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78CCE2-557B-4CBE-AF92-A77D3DAAEBD9}" v="2" dt="2026-06-19T09:00:47.8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еоргий Баранов" userId="03fe4cb503339870" providerId="LiveId" clId="{0E78CCE2-557B-4CBE-AF92-A77D3DAAEBD9}"/>
    <pc:docChg chg="undo custSel addSld delSld modSld sldOrd">
      <pc:chgData name="Георгий Баранов" userId="03fe4cb503339870" providerId="LiveId" clId="{0E78CCE2-557B-4CBE-AF92-A77D3DAAEBD9}" dt="2026-06-19T11:28:38.558" v="154" actId="5793"/>
      <pc:docMkLst>
        <pc:docMk/>
      </pc:docMkLst>
      <pc:sldChg chg="addSp delSp modSp new mod">
        <pc:chgData name="Георгий Баранов" userId="03fe4cb503339870" providerId="LiveId" clId="{0E78CCE2-557B-4CBE-AF92-A77D3DAAEBD9}" dt="2026-06-19T11:25:35.462" v="115" actId="20577"/>
        <pc:sldMkLst>
          <pc:docMk/>
          <pc:sldMk cId="448503465" sldId="256"/>
        </pc:sldMkLst>
        <pc:spChg chg="mod">
          <ac:chgData name="Георгий Баранов" userId="03fe4cb503339870" providerId="LiveId" clId="{0E78CCE2-557B-4CBE-AF92-A77D3DAAEBD9}" dt="2026-06-19T11:17:16.934" v="62" actId="1076"/>
          <ac:spMkLst>
            <pc:docMk/>
            <pc:sldMk cId="448503465" sldId="256"/>
            <ac:spMk id="2" creationId="{DE6D119B-40D6-E0B0-061B-E43BE3EDB352}"/>
          </ac:spMkLst>
        </pc:spChg>
        <pc:spChg chg="mod">
          <ac:chgData name="Георгий Баранов" userId="03fe4cb503339870" providerId="LiveId" clId="{0E78CCE2-557B-4CBE-AF92-A77D3DAAEBD9}" dt="2026-06-19T11:25:35.462" v="115" actId="20577"/>
          <ac:spMkLst>
            <pc:docMk/>
            <pc:sldMk cId="448503465" sldId="256"/>
            <ac:spMk id="3" creationId="{19979D80-AF48-1AC2-0BAA-29FDDA742E50}"/>
          </ac:spMkLst>
        </pc:spChg>
        <pc:spChg chg="add del">
          <ac:chgData name="Георгий Баранов" userId="03fe4cb503339870" providerId="LiveId" clId="{0E78CCE2-557B-4CBE-AF92-A77D3DAAEBD9}" dt="2026-06-19T09:00:47.824" v="2" actId="478"/>
          <ac:spMkLst>
            <pc:docMk/>
            <pc:sldMk cId="448503465" sldId="256"/>
            <ac:spMk id="4" creationId="{A30806BC-89DE-C157-C075-0BA8905BFA3D}"/>
          </ac:spMkLst>
        </pc:spChg>
      </pc:sldChg>
      <pc:sldChg chg="modSp new del mod ord">
        <pc:chgData name="Георгий Баранов" userId="03fe4cb503339870" providerId="LiveId" clId="{0E78CCE2-557B-4CBE-AF92-A77D3DAAEBD9}" dt="2026-06-19T11:08:04.607" v="56" actId="47"/>
        <pc:sldMkLst>
          <pc:docMk/>
          <pc:sldMk cId="172589938" sldId="257"/>
        </pc:sldMkLst>
        <pc:spChg chg="mod">
          <ac:chgData name="Георгий Баранов" userId="03fe4cb503339870" providerId="LiveId" clId="{0E78CCE2-557B-4CBE-AF92-A77D3DAAEBD9}" dt="2026-06-19T11:02:42.032" v="17" actId="122"/>
          <ac:spMkLst>
            <pc:docMk/>
            <pc:sldMk cId="172589938" sldId="257"/>
            <ac:spMk id="2" creationId="{243AF1D6-C73C-F406-CC9F-D4AC44D06A3C}"/>
          </ac:spMkLst>
        </pc:spChg>
      </pc:sldChg>
      <pc:sldChg chg="modSp new mod">
        <pc:chgData name="Георгий Баранов" userId="03fe4cb503339870" providerId="LiveId" clId="{0E78CCE2-557B-4CBE-AF92-A77D3DAAEBD9}" dt="2026-06-19T11:26:01.592" v="121" actId="1076"/>
        <pc:sldMkLst>
          <pc:docMk/>
          <pc:sldMk cId="155643581" sldId="258"/>
        </pc:sldMkLst>
        <pc:spChg chg="mod">
          <ac:chgData name="Георгий Баранов" userId="03fe4cb503339870" providerId="LiveId" clId="{0E78CCE2-557B-4CBE-AF92-A77D3DAAEBD9}" dt="2026-06-19T11:03:01.420" v="21" actId="122"/>
          <ac:spMkLst>
            <pc:docMk/>
            <pc:sldMk cId="155643581" sldId="258"/>
            <ac:spMk id="2" creationId="{088B9770-BAAB-3C33-E412-8AC6F9ADCD5E}"/>
          </ac:spMkLst>
        </pc:spChg>
        <pc:spChg chg="mod">
          <ac:chgData name="Георгий Баранов" userId="03fe4cb503339870" providerId="LiveId" clId="{0E78CCE2-557B-4CBE-AF92-A77D3DAAEBD9}" dt="2026-06-19T11:26:01.592" v="121" actId="1076"/>
          <ac:spMkLst>
            <pc:docMk/>
            <pc:sldMk cId="155643581" sldId="258"/>
            <ac:spMk id="3" creationId="{D76B6417-3C5F-93C3-69FC-C34D7E5FDDB0}"/>
          </ac:spMkLst>
        </pc:spChg>
      </pc:sldChg>
      <pc:sldChg chg="modSp new mod">
        <pc:chgData name="Георгий Баранов" userId="03fe4cb503339870" providerId="LiveId" clId="{0E78CCE2-557B-4CBE-AF92-A77D3DAAEBD9}" dt="2026-06-19T11:26:19.222" v="125" actId="5793"/>
        <pc:sldMkLst>
          <pc:docMk/>
          <pc:sldMk cId="3892185161" sldId="259"/>
        </pc:sldMkLst>
        <pc:spChg chg="mod">
          <ac:chgData name="Георгий Баранов" userId="03fe4cb503339870" providerId="LiveId" clId="{0E78CCE2-557B-4CBE-AF92-A77D3DAAEBD9}" dt="2026-06-19T11:03:26.132" v="30" actId="20577"/>
          <ac:spMkLst>
            <pc:docMk/>
            <pc:sldMk cId="3892185161" sldId="259"/>
            <ac:spMk id="2" creationId="{51720544-0E45-AC6C-D005-EC20C52BB507}"/>
          </ac:spMkLst>
        </pc:spChg>
        <pc:spChg chg="mod">
          <ac:chgData name="Георгий Баранов" userId="03fe4cb503339870" providerId="LiveId" clId="{0E78CCE2-557B-4CBE-AF92-A77D3DAAEBD9}" dt="2026-06-19T11:26:19.222" v="125" actId="5793"/>
          <ac:spMkLst>
            <pc:docMk/>
            <pc:sldMk cId="3892185161" sldId="259"/>
            <ac:spMk id="3" creationId="{3BAADEDB-4337-25FD-E3BC-FC49B1ACF373}"/>
          </ac:spMkLst>
        </pc:spChg>
      </pc:sldChg>
      <pc:sldChg chg="modSp new mod">
        <pc:chgData name="Георгий Баранов" userId="03fe4cb503339870" providerId="LiveId" clId="{0E78CCE2-557B-4CBE-AF92-A77D3DAAEBD9}" dt="2026-06-19T11:27:08.741" v="136" actId="207"/>
        <pc:sldMkLst>
          <pc:docMk/>
          <pc:sldMk cId="925608002" sldId="260"/>
        </pc:sldMkLst>
        <pc:spChg chg="mod">
          <ac:chgData name="Георгий Баранов" userId="03fe4cb503339870" providerId="LiveId" clId="{0E78CCE2-557B-4CBE-AF92-A77D3DAAEBD9}" dt="2026-06-19T11:03:40.974" v="34" actId="122"/>
          <ac:spMkLst>
            <pc:docMk/>
            <pc:sldMk cId="925608002" sldId="260"/>
            <ac:spMk id="2" creationId="{6162F153-F080-8BAF-3FFD-97D969A1CC1B}"/>
          </ac:spMkLst>
        </pc:spChg>
        <pc:spChg chg="mod">
          <ac:chgData name="Георгий Баранов" userId="03fe4cb503339870" providerId="LiveId" clId="{0E78CCE2-557B-4CBE-AF92-A77D3DAAEBD9}" dt="2026-06-19T11:27:08.741" v="136" actId="207"/>
          <ac:spMkLst>
            <pc:docMk/>
            <pc:sldMk cId="925608002" sldId="260"/>
            <ac:spMk id="3" creationId="{F858580E-59FA-AB3F-FAA8-6BAB926C4E25}"/>
          </ac:spMkLst>
        </pc:spChg>
      </pc:sldChg>
      <pc:sldChg chg="modSp new mod">
        <pc:chgData name="Георгий Баранов" userId="03fe4cb503339870" providerId="LiveId" clId="{0E78CCE2-557B-4CBE-AF92-A77D3DAAEBD9}" dt="2026-06-19T11:27:31.199" v="141" actId="20577"/>
        <pc:sldMkLst>
          <pc:docMk/>
          <pc:sldMk cId="2288501607" sldId="261"/>
        </pc:sldMkLst>
        <pc:spChg chg="mod">
          <ac:chgData name="Георгий Баранов" userId="03fe4cb503339870" providerId="LiveId" clId="{0E78CCE2-557B-4CBE-AF92-A77D3DAAEBD9}" dt="2026-06-19T11:05:19.147" v="39" actId="2711"/>
          <ac:spMkLst>
            <pc:docMk/>
            <pc:sldMk cId="2288501607" sldId="261"/>
            <ac:spMk id="2" creationId="{2BB9B789-8041-D4C4-3D76-779C63BCD5C0}"/>
          </ac:spMkLst>
        </pc:spChg>
        <pc:spChg chg="mod">
          <ac:chgData name="Георгий Баранов" userId="03fe4cb503339870" providerId="LiveId" clId="{0E78CCE2-557B-4CBE-AF92-A77D3DAAEBD9}" dt="2026-06-19T11:27:31.199" v="141" actId="20577"/>
          <ac:spMkLst>
            <pc:docMk/>
            <pc:sldMk cId="2288501607" sldId="261"/>
            <ac:spMk id="3" creationId="{B50CE164-EE8E-8D17-65A2-7C87AC481DF1}"/>
          </ac:spMkLst>
        </pc:spChg>
      </pc:sldChg>
      <pc:sldChg chg="modSp new mod">
        <pc:chgData name="Георгий Баранов" userId="03fe4cb503339870" providerId="LiveId" clId="{0E78CCE2-557B-4CBE-AF92-A77D3DAAEBD9}" dt="2026-06-19T11:27:58.026" v="146" actId="20577"/>
        <pc:sldMkLst>
          <pc:docMk/>
          <pc:sldMk cId="2259898263" sldId="262"/>
        </pc:sldMkLst>
        <pc:spChg chg="mod">
          <ac:chgData name="Георгий Баранов" userId="03fe4cb503339870" providerId="LiveId" clId="{0E78CCE2-557B-4CBE-AF92-A77D3DAAEBD9}" dt="2026-06-19T11:05:34.060" v="42" actId="207"/>
          <ac:spMkLst>
            <pc:docMk/>
            <pc:sldMk cId="2259898263" sldId="262"/>
            <ac:spMk id="2" creationId="{7F12CE69-6884-500B-ECDA-120303AB20C3}"/>
          </ac:spMkLst>
        </pc:spChg>
        <pc:spChg chg="mod">
          <ac:chgData name="Георгий Баранов" userId="03fe4cb503339870" providerId="LiveId" clId="{0E78CCE2-557B-4CBE-AF92-A77D3DAAEBD9}" dt="2026-06-19T11:27:58.026" v="146" actId="20577"/>
          <ac:spMkLst>
            <pc:docMk/>
            <pc:sldMk cId="2259898263" sldId="262"/>
            <ac:spMk id="3" creationId="{00B8D7AA-53CD-9554-E24C-BA681EE4AA75}"/>
          </ac:spMkLst>
        </pc:spChg>
      </pc:sldChg>
      <pc:sldChg chg="modSp new mod">
        <pc:chgData name="Георгий Баранов" userId="03fe4cb503339870" providerId="LiveId" clId="{0E78CCE2-557B-4CBE-AF92-A77D3DAAEBD9}" dt="2026-06-19T11:28:22.563" v="150" actId="2711"/>
        <pc:sldMkLst>
          <pc:docMk/>
          <pc:sldMk cId="3479589660" sldId="263"/>
        </pc:sldMkLst>
        <pc:spChg chg="mod">
          <ac:chgData name="Георгий Баранов" userId="03fe4cb503339870" providerId="LiveId" clId="{0E78CCE2-557B-4CBE-AF92-A77D3DAAEBD9}" dt="2026-06-19T11:05:57.195" v="47" actId="20577"/>
          <ac:spMkLst>
            <pc:docMk/>
            <pc:sldMk cId="3479589660" sldId="263"/>
            <ac:spMk id="2" creationId="{362AD760-B6C6-167F-B188-CDDA489D9C3D}"/>
          </ac:spMkLst>
        </pc:spChg>
        <pc:spChg chg="mod">
          <ac:chgData name="Георгий Баранов" userId="03fe4cb503339870" providerId="LiveId" clId="{0E78CCE2-557B-4CBE-AF92-A77D3DAAEBD9}" dt="2026-06-19T11:28:22.563" v="150" actId="2711"/>
          <ac:spMkLst>
            <pc:docMk/>
            <pc:sldMk cId="3479589660" sldId="263"/>
            <ac:spMk id="3" creationId="{34F0D052-940D-3F2F-EE1A-9C8525E3DEB4}"/>
          </ac:spMkLst>
        </pc:spChg>
      </pc:sldChg>
      <pc:sldChg chg="modSp new mod">
        <pc:chgData name="Георгий Баранов" userId="03fe4cb503339870" providerId="LiveId" clId="{0E78CCE2-557B-4CBE-AF92-A77D3DAAEBD9}" dt="2026-06-19T11:28:38.558" v="154" actId="5793"/>
        <pc:sldMkLst>
          <pc:docMk/>
          <pc:sldMk cId="1012375549" sldId="264"/>
        </pc:sldMkLst>
        <pc:spChg chg="mod">
          <ac:chgData name="Георгий Баранов" userId="03fe4cb503339870" providerId="LiveId" clId="{0E78CCE2-557B-4CBE-AF92-A77D3DAAEBD9}" dt="2026-06-19T11:06:09.611" v="51" actId="207"/>
          <ac:spMkLst>
            <pc:docMk/>
            <pc:sldMk cId="1012375549" sldId="264"/>
            <ac:spMk id="2" creationId="{04953020-1E86-5CE8-BBF3-ECED3CE473A6}"/>
          </ac:spMkLst>
        </pc:spChg>
        <pc:spChg chg="mod">
          <ac:chgData name="Георгий Баранов" userId="03fe4cb503339870" providerId="LiveId" clId="{0E78CCE2-557B-4CBE-AF92-A77D3DAAEBD9}" dt="2026-06-19T11:28:38.558" v="154" actId="5793"/>
          <ac:spMkLst>
            <pc:docMk/>
            <pc:sldMk cId="1012375549" sldId="264"/>
            <ac:spMk id="3" creationId="{42891330-3DD2-D75C-F2B8-6DBB7789036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3AD5C-B892-9C49-A0F9-C607DEDB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4C3B4A-0D3B-C9B4-7078-F4DBF9E28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222552-51EF-9D9D-9DA2-813909DF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3D2913-F1A3-99B1-CA81-DA70CA95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6875D9-A43C-88E6-6AB0-05D945CD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966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1E04B-36AC-24B4-CE44-018B8DC5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D1699E-CBF5-B3FB-4578-8BD24DDBF6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7ED5E3-3FAE-8292-F27D-53DEDDFF6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24A540-DC59-9227-635E-D9E376AA8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6BBEE2-D6C7-242B-E55E-CE008F98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7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F1A4D91-C64A-C755-2BB8-98C56B277D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EBF9A8-A393-77E0-A5D5-0BBC1B0F56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80B4EA-65D9-5177-87E5-8A771080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9F088-CAA8-A9BD-5E51-AC41F3A3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E4F042-8A2A-EEA4-46F9-DDB982005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72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C48E2-5900-0D46-8FB8-73C3EBED2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B2F27D-180E-1BA5-132C-ACA1B9688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329A40-7B83-717F-EE9D-D78354F8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F07D19-5C6D-2D11-8474-9B28C78D1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C17BD4-8700-D5AE-53DA-954AF3A6D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04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CBFC3E-DC64-499D-17C0-6BB8C98DD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CD5A4A-353B-2C0C-B88A-941AF569A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54E6D7-60DD-32F5-6301-49150E133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63628F-FCD1-8976-2453-6FF65395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9DB47E-7E64-1A40-3577-3BD1EB3F6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20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1F6C2-725B-FFBF-DFD3-4E3CDAC72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871CF1-3272-21D2-F840-488E28832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77450D-34D5-4BBB-3DFD-12A491301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AABC58-2CC0-5F2C-2758-BE1B5B58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BFA342-5750-7E0E-979F-CDD65D003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313F8E-62F0-9CFB-17F2-52B160134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20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DA8CA-19D3-910C-3820-E052B62F6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9A8671-F9A0-197C-DA99-1FF86E13B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4F4BFF-0295-C923-89BB-85572C542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1627D6-B743-E929-7F71-596642E83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2D1CE1-431D-9E3F-C66D-AEE8BCF47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DB9043-59F6-6A44-1045-08185134A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56929B1-C309-6D13-8F52-A1CB66D8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E8349E-01DE-D27F-D9EC-4D00281F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99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D5D5A2-E95A-34A1-8952-B55C39DE9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BFF721-951C-1339-F252-6CFAD9738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EAEDAD-9247-4F6B-0509-57E29BB7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09816A-0AAA-3F3F-CA9E-9D38EB82A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33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806DCB3-1EF4-C743-9CE3-58652B6D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58E4443-2BAC-B303-A19D-EB0B399D9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C06B6A-E80C-BCAD-92B5-01F6242DE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49023-30A9-CD4E-9866-B9B2BBFBD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307A8A-DB52-4709-B114-2C65FF506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53B57C-3C80-A5F1-6FC1-C02CBB37B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E9E3CE-DEEB-69C4-FDE1-FDDCD4712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82467B-AC1E-77A5-2947-CAE34AA28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11E64C-64A7-0250-4BEE-DECE653E8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84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CE190E-8B62-5595-C017-6AD3ED990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1DEFEF-3A1A-2C40-32BF-98AC7258C3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ABB243-A623-2CC4-9B48-901D6BE15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62F58C-997A-52FE-94B5-F26983A9F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843AF4-64D1-54ED-4A73-4F5D8195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EAD348-06E3-0F64-F7FD-9C826728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05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426F6-7A90-7181-FC6C-408BBA22B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0BC511-5714-EFBC-3AEA-FE9AB93E4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5304F6-8820-4CBF-547B-32EB49746C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82B0B-B132-4A3A-AAFA-C6A8F1497539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D3D7E1-8E8F-E130-20D1-47647B6CF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9DA554-B2DF-AC48-F5D6-A4653359A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DEE3C-3B6B-4F39-9EB0-28C25934B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12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D119B-40D6-E0B0-061B-E43BE3EDB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0899" y="2110903"/>
            <a:ext cx="8151510" cy="2062702"/>
          </a:xfrm>
        </p:spPr>
        <p:txBody>
          <a:bodyPr>
            <a:noAutofit/>
          </a:bodyPr>
          <a:lstStyle/>
          <a:p>
            <a:r>
              <a:rPr lang="ru-RU" sz="3600" b="0" i="0" dirty="0"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Профессиональная этика менеджера</a:t>
            </a:r>
            <a:br>
              <a:rPr lang="ru-RU" sz="3600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3600" b="0" i="0" dirty="0"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в транспортно-логистическом комплексе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979D80-AF48-1AC2-0BAA-29FDDA742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4801" y="5202238"/>
            <a:ext cx="4267200" cy="165576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0" i="0" dirty="0">
                <a:effectLst/>
                <a:latin typeface="Arial Nova Light" panose="020B0304020202020204" pitchFamily="34" charset="0"/>
                <a:cs typeface="Times New Roman" panose="02020603050405020304" pitchFamily="18" charset="0"/>
              </a:rPr>
              <a:t>Выполнил: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Arial Nova Light" panose="020B0304020202020204" pitchFamily="34" charset="0"/>
                <a:cs typeface="Times New Roman" panose="02020603050405020304" pitchFamily="18" charset="0"/>
              </a:rPr>
              <a:t>С</a:t>
            </a:r>
            <a:r>
              <a:rPr lang="ru-RU" b="0" i="0" dirty="0">
                <a:effectLst/>
                <a:latin typeface="Arial Nova Light" panose="020B0304020202020204" pitchFamily="34" charset="0"/>
                <a:cs typeface="Times New Roman" panose="02020603050405020304" pitchFamily="18" charset="0"/>
              </a:rPr>
              <a:t>тудент группы БМН-24-УТ1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Arial Nova Light" panose="020B0304020202020204" pitchFamily="34" charset="0"/>
                <a:cs typeface="Times New Roman" panose="02020603050405020304" pitchFamily="18" charset="0"/>
              </a:rPr>
              <a:t>Баранов Георгий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E3395D-AF7A-4623-BF7C-3211BB76E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27" y="397210"/>
            <a:ext cx="2836332" cy="921202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99CF14FF-9AE3-617F-CB76-6542712CB17C}"/>
              </a:ext>
            </a:extLst>
          </p:cNvPr>
          <p:cNvSpPr txBox="1">
            <a:spLocks/>
          </p:cNvSpPr>
          <p:nvPr/>
        </p:nvSpPr>
        <p:spPr>
          <a:xfrm>
            <a:off x="152400" y="5202238"/>
            <a:ext cx="491066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11303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effectLst/>
                <a:latin typeface="Arial Nova Light" panose="020B03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Руководитель</a:t>
            </a:r>
            <a:r>
              <a:rPr lang="ru-RU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R="113030"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effectLst/>
                <a:latin typeface="Arial Nova Light" panose="020B03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канд. социол. наук, доцент</a:t>
            </a:r>
            <a:endParaRPr lang="en-US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R="113030" algn="just">
              <a:lnSpc>
                <a:spcPct val="100000"/>
              </a:lnSpc>
              <a:spcBef>
                <a:spcPts val="0"/>
              </a:spcBef>
            </a:pPr>
            <a:r>
              <a:rPr lang="ru-RU" dirty="0" err="1">
                <a:latin typeface="Arial Nova Light" panose="020B0304020202020204" pitchFamily="34" charset="0"/>
                <a:cs typeface="Arial" panose="020B0604020202020204" pitchFamily="34" charset="0"/>
              </a:rPr>
              <a:t>Масилова</a:t>
            </a:r>
            <a:r>
              <a:rPr lang="ru-RU" dirty="0">
                <a:latin typeface="Arial Nova Light" panose="020B0304020202020204" pitchFamily="34" charset="0"/>
                <a:cs typeface="Arial" panose="020B0604020202020204" pitchFamily="34" charset="0"/>
              </a:rPr>
              <a:t> Марина Григорьевна</a:t>
            </a:r>
          </a:p>
        </p:txBody>
      </p:sp>
    </p:spTree>
    <p:extLst>
      <p:ext uri="{BB962C8B-B14F-4D97-AF65-F5344CB8AC3E}">
        <p14:creationId xmlns:p14="http://schemas.microsoft.com/office/powerpoint/2010/main" val="448503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B9770-BAAB-3C33-E412-8AC6F9ADC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09010"/>
            <a:ext cx="8559538" cy="12453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Без этики нет доверия, без доверия — нет логистики</a:t>
            </a:r>
            <a:endParaRPr lang="ru-RU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6B6417-3C5F-93C3-69FC-C34D7E5FD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4095" y="2152777"/>
            <a:ext cx="7823810" cy="1929030"/>
          </a:xfrm>
        </p:spPr>
        <p:txBody>
          <a:bodyPr>
            <a:normAutofit fontScale="925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Закон запрещает воровать, но не регулирует обман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Штрафы не заменяют уважение к партнёрам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Водитель — не «лошадь с мотором», а ключевое звено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Этичные компании получают лучшие условия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DDA0B8-9209-BCEC-3AB3-0C99DC72C4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7" t="34666" r="2368" b="35846"/>
          <a:stretch/>
        </p:blipFill>
        <p:spPr>
          <a:xfrm>
            <a:off x="916782" y="4270342"/>
            <a:ext cx="10358436" cy="16025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8EB3E7-199E-F4CE-3106-01A511E13FB7}"/>
              </a:ext>
            </a:extLst>
          </p:cNvPr>
          <p:cNvSpPr txBox="1"/>
          <p:nvPr/>
        </p:nvSpPr>
        <p:spPr>
          <a:xfrm>
            <a:off x="2971014" y="5978149"/>
            <a:ext cx="66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0" i="0" dirty="0">
                <a:effectLst/>
                <a:latin typeface="Arial Nova Light" panose="020B0604020202020204" pitchFamily="34" charset="0"/>
                <a:cs typeface="Times New Roman" panose="02020603050405020304" pitchFamily="18" charset="0"/>
              </a:rPr>
              <a:t>Доверие = скорость + качество</a:t>
            </a:r>
            <a:endParaRPr lang="ru-RU" sz="3600" dirty="0">
              <a:latin typeface="Arial Nova Light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4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20544-0E45-AC6C-D005-EC20C52BB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243"/>
            <a:ext cx="8315227" cy="1325563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Как вести себя, чтобы к вам прислушивались?</a:t>
            </a:r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ADEDB-4337-25FD-E3BC-FC49B1ACF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67" y="1566751"/>
            <a:ext cx="5913266" cy="73441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Честность в документах и сроках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флажок установлен со сплошной заливкой">
            <a:extLst>
              <a:ext uri="{FF2B5EF4-FFF2-40B4-BE49-F238E27FC236}">
                <a16:creationId xmlns:a16="http://schemas.microsoft.com/office/drawing/2014/main" id="{1A055097-1456-BDC5-D558-32C381641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311" y="1553331"/>
            <a:ext cx="914399" cy="914399"/>
          </a:xfrm>
          <a:prstGeom prst="rect">
            <a:avLst/>
          </a:prstGeom>
        </p:spPr>
      </p:pic>
      <p:pic>
        <p:nvPicPr>
          <p:cNvPr id="7" name="Рисунок 6" descr="Щит со сплошной заливкой">
            <a:extLst>
              <a:ext uri="{FF2B5EF4-FFF2-40B4-BE49-F238E27FC236}">
                <a16:creationId xmlns:a16="http://schemas.microsoft.com/office/drawing/2014/main" id="{053A73AC-94AD-C3DB-9996-91A77F896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532" y="5659471"/>
            <a:ext cx="914400" cy="914400"/>
          </a:xfrm>
          <a:prstGeom prst="rect">
            <a:avLst/>
          </a:prstGeom>
        </p:spPr>
      </p:pic>
      <p:pic>
        <p:nvPicPr>
          <p:cNvPr id="9" name="Рисунок 8" descr="Лупа со сплошной заливкой">
            <a:extLst>
              <a:ext uri="{FF2B5EF4-FFF2-40B4-BE49-F238E27FC236}">
                <a16:creationId xmlns:a16="http://schemas.microsoft.com/office/drawing/2014/main" id="{2D85F275-1313-1D9A-CBED-127C32B0BA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310" y="4760125"/>
            <a:ext cx="788844" cy="788844"/>
          </a:xfrm>
          <a:prstGeom prst="rect">
            <a:avLst/>
          </a:prstGeom>
        </p:spPr>
      </p:pic>
      <p:pic>
        <p:nvPicPr>
          <p:cNvPr id="11" name="Рисунок 10" descr="Рукопожатие со сплошной заливкой">
            <a:extLst>
              <a:ext uri="{FF2B5EF4-FFF2-40B4-BE49-F238E27FC236}">
                <a16:creationId xmlns:a16="http://schemas.microsoft.com/office/drawing/2014/main" id="{ACEA091E-C461-C882-9A36-D8BCE38029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532" y="3812704"/>
            <a:ext cx="914400" cy="914400"/>
          </a:xfrm>
          <a:prstGeom prst="rect">
            <a:avLst/>
          </a:prstGeom>
        </p:spPr>
      </p:pic>
      <p:pic>
        <p:nvPicPr>
          <p:cNvPr id="13" name="Рисунок 12" descr="Весы правосудия со сплошной заливкой">
            <a:extLst>
              <a:ext uri="{FF2B5EF4-FFF2-40B4-BE49-F238E27FC236}">
                <a16:creationId xmlns:a16="http://schemas.microsoft.com/office/drawing/2014/main" id="{5A7E4453-4D02-FB68-057D-977B4DC8B7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9310" y="2611255"/>
            <a:ext cx="914400" cy="914400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6FF77249-D7ED-D0BD-7D04-C8BDD47A1EDE}"/>
              </a:ext>
            </a:extLst>
          </p:cNvPr>
          <p:cNvSpPr txBox="1">
            <a:spLocks/>
          </p:cNvSpPr>
          <p:nvPr/>
        </p:nvSpPr>
        <p:spPr>
          <a:xfrm>
            <a:off x="1453710" y="2748116"/>
            <a:ext cx="7540894" cy="796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Справедливость при выборе перевозчиков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5E809C4B-232B-7106-1EB4-37EC3101D8ED}"/>
              </a:ext>
            </a:extLst>
          </p:cNvPr>
          <p:cNvSpPr txBox="1">
            <a:spLocks/>
          </p:cNvSpPr>
          <p:nvPr/>
        </p:nvSpPr>
        <p:spPr>
          <a:xfrm>
            <a:off x="1453710" y="5725516"/>
            <a:ext cx="4705068" cy="1071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ошибки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0BFA9057-05E8-5ED1-03CD-D16A0E08C5E8}"/>
              </a:ext>
            </a:extLst>
          </p:cNvPr>
          <p:cNvSpPr txBox="1">
            <a:spLocks/>
          </p:cNvSpPr>
          <p:nvPr/>
        </p:nvSpPr>
        <p:spPr>
          <a:xfrm>
            <a:off x="1496267" y="4808441"/>
            <a:ext cx="5010970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Прозрачность решений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25E35485-930A-B985-CA89-9CD3052A7D4C}"/>
              </a:ext>
            </a:extLst>
          </p:cNvPr>
          <p:cNvSpPr txBox="1">
            <a:spLocks/>
          </p:cNvSpPr>
          <p:nvPr/>
        </p:nvSpPr>
        <p:spPr>
          <a:xfrm>
            <a:off x="1453710" y="3812704"/>
            <a:ext cx="10515600" cy="91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водителям и партнёрам</a:t>
            </a:r>
          </a:p>
        </p:txBody>
      </p:sp>
    </p:spTree>
    <p:extLst>
      <p:ext uri="{BB962C8B-B14F-4D97-AF65-F5344CB8AC3E}">
        <p14:creationId xmlns:p14="http://schemas.microsoft.com/office/powerpoint/2010/main" val="3892185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2F153-F080-8BAF-3FFD-97D969A1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8514080" cy="1325563"/>
          </a:xfrm>
        </p:spPr>
        <p:txBody>
          <a:bodyPr/>
          <a:lstStyle/>
          <a:p>
            <a:pPr algn="ctr"/>
            <a:r>
              <a:rPr lang="ru-RU" b="0" i="0" dirty="0"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Когда личное становится важнее делового</a:t>
            </a:r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58580E-59FA-AB3F-FAA8-6BAB926C4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429" y="3134328"/>
            <a:ext cx="6832599" cy="2776769"/>
          </a:xfrm>
        </p:spPr>
        <p:txBody>
          <a:bodyPr>
            <a:normAutofit/>
          </a:bodyPr>
          <a:lstStyle/>
          <a:p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 это?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effectLst/>
                <a:latin typeface="Arial Nova Light" panose="020B0304020202020204" pitchFamily="34" charset="0"/>
                <a:cs typeface="Times New Roman" panose="02020603050405020304" pitchFamily="18" charset="0"/>
              </a:rPr>
              <a:t>Ситуация, когда ваша выгода противоречит интересам компании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>
                <a:effectLst/>
                <a:latin typeface="Arial Nova Light" panose="020B0304020202020204" pitchFamily="34" charset="0"/>
                <a:cs typeface="Times New Roman" panose="02020603050405020304" pitchFamily="18" charset="0"/>
              </a:rPr>
              <a:t>Постоянный перевозчик предлагает вам «бонус» за то, чтобы вы не смотрели на его завышенные тарифы.</a:t>
            </a:r>
            <a:endParaRPr lang="ru-RU" sz="2400" dirty="0">
              <a:latin typeface="Arial Nova Light" panose="020B03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90EDFA31-A58C-1042-E20E-3A377F219491}"/>
              </a:ext>
            </a:extLst>
          </p:cNvPr>
          <p:cNvGrpSpPr/>
          <p:nvPr/>
        </p:nvGrpSpPr>
        <p:grpSpPr>
          <a:xfrm>
            <a:off x="7211028" y="1045963"/>
            <a:ext cx="4543963" cy="5019334"/>
            <a:chOff x="8152543" y="2659284"/>
            <a:chExt cx="3501620" cy="3867945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F9EEB7A8-40C9-331B-31DA-65270EBCAF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628" t="9442" r="11193" b="9723"/>
            <a:stretch/>
          </p:blipFill>
          <p:spPr>
            <a:xfrm>
              <a:off x="8626483" y="3601148"/>
              <a:ext cx="2570480" cy="2926081"/>
            </a:xfrm>
            <a:prstGeom prst="rect">
              <a:avLst/>
            </a:prstGeom>
          </p:spPr>
        </p:pic>
        <p:pic>
          <p:nvPicPr>
            <p:cNvPr id="11" name="Рисунок 10" descr="Медаль со сплошной заливкой">
              <a:extLst>
                <a:ext uri="{FF2B5EF4-FFF2-40B4-BE49-F238E27FC236}">
                  <a16:creationId xmlns:a16="http://schemas.microsoft.com/office/drawing/2014/main" id="{9C5CCBA4-F21D-B286-82DD-ED37785944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b="54115"/>
            <a:stretch/>
          </p:blipFill>
          <p:spPr>
            <a:xfrm>
              <a:off x="8152543" y="2730590"/>
              <a:ext cx="914400" cy="419576"/>
            </a:xfrm>
            <a:prstGeom prst="rect">
              <a:avLst/>
            </a:prstGeom>
          </p:spPr>
        </p:pic>
        <p:pic>
          <p:nvPicPr>
            <p:cNvPr id="13" name="Рисунок 12" descr="Деньги со сплошной заливкой">
              <a:extLst>
                <a:ext uri="{FF2B5EF4-FFF2-40B4-BE49-F238E27FC236}">
                  <a16:creationId xmlns:a16="http://schemas.microsoft.com/office/drawing/2014/main" id="{C338E57E-67FB-6361-113A-C18C7A152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739763" y="2659284"/>
              <a:ext cx="914400" cy="914400"/>
            </a:xfrm>
            <a:prstGeom prst="rect">
              <a:avLst/>
            </a:prstGeom>
          </p:spPr>
        </p:pic>
        <p:pic>
          <p:nvPicPr>
            <p:cNvPr id="9" name="Рисунок 8" descr="Значок &quot;Галочка&quot; со сплошной заливкой">
              <a:extLst>
                <a:ext uri="{FF2B5EF4-FFF2-40B4-BE49-F238E27FC236}">
                  <a16:creationId xmlns:a16="http://schemas.microsoft.com/office/drawing/2014/main" id="{949EB403-4F02-6328-DDF2-ECA6CE2FE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78194" y="2991942"/>
              <a:ext cx="663099" cy="6630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5608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9B789-8041-D4C4-3D76-779C63BC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375"/>
            <a:ext cx="8107680" cy="1325563"/>
          </a:xfrm>
        </p:spPr>
        <p:txBody>
          <a:bodyPr/>
          <a:lstStyle/>
          <a:p>
            <a:pPr algn="ctr"/>
            <a:r>
              <a:rPr lang="ru-RU" b="0" i="0" dirty="0"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Разбираем ситуацию из практики</a:t>
            </a:r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0CE164-EE8E-8D17-65A2-7C87AC481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068" y="1414938"/>
            <a:ext cx="10298852" cy="2842102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Вас просят скрыть простой машины, чтобы не портить статистику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Вам предлагают «откат» за контракт с не самым выгодным перевозчиком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Ваш подчинённый отдаёт лучшие заказы своему «карманному» перевозчику</a:t>
            </a:r>
          </a:p>
        </p:txBody>
      </p:sp>
      <p:pic>
        <p:nvPicPr>
          <p:cNvPr id="5" name="Рисунок 4" descr="Буфер обмена со сплошной заливкой">
            <a:extLst>
              <a:ext uri="{FF2B5EF4-FFF2-40B4-BE49-F238E27FC236}">
                <a16:creationId xmlns:a16="http://schemas.microsoft.com/office/drawing/2014/main" id="{A42DCA97-01CF-F07A-FE4C-562B494F5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525" y="4532726"/>
            <a:ext cx="1216130" cy="1216130"/>
          </a:xfrm>
          <a:prstGeom prst="rect">
            <a:avLst/>
          </a:prstGeom>
        </p:spPr>
      </p:pic>
      <p:pic>
        <p:nvPicPr>
          <p:cNvPr id="6" name="Рисунок 5" descr="Буфер обмена со сплошной заливкой">
            <a:extLst>
              <a:ext uri="{FF2B5EF4-FFF2-40B4-BE49-F238E27FC236}">
                <a16:creationId xmlns:a16="http://schemas.microsoft.com/office/drawing/2014/main" id="{F0DD7321-121B-B3D0-ED89-078071E90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12598" y="4532726"/>
            <a:ext cx="1216130" cy="1216130"/>
          </a:xfrm>
          <a:prstGeom prst="rect">
            <a:avLst/>
          </a:prstGeom>
        </p:spPr>
      </p:pic>
      <p:pic>
        <p:nvPicPr>
          <p:cNvPr id="7" name="Рисунок 6" descr="Буфер обмена со сплошной заливкой">
            <a:extLst>
              <a:ext uri="{FF2B5EF4-FFF2-40B4-BE49-F238E27FC236}">
                <a16:creationId xmlns:a16="http://schemas.microsoft.com/office/drawing/2014/main" id="{DD9B1509-47D8-D43B-FC8E-BE8AF3E37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5108" y="4532726"/>
            <a:ext cx="1216130" cy="1216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E72EBB-76F3-3AB4-639B-69ADAE1B3BAD}"/>
              </a:ext>
            </a:extLst>
          </p:cNvPr>
          <p:cNvSpPr txBox="1"/>
          <p:nvPr/>
        </p:nvSpPr>
        <p:spPr>
          <a:xfrm>
            <a:off x="3321217" y="4932978"/>
            <a:ext cx="335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CB573A-4B6C-E7E0-FC06-B327EF0B00B5}"/>
              </a:ext>
            </a:extLst>
          </p:cNvPr>
          <p:cNvSpPr txBox="1"/>
          <p:nvPr/>
        </p:nvSpPr>
        <p:spPr>
          <a:xfrm>
            <a:off x="5051040" y="4940736"/>
            <a:ext cx="504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E997F6-DFDA-92EB-166F-FB4E94A323B8}"/>
              </a:ext>
            </a:extLst>
          </p:cNvPr>
          <p:cNvSpPr txBox="1"/>
          <p:nvPr/>
        </p:nvSpPr>
        <p:spPr>
          <a:xfrm>
            <a:off x="6868531" y="4940736"/>
            <a:ext cx="504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В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 descr="Часы со сплошной заливкой">
            <a:extLst>
              <a:ext uri="{FF2B5EF4-FFF2-40B4-BE49-F238E27FC236}">
                <a16:creationId xmlns:a16="http://schemas.microsoft.com/office/drawing/2014/main" id="{0DC9E35F-84F5-EDE8-A755-268A66D0E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1702" y="1371386"/>
            <a:ext cx="609191" cy="609191"/>
          </a:xfrm>
          <a:prstGeom prst="rect">
            <a:avLst/>
          </a:prstGeom>
        </p:spPr>
      </p:pic>
      <p:pic>
        <p:nvPicPr>
          <p:cNvPr id="13" name="Рисунок 12" descr="Вибрация телефона со сплошной заливкой">
            <a:extLst>
              <a:ext uri="{FF2B5EF4-FFF2-40B4-BE49-F238E27FC236}">
                <a16:creationId xmlns:a16="http://schemas.microsoft.com/office/drawing/2014/main" id="{69CC7BF3-8A3E-5817-F61B-C81A77669F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1701" y="3262588"/>
            <a:ext cx="609191" cy="609191"/>
          </a:xfrm>
          <a:prstGeom prst="rect">
            <a:avLst/>
          </a:prstGeom>
        </p:spPr>
      </p:pic>
      <p:pic>
        <p:nvPicPr>
          <p:cNvPr id="15" name="Рисунок 14" descr="Деньги со сплошной заливкой">
            <a:extLst>
              <a:ext uri="{FF2B5EF4-FFF2-40B4-BE49-F238E27FC236}">
                <a16:creationId xmlns:a16="http://schemas.microsoft.com/office/drawing/2014/main" id="{259FBCD7-F05E-20B7-D1B1-366B6D226A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1702" y="2226798"/>
            <a:ext cx="609191" cy="60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01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2CE69-6884-500B-ECDA-120303AB2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792"/>
            <a:ext cx="9423400" cy="1325563"/>
          </a:xfrm>
        </p:spPr>
        <p:txBody>
          <a:bodyPr>
            <a:normAutofit/>
          </a:bodyPr>
          <a:lstStyle/>
          <a:p>
            <a:r>
              <a:rPr lang="ru-RU" sz="4000" b="0" i="0" dirty="0"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Что делать, если вы в этической ловушке?</a:t>
            </a:r>
            <a:endParaRPr lang="ru-RU" sz="4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B8D7AA-53CD-9554-E24C-BA681EE4A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2280" y="1857738"/>
            <a:ext cx="3846166" cy="761851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sz="1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Проверка</a:t>
            </a:r>
            <a:r>
              <a:rPr lang="ru-RU" sz="1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могу ли я рассказать об этом публично?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589D8473-B508-83EB-F1F4-DB9870917A6C}"/>
              </a:ext>
            </a:extLst>
          </p:cNvPr>
          <p:cNvSpPr txBox="1">
            <a:spLocks/>
          </p:cNvSpPr>
          <p:nvPr/>
        </p:nvSpPr>
        <p:spPr>
          <a:xfrm>
            <a:off x="4990374" y="2648761"/>
            <a:ext cx="3961554" cy="678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Выбор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— какое решение этичное?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BF11C0EA-C969-448B-DEC1-EC423D6D8EC5}"/>
              </a:ext>
            </a:extLst>
          </p:cNvPr>
          <p:cNvSpPr txBox="1">
            <a:spLocks/>
          </p:cNvSpPr>
          <p:nvPr/>
        </p:nvSpPr>
        <p:spPr>
          <a:xfrm>
            <a:off x="3523402" y="3304425"/>
            <a:ext cx="3961554" cy="678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Последствия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— что будет для всех сторон?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08594147-A910-B588-3AEE-B2946A79E770}"/>
              </a:ext>
            </a:extLst>
          </p:cNvPr>
          <p:cNvSpPr txBox="1">
            <a:spLocks/>
          </p:cNvSpPr>
          <p:nvPr/>
        </p:nvSpPr>
        <p:spPr>
          <a:xfrm>
            <a:off x="2125738" y="4034460"/>
            <a:ext cx="3961554" cy="6065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Нормы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— что говорит закон, договор, кодекс?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0D750080-C294-104D-976E-18D932923385}"/>
              </a:ext>
            </a:extLst>
          </p:cNvPr>
          <p:cNvSpPr txBox="1">
            <a:spLocks/>
          </p:cNvSpPr>
          <p:nvPr/>
        </p:nvSpPr>
        <p:spPr>
          <a:xfrm>
            <a:off x="917423" y="4654758"/>
            <a:ext cx="3642482" cy="77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Факты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— что на самом деле произошло?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13C2A0FA-8E5B-A200-823F-083BE62DDD7E}"/>
              </a:ext>
            </a:extLst>
          </p:cNvPr>
          <p:cNvGrpSpPr/>
          <p:nvPr/>
        </p:nvGrpSpPr>
        <p:grpSpPr>
          <a:xfrm>
            <a:off x="917422" y="1862154"/>
            <a:ext cx="10051023" cy="3554456"/>
            <a:chOff x="917422" y="1862154"/>
            <a:chExt cx="10051023" cy="3554456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60FDE17A-22B9-2747-8552-21BAAE74F73A}"/>
                </a:ext>
              </a:extLst>
            </p:cNvPr>
            <p:cNvSpPr/>
            <p:nvPr/>
          </p:nvSpPr>
          <p:spPr>
            <a:xfrm>
              <a:off x="917422" y="4654759"/>
              <a:ext cx="3846166" cy="761851"/>
            </a:xfrm>
            <a:prstGeom prst="rect">
              <a:avLst/>
            </a:prstGeom>
            <a:noFill/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FDDD8EB-4B1D-33F6-CC49-F5B27C3F9C39}"/>
                </a:ext>
              </a:extLst>
            </p:cNvPr>
            <p:cNvSpPr/>
            <p:nvPr/>
          </p:nvSpPr>
          <p:spPr>
            <a:xfrm>
              <a:off x="2125737" y="4034461"/>
              <a:ext cx="3961554" cy="606539"/>
            </a:xfrm>
            <a:prstGeom prst="rect">
              <a:avLst/>
            </a:prstGeom>
            <a:noFill/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8ACC41A7-BBC4-B266-A6F6-CEE7EBA755A1}"/>
                </a:ext>
              </a:extLst>
            </p:cNvPr>
            <p:cNvSpPr/>
            <p:nvPr/>
          </p:nvSpPr>
          <p:spPr>
            <a:xfrm>
              <a:off x="3523402" y="3322566"/>
              <a:ext cx="3961554" cy="678403"/>
            </a:xfrm>
            <a:prstGeom prst="rect">
              <a:avLst/>
            </a:prstGeom>
            <a:noFill/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0D280C1B-3582-CB30-C456-2135AF99EFB3}"/>
                </a:ext>
              </a:extLst>
            </p:cNvPr>
            <p:cNvSpPr/>
            <p:nvPr/>
          </p:nvSpPr>
          <p:spPr>
            <a:xfrm>
              <a:off x="4990373" y="2648762"/>
              <a:ext cx="3961554" cy="678403"/>
            </a:xfrm>
            <a:prstGeom prst="rect">
              <a:avLst/>
            </a:prstGeom>
            <a:noFill/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EC556FEC-9A1E-9953-CFDB-6F182C0BEFB2}"/>
                </a:ext>
              </a:extLst>
            </p:cNvPr>
            <p:cNvSpPr/>
            <p:nvPr/>
          </p:nvSpPr>
          <p:spPr>
            <a:xfrm>
              <a:off x="7122279" y="1862154"/>
              <a:ext cx="3846166" cy="761851"/>
            </a:xfrm>
            <a:prstGeom prst="rect">
              <a:avLst/>
            </a:prstGeom>
            <a:noFill/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5989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AD760-B6C6-167F-B188-CDDA489D9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666"/>
            <a:ext cx="8229600" cy="1405467"/>
          </a:xfrm>
        </p:spPr>
        <p:txBody>
          <a:bodyPr/>
          <a:lstStyle/>
          <a:p>
            <a:r>
              <a:rPr lang="ru-RU" b="0" i="0" dirty="0"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Как кодекс помогает на практике?</a:t>
            </a:r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F0D052-940D-3F2F-EE1A-9C8525E3D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660" y="992221"/>
            <a:ext cx="7036340" cy="584812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 Nova" panose="020B0604020202020204" pitchFamily="34" charset="0"/>
                <a:cs typeface="Times New Roman" panose="02020603050405020304" pitchFamily="18" charset="0"/>
              </a:rPr>
              <a:t>В крупных компаниях (ПЭК, Деловые линии, FM </a:t>
            </a:r>
            <a:r>
              <a:rPr lang="ru-RU" b="0" i="0" dirty="0" err="1">
                <a:effectLst/>
                <a:latin typeface="Arial Nova" panose="020B0604020202020204" pitchFamily="34" charset="0"/>
                <a:cs typeface="Times New Roman" panose="02020603050405020304" pitchFamily="18" charset="0"/>
              </a:rPr>
              <a:t>Logistic</a:t>
            </a:r>
            <a:r>
              <a:rPr lang="ru-RU" b="0" i="0" dirty="0">
                <a:effectLst/>
                <a:latin typeface="Arial Nova" panose="020B0604020202020204" pitchFamily="34" charset="0"/>
                <a:cs typeface="Times New Roman" panose="02020603050405020304" pitchFamily="18" charset="0"/>
              </a:rPr>
              <a:t>) есть свои кодексы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b="0" i="0" dirty="0">
              <a:effectLst/>
              <a:latin typeface="Arial Nova" panose="020B0604020202020204" pitchFamily="34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 Nova Light" panose="020B0304020202020204" pitchFamily="34" charset="0"/>
                <a:cs typeface="Times New Roman" panose="02020603050405020304" pitchFamily="18" charset="0"/>
              </a:rPr>
              <a:t>Там прописано:</a:t>
            </a:r>
            <a:br>
              <a:rPr lang="ru-RU" b="0" i="0" dirty="0">
                <a:effectLst/>
                <a:latin typeface="Arial Nova" panose="020B0604020202020204" pitchFamily="34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— запрет на подарки &gt; 3 000 руб.</a:t>
            </a:r>
            <a:br>
              <a:rPr lang="ru-RU" b="0" i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— обязательное уведомление о конфликте интересов</a:t>
            </a:r>
            <a:br>
              <a:rPr lang="ru-RU" b="0" i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— горячая линия для сообщений о нарушениях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b="0" i="0" dirty="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i="0" dirty="0">
                <a:effectLst/>
                <a:latin typeface="Arial Nova Light" panose="020B0304020202020204" pitchFamily="34" charset="0"/>
                <a:cs typeface="Times New Roman" panose="02020603050405020304" pitchFamily="18" charset="0"/>
              </a:rPr>
              <a:t>Важно:</a:t>
            </a:r>
            <a:br>
              <a:rPr lang="ru-RU" dirty="0">
                <a:latin typeface="Arial Nova" panose="020B0604020202020204" pitchFamily="34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Даже если кодекса нет — вы можете предложить его внедрить</a:t>
            </a:r>
            <a:endParaRPr lang="ru-RU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E02440-1FE0-7C21-F3FD-AD57FDBCC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201" y="1326399"/>
            <a:ext cx="3383198" cy="33831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D09E32-4EE7-1DF8-360C-623932CC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66758"/>
            <a:ext cx="3691242" cy="36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89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53020-1E86-5CE8-BBF3-ECED3CE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" y="18255"/>
            <a:ext cx="7740876" cy="1304707"/>
          </a:xfrm>
        </p:spPr>
        <p:txBody>
          <a:bodyPr/>
          <a:lstStyle/>
          <a:p>
            <a:r>
              <a:rPr lang="ru-RU" b="0" i="0" dirty="0"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Этика приносит прибыль</a:t>
            </a:r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891330-3DD2-D75C-F2B8-6DBB77890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95425"/>
            <a:ext cx="10439400" cy="2170642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Этичному менеджеру доверяют — значит, ему дают лучшие условия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Репутация — это актив, который работает на вас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форс-мажоре этичного партнёра не бросают</a:t>
            </a:r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BAA0FB4B-D1D0-5FDE-B794-92CCDBF3BE1E}"/>
              </a:ext>
            </a:extLst>
          </p:cNvPr>
          <p:cNvSpPr/>
          <p:nvPr/>
        </p:nvSpPr>
        <p:spPr>
          <a:xfrm>
            <a:off x="4258733" y="4021667"/>
            <a:ext cx="3064934" cy="2170642"/>
          </a:xfrm>
          <a:prstGeom prst="triangl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61B8F2-65F5-D2A2-FF76-9B6AC5F4313A}"/>
              </a:ext>
            </a:extLst>
          </p:cNvPr>
          <p:cNvSpPr txBox="1"/>
          <p:nvPr/>
        </p:nvSpPr>
        <p:spPr>
          <a:xfrm>
            <a:off x="3244287" y="5993911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Этика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ED9E58-5369-F248-667A-417CCB8C0C9B}"/>
              </a:ext>
            </a:extLst>
          </p:cNvPr>
          <p:cNvSpPr txBox="1"/>
          <p:nvPr/>
        </p:nvSpPr>
        <p:spPr>
          <a:xfrm>
            <a:off x="7406488" y="5993911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Прибыль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8A8D25-42B1-1434-13E9-E169B8A4C72C}"/>
              </a:ext>
            </a:extLst>
          </p:cNvPr>
          <p:cNvSpPr txBox="1"/>
          <p:nvPr/>
        </p:nvSpPr>
        <p:spPr>
          <a:xfrm>
            <a:off x="5238003" y="3481401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Black" panose="020B0A04020102020204" pitchFamily="34" charset="0"/>
                <a:cs typeface="Arial" panose="020B0604020202020204" pitchFamily="34" charset="0"/>
              </a:rPr>
              <a:t>Доверие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Мишень со сплошной заливкой">
            <a:extLst>
              <a:ext uri="{FF2B5EF4-FFF2-40B4-BE49-F238E27FC236}">
                <a16:creationId xmlns:a16="http://schemas.microsoft.com/office/drawing/2014/main" id="{4D09E96E-B651-DACC-B6CE-37F633D0A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5513" y="4439275"/>
            <a:ext cx="1933809" cy="193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75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329</Words>
  <Application>Microsoft Office PowerPoint</Application>
  <PresentationFormat>Широкоэкранный</PresentationFormat>
  <Paragraphs>49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Arial Nova</vt:lpstr>
      <vt:lpstr>Arial Nova Light</vt:lpstr>
      <vt:lpstr>Calibri</vt:lpstr>
      <vt:lpstr>Calibri Light</vt:lpstr>
      <vt:lpstr>Times New Roman</vt:lpstr>
      <vt:lpstr>Тема Office</vt:lpstr>
      <vt:lpstr>Профессиональная этика менеджера в транспортно-логистическом комплексе</vt:lpstr>
      <vt:lpstr>Без этики нет доверия, без доверия — нет логистики</vt:lpstr>
      <vt:lpstr>Как вести себя, чтобы к вам прислушивались?</vt:lpstr>
      <vt:lpstr>Когда личное становится важнее делового</vt:lpstr>
      <vt:lpstr>Разбираем ситуацию из практики</vt:lpstr>
      <vt:lpstr>Что делать, если вы в этической ловушке?</vt:lpstr>
      <vt:lpstr>Как кодекс помогает на практике?</vt:lpstr>
      <vt:lpstr>Этика приносит прибыль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Профессиональная этика менеджера в транспортно-логистическом комплексе</dc:title>
  <dc:creator>Георгий Баранов</dc:creator>
  <cp:lastModifiedBy>Георгий Баранов</cp:lastModifiedBy>
  <cp:revision>17</cp:revision>
  <dcterms:created xsi:type="dcterms:W3CDTF">2026-06-19T09:00:41Z</dcterms:created>
  <dcterms:modified xsi:type="dcterms:W3CDTF">2026-06-23T07:53:46Z</dcterms:modified>
</cp:coreProperties>
</file>