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A9BA62-4EAB-4495-BF7F-F346414845A7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2E330-9E75-4022-BD9A-57AD0A1762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8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60483C-ECA6-4ED8-9509-88ECA941046C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4334D9-B41A-412F-9F85-A1EBEE1EF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83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AB96B7-208F-4A10-9701-72456694E3D3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100FD-DA88-488D-BAEF-B4A5FAACB1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0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819437-3CBF-4DCF-A713-1E9AA44B4DEA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819D4-649F-49CB-B8BA-367FCABD03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03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D7AA17-965E-477D-B385-6CA729CEB45D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30AED-D32C-43D2-9BE2-269B1D73C8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70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35B6AC-83A5-43B5-A117-1BD3A903AF4A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920B61-F616-438B-8701-C857D25CC2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45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CE97FD-3E1B-45EC-A66F-1D170D2D937D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A5222-55F8-44D5-9722-16280EF0DB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8E4C06-FF64-469D-94CE-D1767D87FEE0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87F89-319F-4F53-A08C-65EE8E0675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17203B-6FAF-47DB-96CF-A25C2F90B1B4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2779A1-3AE3-49FB-82D0-B3B766FF45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5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0CBF370-CF01-4ADE-B6D5-E35EDB4BEA62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7C2C125-302F-4BF9-81D5-39175242F5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63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319B51-1C3A-48CE-953B-19E80ABF7528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CCCA81-A959-4E2B-A7FB-FE2EDBE1E4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74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040DFA9-6F73-4307-895C-AC6D651C39A1}" type="datetimeFigureOut">
              <a:rPr lang="ru-RU" smtClean="0"/>
              <a:pPr>
                <a:defRPr/>
              </a:pPr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D5D5CCC-4BB6-49D4-8EDC-2678D683A6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90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780928"/>
            <a:ext cx="7772400" cy="103177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Профессиональная этика менеджера </a:t>
            </a:r>
            <a:endParaRPr lang="pl-PL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Влияние этики установки на практическую деятельность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менеджера</a:t>
            </a:r>
            <a:r>
              <a:rPr lang="pl-PL" dirty="0">
                <a:effectLst/>
              </a:rPr>
              <a:t/>
            </a:r>
            <a:br>
              <a:rPr lang="pl-PL" dirty="0">
                <a:effectLst/>
              </a:rPr>
            </a:br>
            <a:endParaRPr lang="pl-PL" dirty="0"/>
          </a:p>
        </p:txBody>
      </p:sp>
      <p:sp>
        <p:nvSpPr>
          <p:cNvPr id="17410" name="Объект 1"/>
          <p:cNvSpPr>
            <a:spLocks noGrp="1"/>
          </p:cNvSpPr>
          <p:nvPr>
            <p:ph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 algn="just" eaLnBrk="1" hangingPunct="1"/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Установка «Решение»: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 менеджер подстраивается под своего подчиненного (или какое-то другое лицо) и, как бы поставив себя на его место, решает, как должен поступить подчиненный, предлагая ему модель действий и поведения.</a:t>
            </a:r>
          </a:p>
          <a:p>
            <a:pPr algn="just" eaLnBrk="1" hangingPunct="1"/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Установка «Оценка»</a:t>
            </a:r>
            <a:r>
              <a:rPr lang="ru-RU" sz="1900" b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менеджер оценивает действия и поведение подчиненного (или другого лица) по шкале «хорошо-плохо», «правильно-неправильно».</a:t>
            </a:r>
          </a:p>
          <a:p>
            <a:pPr algn="just" eaLnBrk="1" hangingPunct="1"/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Установка «Поддержка»: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 менеджер, прямо или косвенно, дает понять подчиненному, что на его месте он поступил бы точно так же, т.е. одобряет поступок подчиненного. </a:t>
            </a:r>
          </a:p>
          <a:p>
            <a:pPr algn="just" eaLnBrk="1" hangingPunct="1"/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Установка «Интерпретация»:</a:t>
            </a:r>
            <a:r>
              <a:rPr lang="ru-RU" sz="19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менеджер истолковывает слова, поступки, поведение подчиненного некоторым образом, спрашивая при этом - верно ли такое истолкование. </a:t>
            </a:r>
          </a:p>
          <a:p>
            <a:pPr algn="just" eaLnBrk="1" hangingPunct="1"/>
            <a:r>
              <a:rPr lang="ru-RU" sz="1900" b="1" u="sng" smtClean="0">
                <a:latin typeface="Times New Roman" pitchFamily="18" charset="0"/>
                <a:cs typeface="Times New Roman" pitchFamily="18" charset="0"/>
              </a:rPr>
              <a:t>Установка «Понимание»</a:t>
            </a:r>
            <a:r>
              <a:rPr lang="ru-RU" sz="19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smtClean="0">
                <a:latin typeface="Times New Roman" pitchFamily="18" charset="0"/>
                <a:cs typeface="Times New Roman" pitchFamily="18" charset="0"/>
              </a:rPr>
              <a:t> менеджер должен владеть техникой точного и тонкого переформулирования, не только не нарушающего смысл слов, высказываемых подчиненным, но и помогающего выразить их содержание</a:t>
            </a:r>
            <a:r>
              <a:rPr lang="ru-RU" sz="1900" smtClean="0"/>
              <a:t>.</a:t>
            </a: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Влияние этики установки на практическую деятельность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менеджера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Объект 1"/>
          <p:cNvSpPr>
            <a:spLocks noGrp="1"/>
          </p:cNvSpPr>
          <p:nvPr>
            <p:ph idx="1"/>
          </p:nvPr>
        </p:nvSpPr>
        <p:spPr>
          <a:xfrm>
            <a:off x="179388" y="1481138"/>
            <a:ext cx="8686800" cy="3027362"/>
          </a:xfrm>
        </p:spPr>
        <p:txBody>
          <a:bodyPr/>
          <a:lstStyle/>
          <a:p>
            <a:pPr algn="just" eaLnBrk="1" hangingPunct="1"/>
            <a:r>
              <a:rPr lang="ru-RU" sz="2400" b="1" u="sng" smtClean="0">
                <a:latin typeface="Times New Roman" pitchFamily="18" charset="0"/>
                <a:cs typeface="Times New Roman" pitchFamily="18" charset="0"/>
              </a:rPr>
              <a:t>Установка «Анкета»: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дает возможность получить информацию дополнительно к той, которой располагает подчиненный.</a:t>
            </a:r>
          </a:p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Знание и анализ установок, присущих данному менеджеру, даст ему отчетливое видение потенциальных «слабых мест» в своей повседневной работе, особенно в контактах с подчиненными.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2" descr="C:\Users\Marina\Pictures\1272142552_ne-v-sluzhbu-a-v-druzhbu__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4432300"/>
            <a:ext cx="32226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этикета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Объект 1"/>
          <p:cNvSpPr>
            <a:spLocks noGrp="1"/>
          </p:cNvSpPr>
          <p:nvPr>
            <p:ph idx="1"/>
          </p:nvPr>
        </p:nvSpPr>
        <p:spPr>
          <a:xfrm>
            <a:off x="179388" y="981075"/>
            <a:ext cx="8964612" cy="5876925"/>
          </a:xfrm>
        </p:spPr>
        <p:txBody>
          <a:bodyPr/>
          <a:lstStyle/>
          <a:p>
            <a:pPr algn="just"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Жесты, или невербальный этикет</a:t>
            </a:r>
          </a:p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Для успешного ведения дел, продвижения по карьерной лестнице важно учитывать невербальный (бессловесный, деловой язык). В понятие невербального языка входит не только умение интерпретировать тесты, мимику партнера, но и контролировать свое поведение.</a:t>
            </a:r>
          </a:p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Важным атрибутом деловых встреч  является рукопожатие. Оно очень информативно, особенно обращают внимание на его интенсивность и длительность. О безразличии говорит вялое рукопожатие сухих рук. При сильном волнении у людей бывают влажные ладони (но подавать влажную руку считается  дурным тоном).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pl-PL" sz="24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Интерьер рабочего помещения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Объект 1"/>
          <p:cNvSpPr>
            <a:spLocks noGrp="1"/>
          </p:cNvSpPr>
          <p:nvPr>
            <p:ph idx="1"/>
          </p:nvPr>
        </p:nvSpPr>
        <p:spPr>
          <a:xfrm>
            <a:off x="179388" y="1268413"/>
            <a:ext cx="8964612" cy="5589587"/>
          </a:xfrm>
        </p:spPr>
        <p:txBody>
          <a:bodyPr/>
          <a:lstStyle/>
          <a:p>
            <a:pPr algn="just" eaLnBrk="1" hangingPunct="1"/>
            <a:r>
              <a:rPr lang="ru-RU" sz="2400" i="1" u="sng" smtClean="0">
                <a:latin typeface="Times New Roman" pitchFamily="18" charset="0"/>
                <a:cs typeface="Times New Roman" pitchFamily="18" charset="0"/>
              </a:rPr>
              <a:t>В книге «Деловой этикет» Дж. Ягер описывает десять важнейших моментов, касающихся  интерьера офиса.</a:t>
            </a:r>
            <a:endParaRPr lang="pl-PL" sz="2400" i="1" u="sng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Захламленный стол производит отталкивающее впечатление. Поэтому будьте опрятны и иногда не раскладывайте вокруг вязание, расчески или  косметику.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Постарайтесь не обедать за рабочим столом.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Если вы привыкли пить кофе за рабочим столом, пользуйтесь чашкой, а не одноразовыми стаканчиками.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Попробуйте посмотреть на свое рабочее место глазами постороннего человека, а потом ответить на вопрос:  захотел бы я прийти к человеку, работающему в таком кабинете? 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Воспринимайте ваш офис как свой дом, продумайте  все мелочи с точки зрения  хорошего тона.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2474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Интерьер рабочего помещения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Объект 1"/>
          <p:cNvSpPr>
            <a:spLocks noGrp="1"/>
          </p:cNvSpPr>
          <p:nvPr>
            <p:ph idx="1"/>
          </p:nvPr>
        </p:nvSpPr>
        <p:spPr>
          <a:xfrm>
            <a:off x="179388" y="981075"/>
            <a:ext cx="8640762" cy="5327650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Удостоверьтесь, что любой предмет, даже самый незначительный, в вашем кабинете выбран так, чтобы подчеркнуть ваш имидж.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Следите, чтобы  в вашем кабинете всегда  было чисто и приятно.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Если вам для работы обязательно нужны горы бумаг, устройте аккуратно прибранную приемную для посетителей, а текущую работу  делайте в другой комнате. Если ваш кабинет маленький или вы имеете стол в общем отделе, заведите себе выдвижной «мусорный ящик», в который будете прятать все бумаги, как только к вам придет посетитель.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Номера телефонов и документов, которые доверили лично вам, храните так, чтобы их нечаянно не смог  прочесть другой работник  фирмы  или посетитель.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Если можно, не  пользуйтесь телефоном со встроенным микрофоном. Если вы вынуждены воспользоваться  громкоговорителем, объясните вслух, что заставило вас прибегнуть к его помощи.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Сувениры и подарки в деловой сфере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Объект 1"/>
          <p:cNvSpPr>
            <a:spLocks noGrp="1"/>
          </p:cNvSpPr>
          <p:nvPr>
            <p:ph idx="1"/>
          </p:nvPr>
        </p:nvSpPr>
        <p:spPr>
          <a:xfrm>
            <a:off x="0" y="1700213"/>
            <a:ext cx="4248150" cy="4392612"/>
          </a:xfrm>
        </p:spPr>
        <p:txBody>
          <a:bodyPr/>
          <a:lstStyle/>
          <a:p>
            <a:pPr algn="just"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Цена и подарок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Подарок не должен быть дорогим, т.к. человек, получающий подарок. Чувствует себя обязанным ответить тем же. Если же подарок превышает его  возможности, это может поставить человека в неловкое  положение. Привилегией делать  дорогие подарки обладают только   близкие люди.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  <p:pic>
        <p:nvPicPr>
          <p:cNvPr id="22532" name="Picture 2" descr="C:\Users\Marina\Pictures\42790338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412875"/>
            <a:ext cx="441007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Сувениры и подарки в деловой сфере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Объект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3387725"/>
          </a:xfrm>
        </p:spPr>
        <p:txBody>
          <a:bodyPr/>
          <a:lstStyle/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Подарок, предназначенный для дарения на деловых встречах, носящих международный характер, должен соответствовать национальным и культурным традициям стран - участниц деловой встречи. Поэтому в современном деловом  мире каждая фирма должна иметь протокольную  группу, хорошо знающую нормы делового этикета и способную оказать консультацию по вопросам национальной этики.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  <p:pic>
        <p:nvPicPr>
          <p:cNvPr id="23556" name="Picture 2" descr="C:\Users\Marina\Pictures\2c655a1b7588715e3741be67f9d7f3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4797425"/>
            <a:ext cx="19240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 descr="C:\Users\Marina\Pictures\12ebd2c87162d58db4e5f5c8176ace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4975225"/>
            <a:ext cx="18415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 descr="C:\Users\Marina\Pictures\c0c9be3d164fdcfc660381b8f880ae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5975" y="4899025"/>
            <a:ext cx="172085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Специфика корпоративной этики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24578" name="Объект 1"/>
          <p:cNvSpPr>
            <a:spLocks noGrp="1"/>
          </p:cNvSpPr>
          <p:nvPr>
            <p:ph idx="1"/>
          </p:nvPr>
        </p:nvSpPr>
        <p:spPr>
          <a:xfrm>
            <a:off x="179388" y="765175"/>
            <a:ext cx="8507412" cy="5241925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Этика бизнеса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— это научная дисциплина, изучающая применение этических принципов в деловых ситуациях.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Традиционно этику бизнеса принято разделять на 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макроэтику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микроэтику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 системе моральных отношений между макросубъектами специалисты выделяют два уровня: горизонтальный и вертикальный.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Хотя трудно провести анализ взаимодействия этих двух линий, но не учитывать их взаимодействия нельзя. С одной стороны, для этики бизнеса нужно знание экономической теории, если разрабатываются полезные советы для тех, кто определяет политику. С другой стороны, экономический анализ не может быть целостным без привлечения социальных и моральных ценностей. И если этик иногда рассуждает как экономист, а экономист — как этик, это и будет проявлением взаимодействия двух дисциплин при решении проблем, которые стоят перед деловыми людьми.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Этические проблемы деловой жизни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Объект 1"/>
          <p:cNvSpPr>
            <a:spLocks noGrp="1"/>
          </p:cNvSpPr>
          <p:nvPr>
            <p:ph idx="1"/>
          </p:nvPr>
        </p:nvSpPr>
        <p:spPr>
          <a:xfrm>
            <a:off x="0" y="1196975"/>
            <a:ext cx="9144000" cy="5327650"/>
          </a:xfrm>
        </p:spPr>
        <p:txBody>
          <a:bodyPr/>
          <a:lstStyle/>
          <a:p>
            <a:pPr algn="just" eaLnBrk="1" hangingPunct="1"/>
            <a:r>
              <a:rPr lang="ru-RU" sz="1800" i="1" u="sng" smtClean="0">
                <a:latin typeface="Times New Roman" pitchFamily="18" charset="0"/>
                <a:cs typeface="Times New Roman" pitchFamily="18" charset="0"/>
              </a:rPr>
              <a:t>Главные этические проблемы, с которыми чаще всего сталкиваются руководители делового мира Америки:</a:t>
            </a: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жадность;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сокрытие фактов и неверную информацию в отчетах и при проведении проверок;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выпуск некачественной продукции или необходимость ее постоянного технического обслуживания;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неразумное завышение цен или прямой обман при проведении деловых переговоров;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имеющиеся на сегодняшний день условия работы вынуждают людей лгать о выполнении ими их работы;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излишнюю самоуверенность в суждениях, которая может привести к ущербу для интересов компании, когда для нее наступают тяжелые времена;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низкое качество работы и товаров;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безоговорочное подчинение руководству, каким бы неэтичным и несправедливым оно ни оказалось;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i="1" smtClean="0"/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Этические проблемы деловой жизни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Объект 1"/>
          <p:cNvSpPr>
            <a:spLocks noGrp="1"/>
          </p:cNvSpPr>
          <p:nvPr>
            <p:ph idx="1"/>
          </p:nvPr>
        </p:nvSpPr>
        <p:spPr>
          <a:xfrm>
            <a:off x="0" y="1341438"/>
            <a:ext cx="9144000" cy="511175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противоречия между личными интересами и интересами корпорации;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наличие фаворитов;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жесткие цены;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принесение в жертву ни в чем не повинных и беспомощных людей для выполнения той или иной работы;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невозможность высказать свое возмущение и несогласие в атмосфере постоянных неэтичных поступков;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малое внимание семье или личным делам из-за обилия работы;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производство продукции с сомнительными характеристиками по безопасности;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невозвращение каких-либо вещей или ценностей, взятых на рабочем месте, у сослуживцев или из фондов корпорации;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сознательное преувеличение преимуществ своего плана работы для получения поддержки;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преувеличенное внимание к перемещениям по иерархической лестнице в ущерб интересам дела;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План лекции беседы: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179388" y="836613"/>
            <a:ext cx="8785225" cy="56165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Профессиональная и универсальная этика</a:t>
            </a:r>
            <a:endParaRPr lang="pl-PL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Деловой этикет и его виды</a:t>
            </a:r>
            <a:endParaRPr lang="pl-PL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Влияние этики установки на практическую деятельность менеджера</a:t>
            </a:r>
            <a:endParaRPr lang="pl-PL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Виды этикета</a:t>
            </a:r>
            <a:endParaRPr lang="pl-PL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Специфика корпоративной этики</a:t>
            </a:r>
            <a:endParaRPr lang="pl-PL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Этика менеджеров в организации</a:t>
            </a:r>
            <a:endParaRPr lang="pl-PL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Этические проблемы деловой жизни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Объект 1"/>
          <p:cNvSpPr>
            <a:spLocks noGrp="1"/>
          </p:cNvSpPr>
          <p:nvPr>
            <p:ph idx="1"/>
          </p:nvPr>
        </p:nvSpPr>
        <p:spPr>
          <a:xfrm>
            <a:off x="457200" y="1481138"/>
            <a:ext cx="4978400" cy="5116512"/>
          </a:xfrm>
        </p:spPr>
        <p:txBody>
          <a:bodyPr/>
          <a:lstStyle/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перемещение по служебной лестнице по головам сослуживцев;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обман работников с целью получения выгоды для компании;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создание союзов с сомнительными партнерами в надежде на счастливую случайность;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затяжки и промедления с выполнением своих обязанностей, что приводит к растрате времени и денег корпорации;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оказание негативного влияния на общественно-политический процесс путем внесения изменений в законодательство за взятки.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  <p:pic>
        <p:nvPicPr>
          <p:cNvPr id="27652" name="Picture 2" descr="C:\Users\Marina\Pictures\dreamstime_42065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989138"/>
            <a:ext cx="3313112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687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Этика менеджеров в организации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28674" name="Объект 1"/>
          <p:cNvSpPr>
            <a:spLocks noGrp="1"/>
          </p:cNvSpPr>
          <p:nvPr>
            <p:ph idx="1"/>
          </p:nvPr>
        </p:nvSpPr>
        <p:spPr>
          <a:xfrm>
            <a:off x="179388" y="692150"/>
            <a:ext cx="8785225" cy="2592388"/>
          </a:xfrm>
        </p:spPr>
        <p:txBody>
          <a:bodyPr/>
          <a:lstStyle/>
          <a:p>
            <a:pPr algn="just"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Менеджеры не могут позволить себе быть самоуверенными. Принимая решение в свете весомости аргументов «за» или «против» ограничения деятельности компании в Южной Африке, нужно принимать во внимание, кто и что ставит на карту в результате решения. Больше всех были затронуты интересы сотрудников филиалов, расположенных в Южной Африке, так как решение касалось их будущего.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2" descr="C:\Users\Marina\Pictures\phone-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8625" y="3284538"/>
            <a:ext cx="586740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mtClean="0"/>
              <a:t>Список  использованных источников </a:t>
            </a:r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600" smtClean="0"/>
              <a:t>Андреева  И. Л. Менеджмент организации / И. Л. Андреева. – М.: ЮНИТИ, 2019.-789 с.</a:t>
            </a:r>
          </a:p>
          <a:p>
            <a:pPr lvl="0"/>
            <a:r>
              <a:rPr lang="ru-RU" sz="1600" smtClean="0"/>
              <a:t> Агарков А.П.  Менеджмент. Организация производства / А.П. Агарков. – М.: Дашков и К, 2017. – 272 с.</a:t>
            </a:r>
          </a:p>
          <a:p>
            <a:pPr lvl="0"/>
            <a:r>
              <a:rPr lang="ru-RU" sz="1600" smtClean="0"/>
              <a:t> Виханский О.С. Менеджмент: учебник / О.С. Виханский, А.И. Наумов. – 6-е изд., перераб. и доп. – М.: НИЦ ИНФРА-М, 2019. – 656 с. </a:t>
            </a:r>
          </a:p>
          <a:p>
            <a:pPr lvl="0"/>
            <a:r>
              <a:rPr lang="ru-RU" sz="1600" smtClean="0"/>
              <a:t> Литвинов Менеджмент (в организации): учебное пособие / Т.Н. Литвинова, И.А. Морозова, Е.Г. Попкова. –  М.: ИНФРА-М, 2018. – 156 с.</a:t>
            </a:r>
          </a:p>
          <a:p>
            <a:pPr lvl="0"/>
            <a:r>
              <a:rPr lang="ru-RU" sz="1600" smtClean="0"/>
              <a:t>Мазилкилкина Е.И. Менеджмент: учебное пособие / Е.И. Мазилкина. –М.: ИНФРА-М, 2017. – 197 с.</a:t>
            </a:r>
          </a:p>
          <a:p>
            <a:pPr lvl="0"/>
            <a:r>
              <a:rPr lang="ru-RU" sz="1600" smtClean="0"/>
              <a:t>Савкина Р.В. Менеджмент/ Р.В. Савкина.– 2-е изд. – М.: Дашков и К, 2018. – 320 с.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Глоссарий</a:t>
            </a:r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2"/>
          </a:xfrm>
        </p:spPr>
        <p:txBody>
          <a:bodyPr/>
          <a:lstStyle/>
          <a:p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Этика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smtClean="0"/>
              <a:t>философская дисциплина, предметами исследования которой являются нравственность и мораль</a:t>
            </a: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Манера  общения  </a:t>
            </a:r>
            <a:r>
              <a:rPr lang="ru-RU" sz="1600" smtClean="0"/>
              <a:t>— это многосоставной образ. Из чего он складывается? Из тембра голоса, из умения владеть своей речью, мимикой и жестами.</a:t>
            </a:r>
          </a:p>
          <a:p>
            <a:r>
              <a:rPr lang="ru-RU" sz="1600" b="1" smtClean="0"/>
              <a:t>Менеджмен</a:t>
            </a:r>
            <a:r>
              <a:rPr lang="ru-RU" sz="1600" smtClean="0"/>
              <a:t>т — это сложная система координации деятельности организации, направленная на достижение поставленных целей.</a:t>
            </a:r>
          </a:p>
          <a:p>
            <a:r>
              <a:rPr lang="ru-RU" sz="1600" b="1" smtClean="0"/>
              <a:t>Деловое</a:t>
            </a:r>
            <a:r>
              <a:rPr lang="ru-RU" sz="1600" smtClean="0"/>
              <a:t> </a:t>
            </a:r>
            <a:r>
              <a:rPr lang="ru-RU" sz="1600" b="1" smtClean="0"/>
              <a:t>общение</a:t>
            </a:r>
            <a:r>
              <a:rPr lang="ru-RU" sz="1600" smtClean="0"/>
              <a:t> — вид </a:t>
            </a:r>
            <a:r>
              <a:rPr lang="ru-RU" sz="1600" b="1" smtClean="0"/>
              <a:t>общения</a:t>
            </a:r>
            <a:r>
              <a:rPr lang="ru-RU" sz="1600" smtClean="0"/>
              <a:t>, цель которого лежит за пределами процесса </a:t>
            </a:r>
            <a:r>
              <a:rPr lang="ru-RU" sz="1600" b="1" smtClean="0"/>
              <a:t>общения</a:t>
            </a:r>
            <a:r>
              <a:rPr lang="ru-RU" sz="1600" smtClean="0"/>
              <a:t> и которое подчинено решению определенной задачи (производственной, научной, коммерческой и т. д.)</a:t>
            </a:r>
          </a:p>
          <a:p>
            <a:r>
              <a:rPr lang="ru-RU" sz="1600" b="1" smtClean="0"/>
              <a:t>Менеджер</a:t>
            </a:r>
            <a:r>
              <a:rPr lang="ru-RU" sz="1600" smtClean="0"/>
              <a:t> (англ. </a:t>
            </a:r>
            <a:r>
              <a:rPr lang="ru-RU" sz="1600" b="1" smtClean="0"/>
              <a:t>manager</a:t>
            </a:r>
            <a:r>
              <a:rPr lang="ru-RU" sz="1600" smtClean="0"/>
              <a:t>, происхождение от manage «управлять») — руководитель, управляющий, начальник, т.е. наемный специалист, занятый управлением процессами и персоналом на определенном участке предприятия, организации</a:t>
            </a:r>
          </a:p>
          <a:p>
            <a:r>
              <a:rPr lang="ru-RU" sz="1600" b="1" smtClean="0"/>
              <a:t>Деловое</a:t>
            </a:r>
            <a:r>
              <a:rPr lang="ru-RU" sz="1600" smtClean="0"/>
              <a:t> </a:t>
            </a:r>
            <a:r>
              <a:rPr lang="ru-RU" sz="1600" b="1" smtClean="0"/>
              <a:t>общение</a:t>
            </a:r>
            <a:r>
              <a:rPr lang="ru-RU" sz="1600" smtClean="0"/>
              <a:t> — вид общения, цель которого лежит за пределами процесса общения и которое подчинено решению определенной задачи (производственной, научной, коммерческой и т. д.) исходя из общих интересов и целей коммуникантов.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9412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Профессиональная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универсальная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этика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1266" name="Объект 1"/>
          <p:cNvSpPr>
            <a:spLocks noGrp="1"/>
          </p:cNvSpPr>
          <p:nvPr>
            <p:ph idx="1"/>
          </p:nvPr>
        </p:nvSpPr>
        <p:spPr>
          <a:xfrm>
            <a:off x="0" y="1196975"/>
            <a:ext cx="5292725" cy="5327650"/>
          </a:xfrm>
        </p:spPr>
        <p:txBody>
          <a:bodyPr/>
          <a:lstStyle/>
          <a:p>
            <a:pPr algn="just" eaLnBrk="1" hangingPunct="1"/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Этика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- философское исследование морали и нравственности</a:t>
            </a:r>
            <a:r>
              <a:rPr lang="ru-RU" sz="2200" baseline="300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. Первоначально смыслом слова этнос было совместное жилище и правила, порождённые совместным общежитием, нормы, сплачивающие общество, преодоление индивидуализма и агрессивности. По мере развития общества к этому смыслу добавляется изучение совести, сострадания, дружбы, смысла жизни, самопожертвования и т. д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l-PL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2" descr="C:\Users\Marina\Pictures\596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084263"/>
            <a:ext cx="33750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14176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Профессиональная и универсальная этика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Объект 1"/>
          <p:cNvSpPr>
            <a:spLocks noGrp="1"/>
          </p:cNvSpPr>
          <p:nvPr>
            <p:ph idx="1"/>
          </p:nvPr>
        </p:nvSpPr>
        <p:spPr>
          <a:xfrm>
            <a:off x="0" y="1268413"/>
            <a:ext cx="9144000" cy="4810125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Профессиональная деятельность приводит к множеству этических по своему характеру вопросов, которые могут быть решены средствами универсальной этики.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Профессиональная этика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изучает профессиональную мораль как конкретизацию общих нравственных принципов и норм применительно к особенностям того или иного вида профессиональной деятельности.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Всякая профессия, поскольку она существует, выполняет определенную социальную функцию. Представители этой профессии имеют свое общественное назначение, свои  функции, свои цели.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Деловой этикет и его виды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3314" name="Объект 1"/>
          <p:cNvSpPr>
            <a:spLocks noGrp="1"/>
          </p:cNvSpPr>
          <p:nvPr>
            <p:ph idx="1"/>
          </p:nvPr>
        </p:nvSpPr>
        <p:spPr>
          <a:xfrm>
            <a:off x="179388" y="692150"/>
            <a:ext cx="8964612" cy="2881313"/>
          </a:xfrm>
        </p:spPr>
        <p:txBody>
          <a:bodyPr/>
          <a:lstStyle/>
          <a:p>
            <a:pPr eaLnBrk="1" hangingPunct="1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Манера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– это способ держать себя, внешняя форма поведения, обращение с другими людьми, а также тон, интонации и выражения, употребляемые в речи. Кроме того, это жесты, походка, мимика, характерные для человека .</a:t>
            </a:r>
          </a:p>
          <a:p>
            <a:pPr eaLnBrk="1" hangingPunct="1"/>
            <a:endParaRPr lang="pl-PL" smtClean="0"/>
          </a:p>
        </p:txBody>
      </p:sp>
      <p:pic>
        <p:nvPicPr>
          <p:cNvPr id="13316" name="Picture 2" descr="C:\Users\Marina\Pictures\79587407_3649429_bigstock_laughing_Discussing_Business_Plans_25471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924175"/>
            <a:ext cx="5903912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Деловой этикет и его виды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Объект 1"/>
          <p:cNvSpPr>
            <a:spLocks noGrp="1"/>
          </p:cNvSpPr>
          <p:nvPr>
            <p:ph idx="1"/>
          </p:nvPr>
        </p:nvSpPr>
        <p:spPr>
          <a:xfrm>
            <a:off x="0" y="981075"/>
            <a:ext cx="8686800" cy="5688013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Принципы делового этикета:</a:t>
            </a: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Здравый смысл: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именно здравый смысл подсказывает, что деловой этикет направлен на организацию и поддержание порядка, экономию времени и другие разумные цели.</a:t>
            </a: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Свобода: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несмотря на то, что правила и нормы делового этикета существуют и исполняются, однако они не должны препятствовать свободе выбора партнеров по бизнесу, свободе подбора методов исполнения договоренностей  между сторонами.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Этичность: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деловой этикет ориентирован на добро и по своей сути обязан быть моральным.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Удобство: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нормы и правила  делового этикета предполагают удобства для партнеров по бизнесу; они не должны сковывать деловых людей, мешать развитию деловых отношений.</a:t>
            </a:r>
            <a:endParaRPr lang="pl-PL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2474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Деловой этикет и его виды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Объект 1"/>
          <p:cNvSpPr>
            <a:spLocks noGrp="1"/>
          </p:cNvSpPr>
          <p:nvPr>
            <p:ph idx="1"/>
          </p:nvPr>
        </p:nvSpPr>
        <p:spPr>
          <a:xfrm>
            <a:off x="179388" y="908050"/>
            <a:ext cx="8964612" cy="5616575"/>
          </a:xfrm>
        </p:spPr>
        <p:txBody>
          <a:bodyPr/>
          <a:lstStyle/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Целесообразность: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 каждое предписание делового этикета служит определенным целям, поскольку виды деловых отношений (презентация, переговоры, деловая беседа и т.д.) имеют конкретные цели.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Экономичность: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протокольному  отделу организации необходимо руководствоваться «разумной стоимостью», поскольку этика деловых отношений не должна обходить организации очень дорого.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Консерватизм: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надежность, стабильность, прочность – это черты, которые привлекательны в деловом мире. Консерватизм в одежде, манерах, приверженность традициям вызывает чувство основательности и долговечности.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Непринужденность: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нормы этикета естественны, используются без напряжения, с легкостью. Их соблюдение не должно навязываться, приводить к психологическому отторжению, создавать дискомфорт этикета.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Универсальность: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нормы делового этикета направлены на многие стороны деловых отношений.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Эффективность: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стандарты деловых отношений способствуют сокращению сроков исполнения договоров, уменьшению конфликтов в организации.</a:t>
            </a:r>
            <a:endParaRPr lang="pl-PL" sz="1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Шесть заповедей делового этикета Дж. </a:t>
            </a:r>
            <a:r>
              <a:rPr lang="ru-RU" sz="4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Ягер</a:t>
            </a:r>
            <a:r>
              <a:rPr lang="pl-PL" dirty="0">
                <a:effectLst/>
              </a:rPr>
              <a:t/>
            </a:r>
            <a:br>
              <a:rPr lang="pl-PL" dirty="0">
                <a:effectLst/>
              </a:rPr>
            </a:br>
            <a:endParaRPr lang="pl-PL" dirty="0"/>
          </a:p>
        </p:txBody>
      </p:sp>
      <p:sp>
        <p:nvSpPr>
          <p:cNvPr id="16386" name="Объект 1"/>
          <p:cNvSpPr>
            <a:spLocks noGrp="1"/>
          </p:cNvSpPr>
          <p:nvPr>
            <p:ph idx="1"/>
          </p:nvPr>
        </p:nvSpPr>
        <p:spPr>
          <a:xfrm>
            <a:off x="0" y="1268413"/>
            <a:ext cx="5724525" cy="511333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Делайте все вовремя.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Не болтай лишнего.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Будьте любезны, доброжелательны и приветливы.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Думайте о других, а не только о себе.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Одеваться, как положено.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Говорите и пишите хорошим языком.</a:t>
            </a:r>
            <a:endParaRPr lang="pl-PL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pl-PL" smtClean="0"/>
          </a:p>
        </p:txBody>
      </p:sp>
      <p:pic>
        <p:nvPicPr>
          <p:cNvPr id="16388" name="Picture 2" descr="C:\Users\Marina\Pictures\1277988764_1_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268413"/>
            <a:ext cx="33845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</TotalTime>
  <Words>1815</Words>
  <Application>Microsoft Office PowerPoint</Application>
  <PresentationFormat>Экран (4:3)</PresentationFormat>
  <Paragraphs>113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Lucida Sans Unicode</vt:lpstr>
      <vt:lpstr>Times New Roman</vt:lpstr>
      <vt:lpstr>Ретро</vt:lpstr>
      <vt:lpstr>Профессиональная этика менеджера </vt:lpstr>
      <vt:lpstr>План лекции беседы:</vt:lpstr>
      <vt:lpstr>Глоссарий</vt:lpstr>
      <vt:lpstr>Профессиональная и универсальная этика </vt:lpstr>
      <vt:lpstr>Профессиональная и универсальная этика</vt:lpstr>
      <vt:lpstr>Деловой этикет и его виды </vt:lpstr>
      <vt:lpstr>Деловой этикет и его виды</vt:lpstr>
      <vt:lpstr>Деловой этикет и его виды</vt:lpstr>
      <vt:lpstr>Шесть заповедей делового этикета Дж. Ягер </vt:lpstr>
      <vt:lpstr>Влияние этики установки на практическую деятельность  менеджера </vt:lpstr>
      <vt:lpstr>Влияние этики установки на практическую деятельность  менеджера</vt:lpstr>
      <vt:lpstr>Виды этикета</vt:lpstr>
      <vt:lpstr>Интерьер рабочего помещения</vt:lpstr>
      <vt:lpstr>Интерьер рабочего помещения</vt:lpstr>
      <vt:lpstr>Сувениры и подарки в деловой сфере</vt:lpstr>
      <vt:lpstr>Сувениры и подарки в деловой сфере</vt:lpstr>
      <vt:lpstr>Специфика корпоративной этики </vt:lpstr>
      <vt:lpstr>Этические проблемы деловой жизни</vt:lpstr>
      <vt:lpstr>Этические проблемы деловой жизни</vt:lpstr>
      <vt:lpstr>Этические проблемы деловой жизни</vt:lpstr>
      <vt:lpstr>Этика менеджеров в организации </vt:lpstr>
      <vt:lpstr>Список  использованных источников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Этика и этикет делового общения</dc:title>
  <dc:creator>Marina</dc:creator>
  <cp:lastModifiedBy>User</cp:lastModifiedBy>
  <cp:revision>10</cp:revision>
  <dcterms:created xsi:type="dcterms:W3CDTF">2011-12-11T07:10:21Z</dcterms:created>
  <dcterms:modified xsi:type="dcterms:W3CDTF">2025-07-11T14:20:43Z</dcterms:modified>
</cp:coreProperties>
</file>