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C6-4FD7-B597-BEE9DE1E62C3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C6-4FD7-B597-BEE9DE1E62C3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C6-4FD7-B597-BEE9DE1E62C3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C6-4FD7-B597-BEE9DE1E62C3}"/>
              </c:ext>
            </c:extLst>
          </c:dPt>
          <c:cat>
            <c:strRef>
              <c:f>Лист1!$A$2:$A$5</c:f>
              <c:strCache>
                <c:ptCount val="3"/>
                <c:pt idx="0">
                  <c:v>Правовая неопределённость</c:v>
                </c:pt>
                <c:pt idx="1">
                  <c:v>Высокая стоимость оборудования</c:v>
                </c:pt>
                <c:pt idx="2">
                  <c:v>Недостаток данных для обучения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35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B-47E2-BCC3-49B78C3F9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EA411-9820-4EEB-975C-B6100C6AB4A3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52DF523-DE85-40C4-AC4C-37EB3B3A75EE}">
      <dgm:prSet phldrT="[Текст]"/>
      <dgm:spPr/>
      <dgm:t>
        <a:bodyPr/>
        <a:lstStyle/>
        <a:p>
          <a:pPr>
            <a:defRPr b="1"/>
          </a:pPr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Основные угрозы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23FF9-10DA-460B-935B-DFD71C2674BD}" type="parTrans" cxnId="{35B27019-7929-4B1D-8273-E0C5453D1E43}">
      <dgm:prSet/>
      <dgm:spPr/>
      <dgm:t>
        <a:bodyPr/>
        <a:lstStyle/>
        <a:p>
          <a:endParaRPr lang="ru-RU"/>
        </a:p>
      </dgm:t>
    </dgm:pt>
    <dgm:pt modelId="{5677F15A-E573-4B55-BEF5-E7C850DDAB88}" type="sibTrans" cxnId="{35B27019-7929-4B1D-8273-E0C5453D1E43}">
      <dgm:prSet/>
      <dgm:spPr/>
      <dgm:t>
        <a:bodyPr/>
        <a:lstStyle/>
        <a:p>
          <a:endParaRPr lang="ru-RU"/>
        </a:p>
      </dgm:t>
    </dgm:pt>
    <dgm:pt modelId="{073088AA-DA0D-4898-A0F2-A8BC8414E17D}">
      <dgm:prSet phldrT="[Текст]"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Человеческий фактор остается ключевой проблемой, особенно в автомобильном транспорте. В авиации и на железной дороге существуют риски терроризма и кибератак, а также сложности с контролем больших территорий. Водный транспорт страдает от недостаточной автоматизации. Общая тенденция – рост киберугроз и использование беспилотников в запрещенных зонах.</a:t>
          </a:r>
        </a:p>
      </dgm:t>
    </dgm:pt>
    <dgm:pt modelId="{03832A97-2DE2-43AA-B71C-90B597C1802B}" type="parTrans" cxnId="{199ED643-8E33-40BE-9242-D63CB8423E66}">
      <dgm:prSet/>
      <dgm:spPr/>
      <dgm:t>
        <a:bodyPr/>
        <a:lstStyle/>
        <a:p>
          <a:endParaRPr lang="ru-RU"/>
        </a:p>
      </dgm:t>
    </dgm:pt>
    <dgm:pt modelId="{E5F086A1-E3A5-47EC-81DE-028A6C78AB60}" type="sibTrans" cxnId="{199ED643-8E33-40BE-9242-D63CB8423E66}">
      <dgm:prSet/>
      <dgm:spPr/>
      <dgm:t>
        <a:bodyPr/>
        <a:lstStyle/>
        <a:p>
          <a:endParaRPr lang="ru-RU"/>
        </a:p>
      </dgm:t>
    </dgm:pt>
    <dgm:pt modelId="{D691EF2C-7939-44B3-A045-70693456EB88}">
      <dgm:prSet phldrT="[Текст]"/>
      <dgm:spPr/>
      <dgm:t>
        <a:bodyPr/>
        <a:lstStyle/>
        <a:p>
          <a:pPr>
            <a:defRPr b="1"/>
          </a:pPr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Несовершенство законодательства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AF7896-6A3E-4A14-9ADF-5DEE357454C8}" type="parTrans" cxnId="{525A855B-CD49-45D3-A45A-F202FB01CF34}">
      <dgm:prSet/>
      <dgm:spPr/>
      <dgm:t>
        <a:bodyPr/>
        <a:lstStyle/>
        <a:p>
          <a:endParaRPr lang="ru-RU"/>
        </a:p>
      </dgm:t>
    </dgm:pt>
    <dgm:pt modelId="{62777AF5-5B9D-418E-97FB-49BFEE6EB19C}" type="sibTrans" cxnId="{525A855B-CD49-45D3-A45A-F202FB01CF34}">
      <dgm:prSet/>
      <dgm:spPr/>
      <dgm:t>
        <a:bodyPr/>
        <a:lstStyle/>
        <a:p>
          <a:endParaRPr lang="ru-RU"/>
        </a:p>
      </dgm:t>
    </dgm:pt>
    <dgm:pt modelId="{9CC151F2-6740-4334-BC3E-964281DE4578}">
      <dgm:prSet phldrT="[Текст]"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Существующие законы не успевают за развитием технологий искусственного интеллекта (ИИ) на транспорте. Отсутствуют четкие технические требования к алгоритмам ИИ, а также правила обработки персональных данных, таких как биометрия. Судебная практика показывает, что полная замена человека машиной пока невозможна без соответствующей правовой базы.</a:t>
          </a:r>
        </a:p>
      </dgm:t>
    </dgm:pt>
    <dgm:pt modelId="{FD99DA2B-2EAC-46DF-AEDA-720B2C3F5D70}" type="parTrans" cxnId="{C10285A0-C1DA-46B6-9AF2-D4B05D883D5B}">
      <dgm:prSet/>
      <dgm:spPr/>
      <dgm:t>
        <a:bodyPr/>
        <a:lstStyle/>
        <a:p>
          <a:endParaRPr lang="ru-RU"/>
        </a:p>
      </dgm:t>
    </dgm:pt>
    <dgm:pt modelId="{FAB381A4-D78A-4CB8-9493-6BCEEA95082F}" type="sibTrans" cxnId="{C10285A0-C1DA-46B6-9AF2-D4B05D883D5B}">
      <dgm:prSet/>
      <dgm:spPr/>
      <dgm:t>
        <a:bodyPr/>
        <a:lstStyle/>
        <a:p>
          <a:endParaRPr lang="ru-RU"/>
        </a:p>
      </dgm:t>
    </dgm:pt>
    <dgm:pt modelId="{2B1EEFF2-B787-4E48-93A5-32109E63E894}" type="pres">
      <dgm:prSet presAssocID="{943EA411-9820-4EEB-975C-B6100C6AB4A3}" presName="Name0" presStyleCnt="0">
        <dgm:presLayoutVars>
          <dgm:dir/>
          <dgm:animLvl val="lvl"/>
          <dgm:resizeHandles val="exact"/>
        </dgm:presLayoutVars>
      </dgm:prSet>
      <dgm:spPr/>
    </dgm:pt>
    <dgm:pt modelId="{842F7ED7-DE60-49C3-8EDF-DC0EEC20373F}" type="pres">
      <dgm:prSet presAssocID="{A52DF523-DE85-40C4-AC4C-37EB3B3A75EE}" presName="linNode" presStyleCnt="0"/>
      <dgm:spPr/>
    </dgm:pt>
    <dgm:pt modelId="{5AB0EC8C-2BED-4DCC-8351-45A21613235D}" type="pres">
      <dgm:prSet presAssocID="{A52DF523-DE85-40C4-AC4C-37EB3B3A75EE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D9C841B-C004-43B2-BA30-3C3F3B9C17C2}" type="pres">
      <dgm:prSet presAssocID="{A52DF523-DE85-40C4-AC4C-37EB3B3A75EE}" presName="descendantText" presStyleLbl="alignAccFollowNode1" presStyleIdx="0" presStyleCnt="2">
        <dgm:presLayoutVars>
          <dgm:bulletEnabled val="1"/>
        </dgm:presLayoutVars>
      </dgm:prSet>
      <dgm:spPr/>
    </dgm:pt>
    <dgm:pt modelId="{CA50669E-2ECB-4D24-AFE2-93A0BAD6FFD1}" type="pres">
      <dgm:prSet presAssocID="{5677F15A-E573-4B55-BEF5-E7C850DDAB88}" presName="sp" presStyleCnt="0"/>
      <dgm:spPr/>
    </dgm:pt>
    <dgm:pt modelId="{7E5980DB-4E3C-4B9C-B878-2ECAB166B449}" type="pres">
      <dgm:prSet presAssocID="{D691EF2C-7939-44B3-A045-70693456EB88}" presName="linNode" presStyleCnt="0"/>
      <dgm:spPr/>
    </dgm:pt>
    <dgm:pt modelId="{F70C8239-095D-4950-BB1E-1BA520A35633}" type="pres">
      <dgm:prSet presAssocID="{D691EF2C-7939-44B3-A045-70693456EB8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FA11F38-B1C8-4229-A59B-DA9CA0CBEB5F}" type="pres">
      <dgm:prSet presAssocID="{D691EF2C-7939-44B3-A045-70693456EB8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5B27019-7929-4B1D-8273-E0C5453D1E43}" srcId="{943EA411-9820-4EEB-975C-B6100C6AB4A3}" destId="{A52DF523-DE85-40C4-AC4C-37EB3B3A75EE}" srcOrd="0" destOrd="0" parTransId="{3B123FF9-10DA-460B-935B-DFD71C2674BD}" sibTransId="{5677F15A-E573-4B55-BEF5-E7C850DDAB88}"/>
    <dgm:cxn modelId="{834BF43B-BE0A-47FA-8FD8-BBF90DA4B78A}" type="presOf" srcId="{A52DF523-DE85-40C4-AC4C-37EB3B3A75EE}" destId="{5AB0EC8C-2BED-4DCC-8351-45A21613235D}" srcOrd="0" destOrd="0" presId="urn:microsoft.com/office/officeart/2005/8/layout/vList5"/>
    <dgm:cxn modelId="{525A855B-CD49-45D3-A45A-F202FB01CF34}" srcId="{943EA411-9820-4EEB-975C-B6100C6AB4A3}" destId="{D691EF2C-7939-44B3-A045-70693456EB88}" srcOrd="1" destOrd="0" parTransId="{55AF7896-6A3E-4A14-9ADF-5DEE357454C8}" sibTransId="{62777AF5-5B9D-418E-97FB-49BFEE6EB19C}"/>
    <dgm:cxn modelId="{199ED643-8E33-40BE-9242-D63CB8423E66}" srcId="{A52DF523-DE85-40C4-AC4C-37EB3B3A75EE}" destId="{073088AA-DA0D-4898-A0F2-A8BC8414E17D}" srcOrd="0" destOrd="0" parTransId="{03832A97-2DE2-43AA-B71C-90B597C1802B}" sibTransId="{E5F086A1-E3A5-47EC-81DE-028A6C78AB60}"/>
    <dgm:cxn modelId="{B163436E-E3AB-4F42-B9CD-687BE5C9F92E}" type="presOf" srcId="{D691EF2C-7939-44B3-A045-70693456EB88}" destId="{F70C8239-095D-4950-BB1E-1BA520A35633}" srcOrd="0" destOrd="0" presId="urn:microsoft.com/office/officeart/2005/8/layout/vList5"/>
    <dgm:cxn modelId="{523B5294-7976-4284-AA71-30CDB9802589}" type="presOf" srcId="{9CC151F2-6740-4334-BC3E-964281DE4578}" destId="{6FA11F38-B1C8-4229-A59B-DA9CA0CBEB5F}" srcOrd="0" destOrd="0" presId="urn:microsoft.com/office/officeart/2005/8/layout/vList5"/>
    <dgm:cxn modelId="{C10285A0-C1DA-46B6-9AF2-D4B05D883D5B}" srcId="{D691EF2C-7939-44B3-A045-70693456EB88}" destId="{9CC151F2-6740-4334-BC3E-964281DE4578}" srcOrd="0" destOrd="0" parTransId="{FD99DA2B-2EAC-46DF-AEDA-720B2C3F5D70}" sibTransId="{FAB381A4-D78A-4CB8-9493-6BCEEA95082F}"/>
    <dgm:cxn modelId="{61A536D2-5972-4C93-8E9F-FA7461A4B044}" type="presOf" srcId="{073088AA-DA0D-4898-A0F2-A8BC8414E17D}" destId="{2D9C841B-C004-43B2-BA30-3C3F3B9C17C2}" srcOrd="0" destOrd="0" presId="urn:microsoft.com/office/officeart/2005/8/layout/vList5"/>
    <dgm:cxn modelId="{48AAFBF9-29DD-4E1E-B271-B8216CA7A6D8}" type="presOf" srcId="{943EA411-9820-4EEB-975C-B6100C6AB4A3}" destId="{2B1EEFF2-B787-4E48-93A5-32109E63E894}" srcOrd="0" destOrd="0" presId="urn:microsoft.com/office/officeart/2005/8/layout/vList5"/>
    <dgm:cxn modelId="{C509A759-2EFF-4475-BD2A-098FBEC6B053}" type="presParOf" srcId="{2B1EEFF2-B787-4E48-93A5-32109E63E894}" destId="{842F7ED7-DE60-49C3-8EDF-DC0EEC20373F}" srcOrd="0" destOrd="0" presId="urn:microsoft.com/office/officeart/2005/8/layout/vList5"/>
    <dgm:cxn modelId="{B5F2347C-663B-4F74-BEE7-0305576DC718}" type="presParOf" srcId="{842F7ED7-DE60-49C3-8EDF-DC0EEC20373F}" destId="{5AB0EC8C-2BED-4DCC-8351-45A21613235D}" srcOrd="0" destOrd="0" presId="urn:microsoft.com/office/officeart/2005/8/layout/vList5"/>
    <dgm:cxn modelId="{B9F8EF94-3562-4C9A-9BDF-63FBE82143C4}" type="presParOf" srcId="{842F7ED7-DE60-49C3-8EDF-DC0EEC20373F}" destId="{2D9C841B-C004-43B2-BA30-3C3F3B9C17C2}" srcOrd="1" destOrd="0" presId="urn:microsoft.com/office/officeart/2005/8/layout/vList5"/>
    <dgm:cxn modelId="{A45B341C-B949-451E-86D2-F5965E2B73B6}" type="presParOf" srcId="{2B1EEFF2-B787-4E48-93A5-32109E63E894}" destId="{CA50669E-2ECB-4D24-AFE2-93A0BAD6FFD1}" srcOrd="1" destOrd="0" presId="urn:microsoft.com/office/officeart/2005/8/layout/vList5"/>
    <dgm:cxn modelId="{D1D4A089-1D22-4B5C-B62B-67B0A3B2932A}" type="presParOf" srcId="{2B1EEFF2-B787-4E48-93A5-32109E63E894}" destId="{7E5980DB-4E3C-4B9C-B878-2ECAB166B449}" srcOrd="2" destOrd="0" presId="urn:microsoft.com/office/officeart/2005/8/layout/vList5"/>
    <dgm:cxn modelId="{75799C3B-B496-4D12-BC18-89A9960229F7}" type="presParOf" srcId="{7E5980DB-4E3C-4B9C-B878-2ECAB166B449}" destId="{F70C8239-095D-4950-BB1E-1BA520A35633}" srcOrd="0" destOrd="0" presId="urn:microsoft.com/office/officeart/2005/8/layout/vList5"/>
    <dgm:cxn modelId="{6793BD0E-51C1-49D4-97B6-2F43D5F41280}" type="presParOf" srcId="{7E5980DB-4E3C-4B9C-B878-2ECAB166B449}" destId="{6FA11F38-B1C8-4229-A59B-DA9CA0CBEB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573663-5B83-4535-B6A6-E30FD321A2F3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2FD70FB-D79C-448E-8CFC-8EBEB04E4281}">
      <dgm:prSet phldrT="[Текст]"/>
      <dgm:spPr/>
      <dgm:t>
        <a:bodyPr/>
        <a:lstStyle/>
        <a:p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нейросетей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F5C92D-28D7-48B8-9C4C-DDE67B5E6452}" type="parTrans" cxnId="{311BC727-EC79-4CC7-9622-8F206A5DC6B9}">
      <dgm:prSet/>
      <dgm:spPr/>
      <dgm:t>
        <a:bodyPr/>
        <a:lstStyle/>
        <a:p>
          <a:endParaRPr lang="ru-RU"/>
        </a:p>
      </dgm:t>
    </dgm:pt>
    <dgm:pt modelId="{E87321BC-A7B9-48EE-BBDC-D86631AF784D}" type="sibTrans" cxnId="{311BC727-EC79-4CC7-9622-8F206A5DC6B9}">
      <dgm:prSet/>
      <dgm:spPr/>
      <dgm:t>
        <a:bodyPr/>
        <a:lstStyle/>
        <a:p>
          <a:endParaRPr lang="ru-RU"/>
        </a:p>
      </dgm:t>
    </dgm:pt>
    <dgm:pt modelId="{C2D4A457-E226-4367-B71E-FDE187B5D7F5}">
      <dgm:prSet phldrT="[Текст]"/>
      <dgm:spPr/>
      <dgm:t>
        <a:bodyPr/>
        <a:lstStyle/>
        <a:p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Перспективы автономных систем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AC87EB-C416-4841-993E-FA56835B1ED5}" type="parTrans" cxnId="{D28B7933-145C-4610-8192-4AA489351395}">
      <dgm:prSet/>
      <dgm:spPr/>
      <dgm:t>
        <a:bodyPr/>
        <a:lstStyle/>
        <a:p>
          <a:endParaRPr lang="ru-RU"/>
        </a:p>
      </dgm:t>
    </dgm:pt>
    <dgm:pt modelId="{47DA78DE-D805-43D0-911C-AC0FF7778A6F}" type="sibTrans" cxnId="{D28B7933-145C-4610-8192-4AA489351395}">
      <dgm:prSet/>
      <dgm:spPr/>
      <dgm:t>
        <a:bodyPr/>
        <a:lstStyle/>
        <a:p>
          <a:endParaRPr lang="ru-RU"/>
        </a:p>
      </dgm:t>
    </dgm:pt>
    <dgm:pt modelId="{5C65D686-CA40-4E4D-8953-75050B20F2E3}">
      <dgm:prSet phldrT="[Текст]"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Будущие автономные системы смогут не только выявлять угрозы, но и активно предотвращать их, например, блокируя доступ или перенаправляя транспорт. Основными препятствиями на пути их внедрения являются правовые вопросы ответственности за ошибки ИИ, высокая стоимость и нехватка данных для обучения алгоритмов распознаванию редких, но критических ситуаций.</a:t>
          </a:r>
        </a:p>
      </dgm:t>
    </dgm:pt>
    <dgm:pt modelId="{01BF9781-BFE7-4FD5-9156-3B347C325688}" type="parTrans" cxnId="{8D778BA1-7DAC-48DA-9791-893050781465}">
      <dgm:prSet/>
      <dgm:spPr/>
      <dgm:t>
        <a:bodyPr/>
        <a:lstStyle/>
        <a:p>
          <a:endParaRPr lang="ru-RU"/>
        </a:p>
      </dgm:t>
    </dgm:pt>
    <dgm:pt modelId="{50C8A472-0F8B-45E8-9AD3-9901A5A38EB0}" type="sibTrans" cxnId="{8D778BA1-7DAC-48DA-9791-893050781465}">
      <dgm:prSet/>
      <dgm:spPr/>
      <dgm:t>
        <a:bodyPr/>
        <a:lstStyle/>
        <a:p>
          <a:endParaRPr lang="ru-RU"/>
        </a:p>
      </dgm:t>
    </dgm:pt>
    <dgm:pt modelId="{7E4D0B32-3ED1-4867-AAB3-44A2653BB643}">
      <dgm:prSet phldrT="[Текст]"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Нейросети эффективно помогают в обнаружении забытых вещей, контроле состояния водителей, распознавании транспортных средств и выявлении дефектов инфраструктуры. Однако, их применение сталкивается с проблемами ложных срабатываний, снижения точности в сложных условиях, высокой стоимости обработки данных и необходимости постоянного обновления.</a:t>
          </a:r>
        </a:p>
      </dgm:t>
    </dgm:pt>
    <dgm:pt modelId="{510CFA15-48D1-4C03-8006-28EC38499816}" type="sibTrans" cxnId="{C8FA1277-F7C3-4857-A851-E6EB11E5F74E}">
      <dgm:prSet/>
      <dgm:spPr/>
      <dgm:t>
        <a:bodyPr/>
        <a:lstStyle/>
        <a:p>
          <a:endParaRPr lang="ru-RU"/>
        </a:p>
      </dgm:t>
    </dgm:pt>
    <dgm:pt modelId="{2CDFA55A-EC56-40C7-86FB-C28A5F05422C}" type="parTrans" cxnId="{C8FA1277-F7C3-4857-A851-E6EB11E5F74E}">
      <dgm:prSet/>
      <dgm:spPr/>
      <dgm:t>
        <a:bodyPr/>
        <a:lstStyle/>
        <a:p>
          <a:endParaRPr lang="ru-RU"/>
        </a:p>
      </dgm:t>
    </dgm:pt>
    <dgm:pt modelId="{00C6FE80-57B5-416E-A4CA-16AFA71A25D3}" type="pres">
      <dgm:prSet presAssocID="{5F573663-5B83-4535-B6A6-E30FD321A2F3}" presName="Name0" presStyleCnt="0">
        <dgm:presLayoutVars>
          <dgm:dir/>
          <dgm:animLvl val="lvl"/>
          <dgm:resizeHandles val="exact"/>
        </dgm:presLayoutVars>
      </dgm:prSet>
      <dgm:spPr/>
    </dgm:pt>
    <dgm:pt modelId="{5F1A1F07-7287-4ABA-8266-F158A0C67700}" type="pres">
      <dgm:prSet presAssocID="{12FD70FB-D79C-448E-8CFC-8EBEB04E4281}" presName="linNode" presStyleCnt="0"/>
      <dgm:spPr/>
    </dgm:pt>
    <dgm:pt modelId="{9D4DAEB0-5B73-47EC-8F0A-C6BA7C067673}" type="pres">
      <dgm:prSet presAssocID="{12FD70FB-D79C-448E-8CFC-8EBEB04E428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2E063CE-2704-4A6A-9D08-AC8CBA43790C}" type="pres">
      <dgm:prSet presAssocID="{12FD70FB-D79C-448E-8CFC-8EBEB04E4281}" presName="descendantText" presStyleLbl="alignAccFollowNode1" presStyleIdx="0" presStyleCnt="2">
        <dgm:presLayoutVars>
          <dgm:bulletEnabled val="1"/>
        </dgm:presLayoutVars>
      </dgm:prSet>
      <dgm:spPr/>
    </dgm:pt>
    <dgm:pt modelId="{6D4CB90E-4B2C-4382-B202-10D777419F28}" type="pres">
      <dgm:prSet presAssocID="{E87321BC-A7B9-48EE-BBDC-D86631AF784D}" presName="sp" presStyleCnt="0"/>
      <dgm:spPr/>
    </dgm:pt>
    <dgm:pt modelId="{28136231-925A-41D4-929C-6B42DDD7CE09}" type="pres">
      <dgm:prSet presAssocID="{C2D4A457-E226-4367-B71E-FDE187B5D7F5}" presName="linNode" presStyleCnt="0"/>
      <dgm:spPr/>
    </dgm:pt>
    <dgm:pt modelId="{02CEB6A1-9A6F-479C-8EDE-F2FC2B7D6A3C}" type="pres">
      <dgm:prSet presAssocID="{C2D4A457-E226-4367-B71E-FDE187B5D7F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F976CA6-25EA-4FC7-8C07-ACAA5E1C377F}" type="pres">
      <dgm:prSet presAssocID="{C2D4A457-E226-4367-B71E-FDE187B5D7F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11BC727-EC79-4CC7-9622-8F206A5DC6B9}" srcId="{5F573663-5B83-4535-B6A6-E30FD321A2F3}" destId="{12FD70FB-D79C-448E-8CFC-8EBEB04E4281}" srcOrd="0" destOrd="0" parTransId="{0DF5C92D-28D7-48B8-9C4C-DDE67B5E6452}" sibTransId="{E87321BC-A7B9-48EE-BBDC-D86631AF784D}"/>
    <dgm:cxn modelId="{4DDC0E2C-2A9A-4253-8A9A-EF563C912C92}" type="presOf" srcId="{C2D4A457-E226-4367-B71E-FDE187B5D7F5}" destId="{02CEB6A1-9A6F-479C-8EDE-F2FC2B7D6A3C}" srcOrd="0" destOrd="0" presId="urn:microsoft.com/office/officeart/2005/8/layout/vList5"/>
    <dgm:cxn modelId="{D28B7933-145C-4610-8192-4AA489351395}" srcId="{5F573663-5B83-4535-B6A6-E30FD321A2F3}" destId="{C2D4A457-E226-4367-B71E-FDE187B5D7F5}" srcOrd="1" destOrd="0" parTransId="{A3AC87EB-C416-4841-993E-FA56835B1ED5}" sibTransId="{47DA78DE-D805-43D0-911C-AC0FF7778A6F}"/>
    <dgm:cxn modelId="{74A63D70-D803-4F17-BC5A-8BEC2F1C767F}" type="presOf" srcId="{7E4D0B32-3ED1-4867-AAB3-44A2653BB643}" destId="{22E063CE-2704-4A6A-9D08-AC8CBA43790C}" srcOrd="0" destOrd="0" presId="urn:microsoft.com/office/officeart/2005/8/layout/vList5"/>
    <dgm:cxn modelId="{C8FA1277-F7C3-4857-A851-E6EB11E5F74E}" srcId="{12FD70FB-D79C-448E-8CFC-8EBEB04E4281}" destId="{7E4D0B32-3ED1-4867-AAB3-44A2653BB643}" srcOrd="0" destOrd="0" parTransId="{2CDFA55A-EC56-40C7-86FB-C28A5F05422C}" sibTransId="{510CFA15-48D1-4C03-8006-28EC38499816}"/>
    <dgm:cxn modelId="{7C0C0778-1172-4801-B193-A6ED24DEBD91}" type="presOf" srcId="{5F573663-5B83-4535-B6A6-E30FD321A2F3}" destId="{00C6FE80-57B5-416E-A4CA-16AFA71A25D3}" srcOrd="0" destOrd="0" presId="urn:microsoft.com/office/officeart/2005/8/layout/vList5"/>
    <dgm:cxn modelId="{0C47009C-A8B2-48C1-ACDA-EC588DBB8746}" type="presOf" srcId="{12FD70FB-D79C-448E-8CFC-8EBEB04E4281}" destId="{9D4DAEB0-5B73-47EC-8F0A-C6BA7C067673}" srcOrd="0" destOrd="0" presId="urn:microsoft.com/office/officeart/2005/8/layout/vList5"/>
    <dgm:cxn modelId="{8D778BA1-7DAC-48DA-9791-893050781465}" srcId="{C2D4A457-E226-4367-B71E-FDE187B5D7F5}" destId="{5C65D686-CA40-4E4D-8953-75050B20F2E3}" srcOrd="0" destOrd="0" parTransId="{01BF9781-BFE7-4FD5-9156-3B347C325688}" sibTransId="{50C8A472-0F8B-45E8-9AD3-9901A5A38EB0}"/>
    <dgm:cxn modelId="{8A7966DD-7853-4D7F-BCC3-9DD6B95CF968}" type="presOf" srcId="{5C65D686-CA40-4E4D-8953-75050B20F2E3}" destId="{FF976CA6-25EA-4FC7-8C07-ACAA5E1C377F}" srcOrd="0" destOrd="0" presId="urn:microsoft.com/office/officeart/2005/8/layout/vList5"/>
    <dgm:cxn modelId="{0AB08F8F-4FF7-42ED-B744-C36D7B64A255}" type="presParOf" srcId="{00C6FE80-57B5-416E-A4CA-16AFA71A25D3}" destId="{5F1A1F07-7287-4ABA-8266-F158A0C67700}" srcOrd="0" destOrd="0" presId="urn:microsoft.com/office/officeart/2005/8/layout/vList5"/>
    <dgm:cxn modelId="{8002ABAE-598E-4E87-A6DA-7982B11CA366}" type="presParOf" srcId="{5F1A1F07-7287-4ABA-8266-F158A0C67700}" destId="{9D4DAEB0-5B73-47EC-8F0A-C6BA7C067673}" srcOrd="0" destOrd="0" presId="urn:microsoft.com/office/officeart/2005/8/layout/vList5"/>
    <dgm:cxn modelId="{A8810908-A661-4322-830F-00EDD633CB21}" type="presParOf" srcId="{5F1A1F07-7287-4ABA-8266-F158A0C67700}" destId="{22E063CE-2704-4A6A-9D08-AC8CBA43790C}" srcOrd="1" destOrd="0" presId="urn:microsoft.com/office/officeart/2005/8/layout/vList5"/>
    <dgm:cxn modelId="{145D5BE5-CD37-43A9-879D-4F5EC7AC6D87}" type="presParOf" srcId="{00C6FE80-57B5-416E-A4CA-16AFA71A25D3}" destId="{6D4CB90E-4B2C-4382-B202-10D777419F28}" srcOrd="1" destOrd="0" presId="urn:microsoft.com/office/officeart/2005/8/layout/vList5"/>
    <dgm:cxn modelId="{9B3160AF-39BD-4E49-9008-C9CCFCFEBBFF}" type="presParOf" srcId="{00C6FE80-57B5-416E-A4CA-16AFA71A25D3}" destId="{28136231-925A-41D4-929C-6B42DDD7CE09}" srcOrd="2" destOrd="0" presId="urn:microsoft.com/office/officeart/2005/8/layout/vList5"/>
    <dgm:cxn modelId="{38388D51-3B5F-447F-B3B0-5CFE092D9BFC}" type="presParOf" srcId="{28136231-925A-41D4-929C-6B42DDD7CE09}" destId="{02CEB6A1-9A6F-479C-8EDE-F2FC2B7D6A3C}" srcOrd="0" destOrd="0" presId="urn:microsoft.com/office/officeart/2005/8/layout/vList5"/>
    <dgm:cxn modelId="{95AC032C-7AC7-45B5-9EAE-D08DE0C8428F}" type="presParOf" srcId="{28136231-925A-41D4-929C-6B42DDD7CE09}" destId="{FF976CA6-25EA-4FC7-8C07-ACAA5E1C37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C841B-C004-43B2-BA30-3C3F3B9C17C2}">
      <dsp:nvSpPr>
        <dsp:cNvPr id="0" name=""/>
        <dsp:cNvSpPr/>
      </dsp:nvSpPr>
      <dsp:spPr>
        <a:xfrm rot="5400000">
          <a:off x="6711057" y="-2597027"/>
          <a:ext cx="1439732" cy="69938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Человеческий фактор остается ключевой проблемой, особенно в автомобильном транспорте. В авиации и на железной дороге существуют риски терроризма и кибератак, а также сложности с контролем больших территорий. Водный транспорт страдает от недостаточной автоматизации. Общая тенденция – рост киберугроз и использование беспилотников в запрещенных зонах.</a:t>
          </a:r>
        </a:p>
      </dsp:txBody>
      <dsp:txXfrm rot="-5400000">
        <a:off x="3934018" y="250294"/>
        <a:ext cx="6923528" cy="1299168"/>
      </dsp:txXfrm>
    </dsp:sp>
    <dsp:sp modelId="{5AB0EC8C-2BED-4DCC-8351-45A21613235D}">
      <dsp:nvSpPr>
        <dsp:cNvPr id="0" name=""/>
        <dsp:cNvSpPr/>
      </dsp:nvSpPr>
      <dsp:spPr>
        <a:xfrm>
          <a:off x="0" y="45"/>
          <a:ext cx="3934018" cy="179966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Основные угрозы</a:t>
          </a:r>
          <a:endParaRPr lang="ru-RU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52" y="87897"/>
        <a:ext cx="3758314" cy="1623961"/>
      </dsp:txXfrm>
    </dsp:sp>
    <dsp:sp modelId="{6FA11F38-B1C8-4229-A59B-DA9CA0CBEB5F}">
      <dsp:nvSpPr>
        <dsp:cNvPr id="0" name=""/>
        <dsp:cNvSpPr/>
      </dsp:nvSpPr>
      <dsp:spPr>
        <a:xfrm rot="5400000">
          <a:off x="6711057" y="-707378"/>
          <a:ext cx="1439732" cy="69938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Существующие законы не успевают за развитием технологий искусственного интеллекта (ИИ) на транспорте. Отсутствуют четкие технические требования к алгоритмам ИИ, а также правила обработки персональных данных, таких как биометрия. Судебная практика показывает, что полная замена человека машиной пока невозможна без соответствующей правовой базы.</a:t>
          </a:r>
        </a:p>
      </dsp:txBody>
      <dsp:txXfrm rot="-5400000">
        <a:off x="3934018" y="2139943"/>
        <a:ext cx="6923528" cy="1299168"/>
      </dsp:txXfrm>
    </dsp:sp>
    <dsp:sp modelId="{F70C8239-095D-4950-BB1E-1BA520A35633}">
      <dsp:nvSpPr>
        <dsp:cNvPr id="0" name=""/>
        <dsp:cNvSpPr/>
      </dsp:nvSpPr>
      <dsp:spPr>
        <a:xfrm>
          <a:off x="0" y="1889694"/>
          <a:ext cx="3934018" cy="1799665"/>
        </a:xfrm>
        <a:prstGeom prst="roundRect">
          <a:avLst/>
        </a:prstGeom>
        <a:solidFill>
          <a:schemeClr val="accent1">
            <a:shade val="80000"/>
            <a:hueOff val="49211"/>
            <a:satOff val="16997"/>
            <a:lumOff val="13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Несовершенство законодательства</a:t>
          </a:r>
          <a:endParaRPr lang="ru-RU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52" y="1977546"/>
        <a:ext cx="3758314" cy="1623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063CE-2704-4A6A-9D08-AC8CBA43790C}">
      <dsp:nvSpPr>
        <dsp:cNvPr id="0" name=""/>
        <dsp:cNvSpPr/>
      </dsp:nvSpPr>
      <dsp:spPr>
        <a:xfrm rot="5400000">
          <a:off x="6711057" y="-2597027"/>
          <a:ext cx="1439732" cy="699381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Нейросети эффективно помогают в обнаружении забытых вещей, контроле состояния водителей, распознавании транспортных средств и выявлении дефектов инфраструктуры. Однако, их применение сталкивается с проблемами ложных срабатываний, снижения точности в сложных условиях, высокой стоимости обработки данных и необходимости постоянного обновления.</a:t>
          </a:r>
        </a:p>
      </dsp:txBody>
      <dsp:txXfrm rot="-5400000">
        <a:off x="3934018" y="250294"/>
        <a:ext cx="6923528" cy="1299168"/>
      </dsp:txXfrm>
    </dsp:sp>
    <dsp:sp modelId="{9D4DAEB0-5B73-47EC-8F0A-C6BA7C067673}">
      <dsp:nvSpPr>
        <dsp:cNvPr id="0" name=""/>
        <dsp:cNvSpPr/>
      </dsp:nvSpPr>
      <dsp:spPr>
        <a:xfrm>
          <a:off x="0" y="45"/>
          <a:ext cx="3934018" cy="17996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нейросетей</a:t>
          </a:r>
          <a:endParaRPr lang="ru-RU" sz="3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52" y="87897"/>
        <a:ext cx="3758314" cy="1623961"/>
      </dsp:txXfrm>
    </dsp:sp>
    <dsp:sp modelId="{FF976CA6-25EA-4FC7-8C07-ACAA5E1C377F}">
      <dsp:nvSpPr>
        <dsp:cNvPr id="0" name=""/>
        <dsp:cNvSpPr/>
      </dsp:nvSpPr>
      <dsp:spPr>
        <a:xfrm rot="5400000">
          <a:off x="6711057" y="-707378"/>
          <a:ext cx="1439732" cy="6993810"/>
        </a:xfrm>
        <a:prstGeom prst="round2SameRect">
          <a:avLst/>
        </a:prstGeom>
        <a:solidFill>
          <a:schemeClr val="accent2">
            <a:tint val="40000"/>
            <a:alpha val="90000"/>
            <a:hueOff val="-13269245"/>
            <a:satOff val="-45334"/>
            <a:lumOff val="-217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269245"/>
              <a:satOff val="-45334"/>
              <a:lumOff val="-21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Будущие автономные системы смогут не только выявлять угрозы, но и активно предотвращать их, например, блокируя доступ или перенаправляя транспорт. Основными препятствиями на пути их внедрения являются правовые вопросы ответственности за ошибки ИИ, высокая стоимость и нехватка данных для обучения алгоритмов распознаванию редких, но критических ситуаций.</a:t>
          </a:r>
        </a:p>
      </dsp:txBody>
      <dsp:txXfrm rot="-5400000">
        <a:off x="3934018" y="2139943"/>
        <a:ext cx="6923528" cy="1299168"/>
      </dsp:txXfrm>
    </dsp:sp>
    <dsp:sp modelId="{02CEB6A1-9A6F-479C-8EDE-F2FC2B7D6A3C}">
      <dsp:nvSpPr>
        <dsp:cNvPr id="0" name=""/>
        <dsp:cNvSpPr/>
      </dsp:nvSpPr>
      <dsp:spPr>
        <a:xfrm>
          <a:off x="0" y="1889694"/>
          <a:ext cx="3934018" cy="1799665"/>
        </a:xfrm>
        <a:prstGeom prst="roundRect">
          <a:avLst/>
        </a:prstGeom>
        <a:solidFill>
          <a:schemeClr val="accent2">
            <a:hueOff val="-13090915"/>
            <a:satOff val="-51678"/>
            <a:lumOff val="-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Перспективы автономных систем</a:t>
          </a:r>
          <a:endParaRPr lang="ru-RU" sz="3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52" y="1977546"/>
        <a:ext cx="3758314" cy="1623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DEF76-2CA9-40B8-8251-0A89249CA3DB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7EA8E-EF72-4269-A619-B5FF19C67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9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F84FA-A6BC-46F4-9AF7-F5C3BD08A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31AF01-3DE0-406A-B911-3FA2F8D2C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A3D5D-5B4D-40B1-B910-165E625B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405392-60A2-4E05-AD04-85B79F33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FCE76-290D-4448-9805-64B3A614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6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D0E13-0CA4-44A7-AAD2-BD1E5A9E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43B037-1993-49A4-BC4A-554A9DAC3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2F0F7-EEAA-4FFE-8AE2-1D63A306B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60251-13DE-48F4-A50D-7E75E5C0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3EAEA-A25F-423B-85E2-5B639504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D60756-CCE7-4B33-87E0-D0426EFF4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2076C6-D541-4C83-9D35-1B863A573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DC9D53-58D9-4800-9857-26B668072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94EF3-36E1-4882-94E2-39A5B9F2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26360-E224-41D5-BD04-C668E3AF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0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D952F-4B16-4A81-A5DC-E760E05E5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24AF16-E6AF-4991-BF8E-F6DAF871A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21D7E-A141-44E6-82BE-832B4351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884A27-6532-4802-AEA6-0C2A1D97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10967C-E4F7-4B01-B3BD-A90CE6AD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5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7E93-B807-4FAC-84D1-D5EDFCFB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CADE0-1913-4210-97A3-444F20ED6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F8BE8-A5B0-404A-BCE5-E138BE22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0891C6-9258-4C0E-894B-58CB93DB2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EDBA74-B694-44F9-BE8C-E96D7328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45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2609D-437B-43B0-96D1-B30A1E81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701E9C-EA75-4D25-8264-F9CFD0ACC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FE1B04-7270-4CC4-BEAD-9E3099A36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10D8E-90FD-4EEB-9F57-DD78AA46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90157-78DD-41F0-8967-F7F8D632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65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E02E-B4A8-4933-93E0-8C5DC049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5EF56-36FA-442F-B0F2-F0021E0C4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1DF9B5-9FA4-4D00-88C6-4FEBFA435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84A433-7242-4A62-9678-5E2C09C4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C47B52-7391-4C29-909E-617E68A0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EA42C9-DA7F-4801-9C4C-0770985D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41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C9A94-71A9-42B3-91DC-D445E6A3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23FA4F-D051-457C-B5D9-85DF66B37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01C447-ACDE-4D5C-B2D7-8431D9005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88ACFB-672C-4FCA-A2CB-68BF20CA4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486424-5F51-47B6-9932-AA0EB6C87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28605A-0651-48C5-B076-944D6FA7A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713FEE-0EBA-40DC-A0B9-3FFA3984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237FC7-30D4-41CD-A55A-B35F82A4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91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04575-7DCB-4F90-AB29-F9381089F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1F4BB-DC4B-4ED8-AE92-BB79F7BD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41F62A-12AE-483E-BF9A-E5084C99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3BB094-1F52-4130-B90A-936B1DF9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57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5E4F1A-52A9-4CCB-80BA-23F0D172D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6FB3A2-3C14-4AE2-821D-3D8A1310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96E9D1-589B-4D2B-87F7-5903094F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53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17792-4211-4409-BEF6-E4EA1CFA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EE4640-AAD7-4EE3-9140-03DB3914E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353AFA-CF2C-4E89-8353-38B91B362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6DC8EF-BFB3-4753-AFF5-D4124B44B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0B0DE7-FEAA-4330-88DB-EA6C150F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4405A1-44D6-4372-A389-34C2343D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1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7134F-2260-4A09-A8F4-002D20B8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B1F34B-1507-488E-8153-492B01A3F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F56B3-032A-4316-8395-F8EDB3B8A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E39623-CACA-4B99-9A41-A4D44C82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731597-FAA0-4F0D-8C0E-31DDD84A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28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89309-1747-4F0A-991A-F81E5144E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B96703D-AEE6-41EB-BFE9-0168CDF64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2F72D1-5B78-45F8-95A8-E02247E38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8C0B66-2D6B-41A2-92F6-BEB59B35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1FB4F7-7042-497B-8EC8-F1EFBE94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543EDF-6066-4BAB-99BF-38B13D77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49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BC771-54F5-4C51-84EF-3E00E95B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493856-79F4-4590-A62A-04F38AFB3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DF1BA9-2E46-410E-B0E7-BB2521DC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1BB443-314A-4375-BE09-EDC8AD47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4A690-194E-4A78-A11F-706DBD0A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16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3EAB8E-00A3-4159-9337-5A31A5986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7E2AFD-BF38-4ECE-BE02-0F82E6C02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979201-00B3-4A77-BB1F-CFBD064FD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3C3B70-5D91-4F26-8246-0E5DAA1E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EE45F-C633-4240-B9B5-A6E6892E3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6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ACACE-9FAA-4F37-947E-8D3EFF75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1D35DD-913D-4FDB-AD01-BB4E8D82A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66F0E2-CDD8-4036-AE8A-1DAE8EAE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DC18E5-4A92-47EB-9CBC-F56D58334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8CA36A-05DD-4CCF-86F2-8B8E9247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1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0582A-C720-4CDF-9FE7-779A3027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69880C-9552-41B4-A950-DCF0201E5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2F15BE-A371-4ACB-8082-7E342DF89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91C861-2AB6-458E-BDD8-3ED12FBE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CE0340-2EC9-4216-93C6-38BC53BC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8F579-BD1A-4519-A7CA-2E61E6D9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09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3F812-4DD8-4DA9-ADB2-416E8D6C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35B316-8FE6-4836-A226-AD1BDCA75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E0E404-A609-4C25-B35B-A2262D5F2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F35554-2584-42EF-98F4-1B4EC5428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9D2EFC-0566-4856-8F3A-99C3C598C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A1B935-9985-4505-81E3-E657283E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C79F19-F03C-45E8-8665-87F038FF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C0D6F8-6DDC-4768-A9E3-E2C5CDC4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0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95D23-3147-47D8-B3A4-6B6A3A21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1176B1-065A-4F8A-A648-19E831CC1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889907-5991-4F22-8FC8-425C93BA4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5AE34E-FEF3-4BF7-9F68-2A5C0313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A03D1B-C232-4C14-9EAA-84CFECFA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40A30B-1574-480B-962C-3166B5E8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768672-711B-4C9F-9B7E-58B51132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D5D9C-27F5-47FC-AED1-831B5B4F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A23065-7685-459A-88C8-119B0016D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8E0965-B81D-4C45-82FF-5A8706465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4A33AB-0D38-4705-B07D-E52E1D8B6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8482D3-80BD-4D68-81E1-2D1802BB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559249-7C4F-4786-A5DC-4BEAE587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6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0EDB4-72E4-417C-990B-3063FCFE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F1824D-77DC-4F71-98F6-0B7BAEF9D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DF527-ABC2-4159-8367-C17D549B1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82EACD-7999-4C05-8E4B-9EE9AD0B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C6CFD1-9677-46BB-A41E-02B3D37F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28D1EE-B412-4075-A688-6BE223FF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94590-96AA-458F-8925-5ACD067A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FF7663-E8EE-4EEB-A050-40BD77A6B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166A0-347A-4338-903E-23AF74465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4E88D-E3CD-4895-B9DB-BB1EE8003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566FF7-99C4-4118-A798-B231E69F4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89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10D21-E7B8-4DC6-B785-04B7B436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A3C9B0-EF75-4D7A-A9BC-1EDEFFA3D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2F876-4A96-4BAC-A906-8F99F085A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5B376-209E-4038-A6EC-7F02387A68C9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EA6C0B-526E-4080-B72A-F224276DF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31ECF-511F-4149-9E67-96C339D34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0C34-839C-4DE7-8B8D-0FC86DDD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CAB9C-85DA-4AE6-8811-EF33104D8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409" y="1919293"/>
            <a:ext cx="5786232" cy="1987379"/>
          </a:xfrm>
        </p:spPr>
        <p:txBody>
          <a:bodyPr>
            <a:noAutofit/>
          </a:bodyPr>
          <a:lstStyle/>
          <a:p>
            <a:r>
              <a:rPr lang="ru-RU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обеспечения безопасности на транспорте и современные технологические решения на основе искусственного интелекта. лемы обеспечения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5B0B3F-B820-4D5D-B9E0-46628631E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4576" y="4090788"/>
            <a:ext cx="5338511" cy="1797528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6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</a:t>
            </a:r>
          </a:p>
          <a:p>
            <a:pPr algn="r"/>
            <a:r>
              <a:rPr lang="ru-RU" sz="6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гр. БТТ-25-ЭУ1</a:t>
            </a:r>
          </a:p>
          <a:p>
            <a:pPr algn="r"/>
            <a:r>
              <a:rPr lang="ru-RU" sz="6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Покатилова В.А., Селиванова А.В.</a:t>
            </a:r>
          </a:p>
          <a:p>
            <a:pPr algn="r"/>
            <a:r>
              <a:rPr lang="ru-RU" sz="6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</a:p>
          <a:p>
            <a:pPr algn="r"/>
            <a:r>
              <a:rPr lang="ru-RU" sz="6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к.э.н., доцент</a:t>
            </a:r>
          </a:p>
          <a:p>
            <a:pPr algn="r"/>
            <a:r>
              <a:rPr lang="ru-RU" sz="6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Тунгусова Е.В </a:t>
            </a:r>
          </a:p>
          <a:p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8E13D-5B74-45E7-945C-DC8BAD6AEBD1}"/>
              </a:ext>
            </a:extLst>
          </p:cNvPr>
          <p:cNvSpPr txBox="1"/>
          <p:nvPr/>
        </p:nvSpPr>
        <p:spPr>
          <a:xfrm>
            <a:off x="2646016" y="584680"/>
            <a:ext cx="54943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Владивостокский государственный университет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школа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транспортных процессов и технологий</a:t>
            </a:r>
            <a:r>
              <a:rPr lang="ru-RU" sz="1400">
                <a:solidFill>
                  <a:schemeClr val="bg1"/>
                </a:solidFill>
              </a:rPr>
              <a:t> </a:t>
            </a:r>
          </a:p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7F5EB-9C2B-4841-9051-8525DBDFB9A1}"/>
              </a:ext>
            </a:extLst>
          </p:cNvPr>
          <p:cNvSpPr txBox="1"/>
          <p:nvPr/>
        </p:nvSpPr>
        <p:spPr>
          <a:xfrm>
            <a:off x="4244576" y="6315176"/>
            <a:ext cx="269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Владивосток 2026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1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9F1CA4C-D373-4A2F-B227-A3FB7BAED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1331" y="3155571"/>
            <a:ext cx="321733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950F0-4AE7-400A-AEF2-25B88AE5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</a:t>
            </a:r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1039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54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B210B0-19FB-4EF0-A548-DE08E1517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</a:p>
          <a:p>
            <a:pPr marL="0" indent="0">
              <a:buNone/>
            </a:pPr>
            <a:r>
              <a:rPr 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актуальные вызовы в области обеспечения транспортной безопасности в России и исследовать, как технологии искусственного интеллекта могут быть применены для их решения, принимая во внимание реальный опыт транспортных компаний, современные риски и существующие правовые ограничения.</a:t>
            </a:r>
          </a:p>
          <a:p>
            <a:pPr marL="0" indent="0">
              <a:buNone/>
            </a:pPr>
            <a:r>
              <a:rPr lang="ru-RU" sz="1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и проанализировать современные угрозы и риски для различных видов транспорта в России, включая специфику и роль человеческого фактора.</a:t>
            </a:r>
            <a:br>
              <a:rPr 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нормативно-правовой базы, регулирующей транспортную безопасность, и оценить ее готовность к интеграции технологий искусственного интеллекта.</a:t>
            </a:r>
            <a:br>
              <a:rPr 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практическое применение нейросетевых технологий (компьютерное зрение, распознавание объектов, биометрия) для обнаружения инцидентов и оценить их эффективность в реальных условиях.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потенциал и выявить барьеры для внедрения автономных интеллектуальных систем безопасности с автоматическим принятием решений.</a:t>
            </a:r>
            <a:br>
              <a:rPr lang="ru-RU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300">
                <a:solidFill>
                  <a:schemeClr val="bg1"/>
                </a:solidFill>
              </a:rPr>
            </a:br>
            <a:br>
              <a:rPr lang="ru-RU" sz="1300">
                <a:solidFill>
                  <a:schemeClr val="bg1"/>
                </a:solidFill>
              </a:rPr>
            </a:b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6858C-A6C1-49CA-825E-2E7C74FCC999}"/>
              </a:ext>
            </a:extLst>
          </p:cNvPr>
          <p:cNvSpPr txBox="1"/>
          <p:nvPr/>
        </p:nvSpPr>
        <p:spPr>
          <a:xfrm>
            <a:off x="11221599" y="6372904"/>
            <a:ext cx="81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8393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83871-8DA9-435E-8BDD-5DD63409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ru-RU" sz="3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и ее актуальность </a:t>
            </a:r>
            <a:endParaRPr lang="ru-RU" sz="3400">
              <a:solidFill>
                <a:schemeClr val="bg1"/>
              </a:solidFill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ED72BB0-C11A-4216-9F93-A41414D2A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2" r="21968"/>
          <a:stretch>
            <a:fillRect/>
          </a:stretch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2D6E7-C9BE-4324-825C-202083C6A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  <a:p>
            <a:r>
              <a:rPr lang="ru-RU" sz="1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значительные угрозы в сфере транспорта (145 тыс. ДТП с пострадавшими ежегодно, кибератаки, проникновения, дроны) и доказанную эффективность искусственного интеллекта (ИИ) в их снижении (до 99,7% точности распознавания, 19% снижение ДТП), существующие правовые, технические и этические барьеры препятствуют его широкому внедрению. Это приводит к сохранению высокого уровня аварийности и упущенным возможностям по обеспечению безопасности.</a:t>
            </a:r>
          </a:p>
          <a:p>
            <a:pPr marL="0" indent="0">
              <a:buNone/>
            </a:pPr>
            <a:r>
              <a:rPr lang="ru-RU" sz="1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</a:t>
            </a:r>
          </a:p>
          <a:p>
            <a:r>
              <a:rPr lang="ru-RU" sz="1500" b="1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1500" b="0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145 тыс. ДТП, 342 кибератаки, 184 проникновения в год. 72% аварий — ошибки персонала (+12% от усталости). В законе нет ИИ, стандарты — только у 23% объектов, внедрение в регионах дороже в 3 раза. Дроны и кибератаки не ловятся традиционными системами. </a:t>
            </a:r>
          </a:p>
          <a:p>
            <a:r>
              <a:rPr lang="ru-RU" sz="1500" b="1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  <a:r>
              <a:rPr lang="ru-RU" sz="1500" b="0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рост жертв, убытки, отставание.</a:t>
            </a:r>
            <a:endParaRPr lang="ru-RU" sz="15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61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D1EDEA1-5B25-42ED-BBF5-40534C5B8C8C}"/>
              </a:ext>
            </a:extLst>
          </p:cNvPr>
          <p:cNvSpPr txBox="1"/>
          <p:nvPr/>
        </p:nvSpPr>
        <p:spPr>
          <a:xfrm>
            <a:off x="11452041" y="6446525"/>
            <a:ext cx="6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451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6EDC-960E-4AB1-BE0D-21A63393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ru-RU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безопасности на транспорте</a:t>
            </a:r>
            <a:endParaRPr lang="ru-RU" sz="4000">
              <a:solidFill>
                <a:srgbClr val="FFFFFF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C44DE58-5B65-4569-89B4-78707F84AC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0648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98FA99-08B6-4823-AA81-059DF8AC6F43}"/>
              </a:ext>
            </a:extLst>
          </p:cNvPr>
          <p:cNvSpPr txBox="1"/>
          <p:nvPr/>
        </p:nvSpPr>
        <p:spPr>
          <a:xfrm>
            <a:off x="11287205" y="6436768"/>
            <a:ext cx="90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1855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BEEC6-3BDE-4832-88DC-2046FAE8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ИИ для повышения безопасности</a:t>
            </a:r>
            <a:endParaRPr lang="ru-RU" sz="4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A893C0-1472-4723-898B-D083B81B0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98099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A4231F3-290F-48F2-940D-A7C4B4A99F72}"/>
              </a:ext>
            </a:extLst>
          </p:cNvPr>
          <p:cNvSpPr txBox="1"/>
          <p:nvPr/>
        </p:nvSpPr>
        <p:spPr>
          <a:xfrm>
            <a:off x="11656264" y="6476085"/>
            <a:ext cx="31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1997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4D00F8-39E7-4123-8564-BDFDAA1FD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87D440-5561-4781-8085-0624A1A13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23803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A87D9-681E-404F-A16B-F872130F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254408"/>
            <a:ext cx="10274898" cy="1775663"/>
          </a:xfrm>
        </p:spPr>
        <p:txBody>
          <a:bodyPr anchor="b">
            <a:noAutofit/>
          </a:bodyPr>
          <a:lstStyle/>
          <a:p>
            <a:pPr algn="ctr"/>
            <a:r>
              <a:rPr lang="ru-RU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распознавания нейросетей: нормальные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плохие условия</a:t>
            </a:r>
            <a:br>
              <a:rPr lang="ru-RU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F82DD2-CBE5-4F14-9CBD-705523516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08D7D4-BE9E-4F60-9CD9-E84D57E8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FE0A0E-6A24-40EA-B007-CD4E0F5F8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F16762F-94A9-48A5-90A5-02953158C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CE1E0D-DA5F-4EA4-BD67-EA8D9EAF3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E3AB502-5231-491B-A696-5ED22CDF8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406058"/>
              </p:ext>
            </p:extLst>
          </p:nvPr>
        </p:nvGraphicFramePr>
        <p:xfrm>
          <a:off x="838200" y="3430557"/>
          <a:ext cx="10515601" cy="2592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434">
                  <a:extLst>
                    <a:ext uri="{9D8B030D-6E8A-4147-A177-3AD203B41FA5}">
                      <a16:colId xmlns:a16="http://schemas.microsoft.com/office/drawing/2014/main" val="2138189016"/>
                    </a:ext>
                  </a:extLst>
                </a:gridCol>
                <a:gridCol w="3507434">
                  <a:extLst>
                    <a:ext uri="{9D8B030D-6E8A-4147-A177-3AD203B41FA5}">
                      <a16:colId xmlns:a16="http://schemas.microsoft.com/office/drawing/2014/main" val="1719023874"/>
                    </a:ext>
                  </a:extLst>
                </a:gridCol>
                <a:gridCol w="3500733">
                  <a:extLst>
                    <a:ext uri="{9D8B030D-6E8A-4147-A177-3AD203B41FA5}">
                      <a16:colId xmlns:a16="http://schemas.microsoft.com/office/drawing/2014/main" val="829116492"/>
                    </a:ext>
                  </a:extLst>
                </a:gridCol>
              </a:tblGrid>
              <a:tr h="738087"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  <a:latin typeface="quote-cjk-patch"/>
                        </a:rPr>
                        <a:t>Система</a:t>
                      </a:r>
                    </a:p>
                  </a:txBody>
                  <a:tcPr marL="91498" marR="121998" marT="76249" marB="76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  <a:latin typeface="quote-cjk-patch"/>
                        </a:rPr>
                        <a:t>Нормальные условия, %</a:t>
                      </a:r>
                    </a:p>
                  </a:txBody>
                  <a:tcPr marL="121998" marR="121998" marT="76249" marB="762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>
                          <a:effectLst/>
                          <a:latin typeface="quote-cjk-patch"/>
                        </a:rPr>
                        <a:t>Плохая видимость (туман/дождь), %</a:t>
                      </a:r>
                    </a:p>
                  </a:txBody>
                  <a:tcPr marL="121998" marR="121998" marT="76249" marB="76249" anchor="ctr"/>
                </a:tc>
                <a:extLst>
                  <a:ext uri="{0D108BD9-81ED-4DB2-BD59-A6C34878D82A}">
                    <a16:rowId xmlns:a16="http://schemas.microsoft.com/office/drawing/2014/main" val="110539755"/>
                  </a:ext>
                </a:extLst>
              </a:tr>
              <a:tr h="463592"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Распознавание номеров</a:t>
                      </a:r>
                    </a:p>
                  </a:txBody>
                  <a:tcPr marL="91498" marR="121998" marT="76249" marB="76249" anchor="ctr"/>
                </a:tc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99,7</a:t>
                      </a:r>
                    </a:p>
                  </a:txBody>
                  <a:tcPr marL="121998" marR="121998" marT="76249" marB="76249" anchor="ctr"/>
                </a:tc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78</a:t>
                      </a:r>
                    </a:p>
                  </a:txBody>
                  <a:tcPr marL="121998" marR="91498" marT="76249" marB="76249" anchor="ctr"/>
                </a:tc>
                <a:extLst>
                  <a:ext uri="{0D108BD9-81ED-4DB2-BD59-A6C34878D82A}">
                    <a16:rowId xmlns:a16="http://schemas.microsoft.com/office/drawing/2014/main" val="589669774"/>
                  </a:ext>
                </a:extLst>
              </a:tr>
              <a:tr h="463592"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Детектирование багажа</a:t>
                      </a:r>
                    </a:p>
                  </a:txBody>
                  <a:tcPr marL="91498" marR="121998" marT="76249" marB="76249" anchor="ctr"/>
                </a:tc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94</a:t>
                      </a:r>
                    </a:p>
                  </a:txBody>
                  <a:tcPr marL="121998" marR="121998" marT="76249" marB="76249" anchor="ctr"/>
                </a:tc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76</a:t>
                      </a:r>
                    </a:p>
                  </a:txBody>
                  <a:tcPr marL="121998" marR="91498" marT="76249" marB="76249" anchor="ctr"/>
                </a:tc>
                <a:extLst>
                  <a:ext uri="{0D108BD9-81ED-4DB2-BD59-A6C34878D82A}">
                    <a16:rowId xmlns:a16="http://schemas.microsoft.com/office/drawing/2014/main" val="4038470216"/>
                  </a:ext>
                </a:extLst>
              </a:tr>
              <a:tr h="463592"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Контроль водителей</a:t>
                      </a:r>
                    </a:p>
                  </a:txBody>
                  <a:tcPr marL="91498" marR="121998" marT="76249" marB="76249" anchor="ctr"/>
                </a:tc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89</a:t>
                      </a:r>
                    </a:p>
                  </a:txBody>
                  <a:tcPr marL="121998" marR="121998" marT="76249" marB="76249" anchor="ctr"/>
                </a:tc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72</a:t>
                      </a:r>
                    </a:p>
                  </a:txBody>
                  <a:tcPr marL="121998" marR="91498" marT="76249" marB="76249" anchor="ctr"/>
                </a:tc>
                <a:extLst>
                  <a:ext uri="{0D108BD9-81ED-4DB2-BD59-A6C34878D82A}">
                    <a16:rowId xmlns:a16="http://schemas.microsoft.com/office/drawing/2014/main" val="2313426433"/>
                  </a:ext>
                </a:extLst>
              </a:tr>
              <a:tr h="463592"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Мониторинг дефектов колёс</a:t>
                      </a:r>
                    </a:p>
                  </a:txBody>
                  <a:tcPr marL="91498" marR="121998" marT="76249" marB="76249" anchor="ctr"/>
                </a:tc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96</a:t>
                      </a:r>
                    </a:p>
                  </a:txBody>
                  <a:tcPr marL="121998" marR="121998" marT="76249" marB="76249" anchor="ctr"/>
                </a:tc>
                <a:tc>
                  <a:txBody>
                    <a:bodyPr/>
                    <a:lstStyle/>
                    <a:p>
                      <a:r>
                        <a:rPr lang="ru-RU" sz="1800" b="0">
                          <a:effectLst/>
                          <a:latin typeface="quote-cjk-patch"/>
                        </a:rPr>
                        <a:t>81</a:t>
                      </a:r>
                    </a:p>
                  </a:txBody>
                  <a:tcPr marL="121998" marR="91498" marT="76249" marB="76249" anchor="ctr"/>
                </a:tc>
                <a:extLst>
                  <a:ext uri="{0D108BD9-81ED-4DB2-BD59-A6C34878D82A}">
                    <a16:rowId xmlns:a16="http://schemas.microsoft.com/office/drawing/2014/main" val="65110252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22BF342-0207-425B-AF57-4FBDB8728A2D}"/>
              </a:ext>
            </a:extLst>
          </p:cNvPr>
          <p:cNvSpPr txBox="1"/>
          <p:nvPr/>
        </p:nvSpPr>
        <p:spPr>
          <a:xfrm>
            <a:off x="11626148" y="6456309"/>
            <a:ext cx="24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9845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7FFC2-B75F-406F-B870-E6AF815B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054"/>
            <a:ext cx="3411071" cy="4840052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барьеров для внедрения ИИ на транспорте</a:t>
            </a:r>
            <a:br>
              <a:rPr lang="ru-RU" sz="3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>
                <a:effectLst/>
                <a:latin typeface="quote-cjk-patch"/>
              </a:rPr>
            </a:br>
            <a:endParaRPr lang="ru-RU" sz="32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BEDE95-7CC8-AD85-00E8-908B4334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E321B9-AF72-F7AA-BE34-DA4E36FD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01BCB9-A7B3-B00D-05A4-1147395CCB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140F830-A0A5-466F-B6D4-CADDB7CC13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913840"/>
              </p:ext>
            </p:extLst>
          </p:nvPr>
        </p:nvGraphicFramePr>
        <p:xfrm>
          <a:off x="5397388" y="876301"/>
          <a:ext cx="5956412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3A72FFD-C346-421C-8158-16570CDD968B}"/>
              </a:ext>
            </a:extLst>
          </p:cNvPr>
          <p:cNvSpPr txBox="1"/>
          <p:nvPr/>
        </p:nvSpPr>
        <p:spPr>
          <a:xfrm>
            <a:off x="11593001" y="6307084"/>
            <a:ext cx="22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170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5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8C6F2D5-4750-40E2-8DCA-C9B1E4A29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0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5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955AE-5BF2-4A9F-AF22-FBC1AF38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62407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4000"/>
          </a:p>
        </p:txBody>
      </p:sp>
      <p:sp>
        <p:nvSpPr>
          <p:cNvPr id="2064" name="Rectangle 205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0FD793-C6F7-43B3-AB11-8B64D9457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609221"/>
            <a:ext cx="3438906" cy="4181193"/>
          </a:xfrm>
        </p:spPr>
        <p:txBody>
          <a:bodyPr anchor="t">
            <a:noAutofit/>
          </a:bodyPr>
          <a:lstStyle/>
          <a:p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ИИ эффективно выявляет транспортные угрозы, но его массовое внедрение сдерживают законодательные пробелы, высокая стоимость и дефицит данных. Правовая неопределенность в отношении автоматизированных решений и биометрии является существенным барьером. Наиболее перспективны гибридные системы, дополняющие человека. Реализация потенциала ИИ требует комплексного развития правовых, технических и организационных аспектов.</a:t>
            </a:r>
            <a:b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16D20-1BA4-4343-92A3-FC92A5786B5D}"/>
              </a:ext>
            </a:extLst>
          </p:cNvPr>
          <p:cNvSpPr txBox="1"/>
          <p:nvPr/>
        </p:nvSpPr>
        <p:spPr>
          <a:xfrm>
            <a:off x="11673807" y="6421082"/>
            <a:ext cx="29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990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BCCE9"/>
      </a:accent1>
      <a:accent2>
        <a:srgbClr val="8EAADB"/>
      </a:accent2>
      <a:accent3>
        <a:srgbClr val="A5A5A5"/>
      </a:accent3>
      <a:accent4>
        <a:srgbClr val="BBCCE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BCCE9"/>
      </a:accent1>
      <a:accent2>
        <a:srgbClr val="8EAADB"/>
      </a:accent2>
      <a:accent3>
        <a:srgbClr val="A5A5A5"/>
      </a:accent3>
      <a:accent4>
        <a:srgbClr val="BBCCE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664</Words>
  <Application>Microsoft Office PowerPoint</Application>
  <PresentationFormat>Широкоэкранный</PresentationFormat>
  <Paragraphs>63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quote-cjk-patch</vt:lpstr>
      <vt:lpstr>Times New Roman</vt:lpstr>
      <vt:lpstr>Тема Office</vt:lpstr>
      <vt:lpstr>1_Тема Office</vt:lpstr>
      <vt:lpstr>Проблемы обеспечения безопасности на транспорте и современные технологические решения на основе искусственного интелекта. лемы обеспечения</vt:lpstr>
      <vt:lpstr>Цель и задачи </vt:lpstr>
      <vt:lpstr>Проблема и ее актуальность </vt:lpstr>
      <vt:lpstr>Проблемы безопасности на транспорте</vt:lpstr>
      <vt:lpstr>Возможности ИИ для повышения безопасности</vt:lpstr>
      <vt:lpstr>Точность распознавания нейросетей: нормальные или плохие условия </vt:lpstr>
      <vt:lpstr>Структура барьеров для внедрения ИИ на транспорте  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обеспечения безопасности на транспорте и современные технологические решения на основе искусственного интелекта. лемы обеспечения</dc:title>
  <dc:creator>Анастасия Попкова</dc:creator>
  <cp:lastModifiedBy>Анастасия Попкова</cp:lastModifiedBy>
  <cp:revision>7</cp:revision>
  <dcterms:created xsi:type="dcterms:W3CDTF">2026-06-14T15:50:51Z</dcterms:created>
  <dcterms:modified xsi:type="dcterms:W3CDTF">2026-06-15T10:12:09Z</dcterms:modified>
</cp:coreProperties>
</file>