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51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6" r:id="rId13"/>
  </p:sldIdLst>
  <p:sldSz cx="12192000" cy="6858000"/>
  <p:notesSz cx="6858000" cy="12192000"/>
  <p:embeddedFontLst>
    <p:embeddedFont>
      <p:font typeface="Calibri Light" panose="020F0302020204030204" pitchFamily="34" charset="0"/>
      <p:regular r:id="rId15"/>
      <p:italic r:id="rId16"/>
    </p:embeddedFon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Roboto" panose="020B0604020202020204" charset="0"/>
      <p:regular r:id="rId21"/>
    </p:embeddedFont>
    <p:embeddedFont>
      <p:font typeface="Roboto Slab" panose="020B0604020202020204" charset="0"/>
      <p:regular r:id="rId22"/>
    </p:embeddedFont>
    <p:embeddedFont>
      <p:font typeface="Roboto Bold" panose="020B0604020202020204" charset="0"/>
      <p:regular r:id="rId23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>
        <p:scale>
          <a:sx n="41" d="100"/>
          <a:sy n="41" d="100"/>
        </p:scale>
        <p:origin x="3234" y="17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8.fntdata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277916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966A6-DC07-4006-AD73-6CF8D08C006A}" type="datetimeFigureOut">
              <a:rPr lang="ru-RU" smtClean="0"/>
              <a:t>29.09.2026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A782C-8F5B-43DF-841A-8E4AAAFE3E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2521086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966A6-DC07-4006-AD73-6CF8D08C006A}" type="datetimeFigureOut">
              <a:rPr lang="ru-RU" smtClean="0"/>
              <a:t>29.09.2026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A782C-8F5B-43DF-841A-8E4AAAFE3E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8572405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966A6-DC07-4006-AD73-6CF8D08C006A}" type="datetimeFigureOut">
              <a:rPr lang="ru-RU" smtClean="0"/>
              <a:t>29.09.2026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A782C-8F5B-43DF-841A-8E4AAAFE3E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4703150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966A6-DC07-4006-AD73-6CF8D08C006A}" type="datetimeFigureOut">
              <a:rPr lang="ru-RU" smtClean="0"/>
              <a:t>29.09.2026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A782C-8F5B-43DF-841A-8E4AAAFE3E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9944997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966A6-DC07-4006-AD73-6CF8D08C006A}" type="datetimeFigureOut">
              <a:rPr lang="ru-RU" smtClean="0"/>
              <a:t>29.09.2026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A782C-8F5B-43DF-841A-8E4AAAFE3E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5416509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966A6-DC07-4006-AD73-6CF8D08C006A}" type="datetimeFigureOut">
              <a:rPr lang="ru-RU" smtClean="0"/>
              <a:t>29.09.2026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A782C-8F5B-43DF-841A-8E4AAAFE3E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3167254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966A6-DC07-4006-AD73-6CF8D08C006A}" type="datetimeFigureOut">
              <a:rPr lang="ru-RU" smtClean="0"/>
              <a:t>29.09.2026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A782C-8F5B-43DF-841A-8E4AAAFE3E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8267424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966A6-DC07-4006-AD73-6CF8D08C006A}" type="datetimeFigureOut">
              <a:rPr lang="ru-RU" smtClean="0"/>
              <a:t>29.09.2026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A782C-8F5B-43DF-841A-8E4AAAFE3E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6475272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966A6-DC07-4006-AD73-6CF8D08C006A}" type="datetimeFigureOut">
              <a:rPr lang="ru-RU" smtClean="0"/>
              <a:t>29.09.2026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A782C-8F5B-43DF-841A-8E4AAAFE3E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4421422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966A6-DC07-4006-AD73-6CF8D08C006A}" type="datetimeFigureOut">
              <a:rPr lang="ru-RU" smtClean="0"/>
              <a:t>29.09.2026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A782C-8F5B-43DF-841A-8E4AAAFE3E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2072666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966A6-DC07-4006-AD73-6CF8D08C006A}" type="datetimeFigureOut">
              <a:rPr lang="ru-RU" smtClean="0"/>
              <a:t>29.09.2026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A782C-8F5B-43DF-841A-8E4AAAFE3E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3408266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master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5701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4966A6-DC07-4006-AD73-6CF8D08C006A}" type="datetimeFigureOut">
              <a:rPr lang="ru-RU" smtClean="0"/>
              <a:t>29.09.2026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5A782C-8F5B-43DF-841A-8E4AAAFE3E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66364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  <p:sldLayoutId id="2147483663" r:id="rId12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-2-3.svg"/><Relationship Id="rId5" Type="http://schemas.openxmlformats.org/officeDocument/2006/relationships/image" Target="../media/image-2-3.sv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6.png"/><Relationship Id="rId7" Type="http://schemas.openxmlformats.org/officeDocument/2006/relationships/image" Target="../media/image-6-5.sv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.png"/><Relationship Id="rId5" Type="http://schemas.openxmlformats.org/officeDocument/2006/relationships/image" Target="../media/image-6-3.svg"/><Relationship Id="rId4" Type="http://schemas.openxmlformats.org/officeDocument/2006/relationships/image" Target="../media/image7.png"/><Relationship Id="rId9" Type="http://schemas.openxmlformats.org/officeDocument/2006/relationships/image" Target="../media/image-6-7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-8-3.svg"/><Relationship Id="rId13" Type="http://schemas.openxmlformats.org/officeDocument/2006/relationships/image" Target="../media/image-8-13.svg"/><Relationship Id="rId3" Type="http://schemas.openxmlformats.org/officeDocument/2006/relationships/image" Target="../media/image11.png"/><Relationship Id="rId7" Type="http://schemas.openxmlformats.org/officeDocument/2006/relationships/image" Target="../media/image-8-5.svg"/><Relationship Id="rId12" Type="http://schemas.openxmlformats.org/officeDocument/2006/relationships/image" Target="../media/image1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3.png"/><Relationship Id="rId11" Type="http://schemas.openxmlformats.org/officeDocument/2006/relationships/image" Target="../media/image-8-3.svg"/><Relationship Id="rId5" Type="http://schemas.openxmlformats.org/officeDocument/2006/relationships/image" Target="../media/image-8-3.svg"/><Relationship Id="rId10" Type="http://schemas.openxmlformats.org/officeDocument/2006/relationships/image" Target="../media/image-8-9.svg"/><Relationship Id="rId4" Type="http://schemas.openxmlformats.org/officeDocument/2006/relationships/image" Target="../media/image12.png"/><Relationship Id="rId9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20.png"/><Relationship Id="rId7" Type="http://schemas.openxmlformats.org/officeDocument/2006/relationships/image" Target="../media/image-12-5.sv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2.png"/><Relationship Id="rId5" Type="http://schemas.openxmlformats.org/officeDocument/2006/relationships/image" Target="../media/image-12-3.svg"/><Relationship Id="rId4" Type="http://schemas.openxmlformats.org/officeDocument/2006/relationships/image" Target="../media/image21.png"/><Relationship Id="rId9" Type="http://schemas.openxmlformats.org/officeDocument/2006/relationships/image" Target="../media/image-12-7.sv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-11-6.svg"/><Relationship Id="rId3" Type="http://schemas.openxmlformats.org/officeDocument/2006/relationships/image" Target="../media/image24.pn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-11-4.svg"/><Relationship Id="rId5" Type="http://schemas.openxmlformats.org/officeDocument/2006/relationships/image" Target="../media/image25.png"/><Relationship Id="rId10" Type="http://schemas.openxmlformats.org/officeDocument/2006/relationships/image" Target="../media/image-11-8.svg"/><Relationship Id="rId4" Type="http://schemas.openxmlformats.org/officeDocument/2006/relationships/image" Target="../media/image-11-2.svg"/><Relationship Id="rId9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7619809" y="0"/>
            <a:ext cx="4571886" cy="6858000"/>
          </a:xfrm>
          <a:prstGeom prst="rect">
            <a:avLst/>
          </a:prstGeom>
          <a:solidFill>
            <a:srgbClr val="E9ECF2"/>
          </a:solidFill>
          <a:ln/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4263" y="506909"/>
            <a:ext cx="4382879" cy="5844084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661475" y="2394148"/>
            <a:ext cx="6296860" cy="118129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3700" dirty="0">
                <a:solidFill>
                  <a:srgbClr val="3257B8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Методы управления и самоорганизации</a:t>
            </a:r>
            <a:endParaRPr lang="en-US" sz="3700" dirty="0"/>
          </a:p>
        </p:txBody>
      </p:sp>
      <p:sp>
        <p:nvSpPr>
          <p:cNvPr id="5" name="Text 2"/>
          <p:cNvSpPr/>
          <p:nvPr/>
        </p:nvSpPr>
        <p:spPr>
          <a:xfrm>
            <a:off x="661475" y="3858915"/>
            <a:ext cx="6296860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ctr">
              <a:lnSpc>
                <a:spcPct val="133000"/>
              </a:lnSpc>
            </a:pPr>
            <a:r>
              <a:rPr lang="ru-RU" sz="145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Подготовила: </a:t>
            </a:r>
            <a:r>
              <a:rPr lang="ru-RU" sz="1450" dirty="0" err="1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Ларева</a:t>
            </a:r>
            <a:r>
              <a:rPr lang="ru-RU" sz="145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r>
              <a:rPr lang="ru-RU" sz="1450" dirty="0" err="1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Юлиянна</a:t>
            </a:r>
            <a:r>
              <a:rPr lang="ru-RU" sz="145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Юрьевна БМН-24-ММ1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4571886" cy="6858000"/>
          </a:xfrm>
          <a:prstGeom prst="rect">
            <a:avLst/>
          </a:prstGeom>
          <a:solidFill>
            <a:srgbClr val="E9ECF2"/>
          </a:solidFill>
          <a:ln/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454" y="506909"/>
            <a:ext cx="4382879" cy="5844084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5233360" y="1159768"/>
            <a:ext cx="6296860" cy="118129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3257B8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Что такое самоорганизация?</a:t>
            </a:r>
            <a:endParaRPr lang="en-US" sz="3700" dirty="0"/>
          </a:p>
        </p:txBody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5233360" y="2624534"/>
            <a:ext cx="6296860" cy="1442343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5549364" y="2838946"/>
            <a:ext cx="5766449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Управление собой</a:t>
            </a:r>
            <a:endParaRPr lang="en-US" sz="1850" dirty="0"/>
          </a:p>
        </p:txBody>
      </p:sp>
      <p:sp>
        <p:nvSpPr>
          <p:cNvPr id="7" name="Text 3"/>
          <p:cNvSpPr/>
          <p:nvPr/>
        </p:nvSpPr>
        <p:spPr>
          <a:xfrm>
            <a:off x="5549364" y="3247628"/>
            <a:ext cx="5766449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Способность самостоятельно управлять собственным временем, ресурсами и деятельностью без внешнего контроля</a:t>
            </a:r>
            <a:endParaRPr lang="en-US" sz="1450" dirty="0"/>
          </a:p>
        </p:txBody>
      </p:sp>
      <p:pic>
        <p:nvPicPr>
          <p:cNvPr id="8" name="Image 2" descr="preencoded.png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5233360" y="4255889"/>
            <a:ext cx="6296860" cy="1442343"/>
          </a:xfrm>
          <a:prstGeom prst="rect">
            <a:avLst/>
          </a:prstGeom>
        </p:spPr>
      </p:pic>
      <p:sp>
        <p:nvSpPr>
          <p:cNvPr id="9" name="Text 4"/>
          <p:cNvSpPr/>
          <p:nvPr/>
        </p:nvSpPr>
        <p:spPr>
          <a:xfrm>
            <a:off x="5549364" y="4470301"/>
            <a:ext cx="5766449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Основа продуктивности</a:t>
            </a:r>
            <a:endParaRPr lang="en-US" sz="1850" dirty="0"/>
          </a:p>
        </p:txBody>
      </p:sp>
      <p:sp>
        <p:nvSpPr>
          <p:cNvPr id="10" name="Text 5"/>
          <p:cNvSpPr/>
          <p:nvPr/>
        </p:nvSpPr>
        <p:spPr>
          <a:xfrm>
            <a:off x="5549364" y="4878983"/>
            <a:ext cx="5766449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Ключевой навык эффективного менеджмента и достижения высоких личных результатов</a:t>
            </a:r>
            <a:endParaRPr lang="en-US" sz="14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1027113"/>
            <a:ext cx="10868745" cy="5906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3257B8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Планирование как основной метод</a:t>
            </a:r>
            <a:endParaRPr lang="en-US" sz="37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475" y="2113855"/>
            <a:ext cx="3504219" cy="3504307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4633201" y="2408436"/>
            <a:ext cx="6903269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3257B8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Зачем нужно планирование?</a:t>
            </a:r>
            <a:endParaRPr lang="en-US" sz="1850" dirty="0"/>
          </a:p>
        </p:txBody>
      </p:sp>
      <p:sp>
        <p:nvSpPr>
          <p:cNvPr id="5" name="Text 2"/>
          <p:cNvSpPr/>
          <p:nvPr/>
        </p:nvSpPr>
        <p:spPr>
          <a:xfrm>
            <a:off x="5247449" y="2981226"/>
            <a:ext cx="2719220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Цели и задачи</a:t>
            </a:r>
            <a:endParaRPr lang="en-US" sz="1850" dirty="0"/>
          </a:p>
        </p:txBody>
      </p:sp>
      <p:sp>
        <p:nvSpPr>
          <p:cNvPr id="6" name="Text 3"/>
          <p:cNvSpPr/>
          <p:nvPr/>
        </p:nvSpPr>
        <p:spPr>
          <a:xfrm>
            <a:off x="5247449" y="3465513"/>
            <a:ext cx="2719220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Определение приоритетов на разные временные периоды</a:t>
            </a:r>
            <a:endParaRPr lang="en-US" sz="1450" dirty="0"/>
          </a:p>
        </p:txBody>
      </p:sp>
      <p:sp>
        <p:nvSpPr>
          <p:cNvPr id="7" name="Text 4"/>
          <p:cNvSpPr/>
          <p:nvPr/>
        </p:nvSpPr>
        <p:spPr>
          <a:xfrm>
            <a:off x="8817151" y="2981226"/>
            <a:ext cx="2719319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Стратегия</a:t>
            </a:r>
            <a:endParaRPr lang="en-US" sz="1850" dirty="0"/>
          </a:p>
        </p:txBody>
      </p:sp>
      <p:sp>
        <p:nvSpPr>
          <p:cNvPr id="8" name="Text 5"/>
          <p:cNvSpPr/>
          <p:nvPr/>
        </p:nvSpPr>
        <p:spPr>
          <a:xfrm>
            <a:off x="8817151" y="3465513"/>
            <a:ext cx="2719319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Разработка чёткого пути к нужному результату</a:t>
            </a:r>
            <a:endParaRPr lang="en-US" sz="1450" dirty="0"/>
          </a:p>
        </p:txBody>
      </p:sp>
      <p:sp>
        <p:nvSpPr>
          <p:cNvPr id="9" name="Text 6"/>
          <p:cNvSpPr/>
          <p:nvPr/>
        </p:nvSpPr>
        <p:spPr>
          <a:xfrm>
            <a:off x="5247449" y="4513263"/>
            <a:ext cx="6289022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Снижение рисков</a:t>
            </a:r>
            <a:endParaRPr lang="en-US" sz="1850" dirty="0"/>
          </a:p>
        </p:txBody>
      </p:sp>
      <p:sp>
        <p:nvSpPr>
          <p:cNvPr id="10" name="Text 7"/>
          <p:cNvSpPr/>
          <p:nvPr/>
        </p:nvSpPr>
        <p:spPr>
          <a:xfrm>
            <a:off x="5247449" y="4997549"/>
            <a:ext cx="6289022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Минимизация неопределённости и непредвиденных ситуаций</a:t>
            </a:r>
            <a:endParaRPr lang="en-US" sz="14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1049834"/>
            <a:ext cx="10868745" cy="5906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3257B8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Целеполагание: SMART-подход</a:t>
            </a:r>
            <a:endParaRPr lang="en-US" sz="3700" dirty="0"/>
          </a:p>
        </p:txBody>
      </p:sp>
      <p:sp>
        <p:nvSpPr>
          <p:cNvPr id="3" name="Text 1"/>
          <p:cNvSpPr/>
          <p:nvPr/>
        </p:nvSpPr>
        <p:spPr>
          <a:xfrm>
            <a:off x="661475" y="2018506"/>
            <a:ext cx="11478330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Цели должны соответствовать пяти ключевым критериям:</a:t>
            </a:r>
            <a:endParaRPr lang="en-US" sz="1450" dirty="0"/>
          </a:p>
        </p:txBody>
      </p:sp>
      <p:sp>
        <p:nvSpPr>
          <p:cNvPr id="4" name="Shape 2"/>
          <p:cNvSpPr/>
          <p:nvPr/>
        </p:nvSpPr>
        <p:spPr>
          <a:xfrm>
            <a:off x="661475" y="2533551"/>
            <a:ext cx="3496877" cy="1693962"/>
          </a:xfrm>
          <a:prstGeom prst="roundRect">
            <a:avLst>
              <a:gd name="adj" fmla="val 1674"/>
            </a:avLst>
          </a:prstGeom>
          <a:solidFill>
            <a:srgbClr val="E9ECF2"/>
          </a:solidFill>
          <a:ln/>
        </p:spPr>
      </p:sp>
      <p:sp>
        <p:nvSpPr>
          <p:cNvPr id="5" name="Text 3"/>
          <p:cNvSpPr/>
          <p:nvPr/>
        </p:nvSpPr>
        <p:spPr>
          <a:xfrm>
            <a:off x="850482" y="2722563"/>
            <a:ext cx="3118863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FFFFF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S</a:t>
            </a:r>
            <a:endParaRPr lang="en-US" sz="1850" dirty="0"/>
          </a:p>
        </p:txBody>
      </p:sp>
      <p:sp>
        <p:nvSpPr>
          <p:cNvPr id="6" name="Text 4"/>
          <p:cNvSpPr/>
          <p:nvPr/>
        </p:nvSpPr>
        <p:spPr>
          <a:xfrm>
            <a:off x="850482" y="3131245"/>
            <a:ext cx="3118863" cy="907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Specific — </a:t>
            </a:r>
            <a:r>
              <a:rPr lang="en-US" sz="1450" b="1" dirty="0">
                <a:solidFill>
                  <a:srgbClr val="15213F"/>
                </a:solidFill>
                <a:latin typeface="Roboto Bold" pitchFamily="34" charset="0"/>
                <a:ea typeface="Roboto Bold" pitchFamily="34" charset="-122"/>
                <a:cs typeface="Roboto Bold" pitchFamily="34" charset="-120"/>
              </a:rPr>
              <a:t>Конкретная</a:t>
            </a:r>
            <a:r>
              <a:rPr lang="en-US" sz="145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цель с чётким описанием желаемого результата</a:t>
            </a:r>
            <a:endParaRPr lang="en-US" sz="1450" dirty="0"/>
          </a:p>
        </p:txBody>
      </p:sp>
      <p:sp>
        <p:nvSpPr>
          <p:cNvPr id="7" name="Shape 5"/>
          <p:cNvSpPr/>
          <p:nvPr/>
        </p:nvSpPr>
        <p:spPr>
          <a:xfrm>
            <a:off x="4347359" y="2533551"/>
            <a:ext cx="3496877" cy="1693962"/>
          </a:xfrm>
          <a:prstGeom prst="roundRect">
            <a:avLst>
              <a:gd name="adj" fmla="val 1674"/>
            </a:avLst>
          </a:prstGeom>
          <a:solidFill>
            <a:srgbClr val="E9ECF2"/>
          </a:solidFill>
          <a:ln/>
        </p:spPr>
      </p:sp>
      <p:sp>
        <p:nvSpPr>
          <p:cNvPr id="8" name="Text 6"/>
          <p:cNvSpPr/>
          <p:nvPr/>
        </p:nvSpPr>
        <p:spPr>
          <a:xfrm>
            <a:off x="4536366" y="2722563"/>
            <a:ext cx="3118863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FFFFF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M</a:t>
            </a:r>
            <a:endParaRPr lang="en-US" sz="1850" dirty="0"/>
          </a:p>
        </p:txBody>
      </p:sp>
      <p:sp>
        <p:nvSpPr>
          <p:cNvPr id="9" name="Text 7"/>
          <p:cNvSpPr/>
          <p:nvPr/>
        </p:nvSpPr>
        <p:spPr>
          <a:xfrm>
            <a:off x="4536366" y="3131245"/>
            <a:ext cx="3118863" cy="907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Measurable — </a:t>
            </a:r>
            <a:r>
              <a:rPr lang="en-US" sz="1450" b="1" dirty="0">
                <a:solidFill>
                  <a:srgbClr val="15213F"/>
                </a:solidFill>
                <a:latin typeface="Roboto Bold" pitchFamily="34" charset="0"/>
                <a:ea typeface="Roboto Bold" pitchFamily="34" charset="-122"/>
                <a:cs typeface="Roboto Bold" pitchFamily="34" charset="-120"/>
              </a:rPr>
              <a:t>Измеримая</a:t>
            </a:r>
            <a:r>
              <a:rPr lang="en-US" sz="145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цель с конкретными показателями успеха</a:t>
            </a:r>
            <a:endParaRPr lang="en-US" sz="1450" dirty="0"/>
          </a:p>
        </p:txBody>
      </p:sp>
      <p:sp>
        <p:nvSpPr>
          <p:cNvPr id="10" name="Shape 8"/>
          <p:cNvSpPr/>
          <p:nvPr/>
        </p:nvSpPr>
        <p:spPr>
          <a:xfrm>
            <a:off x="8033244" y="2533551"/>
            <a:ext cx="3496877" cy="1693962"/>
          </a:xfrm>
          <a:prstGeom prst="roundRect">
            <a:avLst>
              <a:gd name="adj" fmla="val 1674"/>
            </a:avLst>
          </a:prstGeom>
          <a:solidFill>
            <a:srgbClr val="E9ECF2"/>
          </a:solidFill>
          <a:ln/>
        </p:spPr>
      </p:sp>
      <p:sp>
        <p:nvSpPr>
          <p:cNvPr id="11" name="Text 9"/>
          <p:cNvSpPr/>
          <p:nvPr/>
        </p:nvSpPr>
        <p:spPr>
          <a:xfrm>
            <a:off x="8222251" y="2722563"/>
            <a:ext cx="3118863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FFFFF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A</a:t>
            </a:r>
            <a:endParaRPr lang="en-US" sz="1850" dirty="0"/>
          </a:p>
        </p:txBody>
      </p:sp>
      <p:sp>
        <p:nvSpPr>
          <p:cNvPr id="12" name="Text 10"/>
          <p:cNvSpPr/>
          <p:nvPr/>
        </p:nvSpPr>
        <p:spPr>
          <a:xfrm>
            <a:off x="8222251" y="3131245"/>
            <a:ext cx="3118863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Achievable — </a:t>
            </a:r>
            <a:r>
              <a:rPr lang="en-US" sz="1450" b="1" dirty="0">
                <a:solidFill>
                  <a:srgbClr val="15213F"/>
                </a:solidFill>
                <a:latin typeface="Roboto Bold" pitchFamily="34" charset="0"/>
                <a:ea typeface="Roboto Bold" pitchFamily="34" charset="-122"/>
                <a:cs typeface="Roboto Bold" pitchFamily="34" charset="-120"/>
              </a:rPr>
              <a:t>Достижимая</a:t>
            </a:r>
            <a:r>
              <a:rPr lang="en-US" sz="145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цель в рамках реальных возможностей</a:t>
            </a:r>
            <a:endParaRPr lang="en-US" sz="1450" dirty="0"/>
          </a:p>
        </p:txBody>
      </p:sp>
      <p:sp>
        <p:nvSpPr>
          <p:cNvPr id="13" name="Shape 11"/>
          <p:cNvSpPr/>
          <p:nvPr/>
        </p:nvSpPr>
        <p:spPr>
          <a:xfrm>
            <a:off x="661475" y="4416524"/>
            <a:ext cx="5339820" cy="1391543"/>
          </a:xfrm>
          <a:prstGeom prst="roundRect">
            <a:avLst>
              <a:gd name="adj" fmla="val 2038"/>
            </a:avLst>
          </a:prstGeom>
          <a:solidFill>
            <a:srgbClr val="E9ECF2"/>
          </a:solidFill>
          <a:ln/>
        </p:spPr>
      </p:sp>
      <p:sp>
        <p:nvSpPr>
          <p:cNvPr id="14" name="Text 12"/>
          <p:cNvSpPr/>
          <p:nvPr/>
        </p:nvSpPr>
        <p:spPr>
          <a:xfrm>
            <a:off x="850482" y="4605536"/>
            <a:ext cx="4961806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FFFFF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R</a:t>
            </a:r>
            <a:endParaRPr lang="en-US" sz="1850" dirty="0"/>
          </a:p>
        </p:txBody>
      </p:sp>
      <p:sp>
        <p:nvSpPr>
          <p:cNvPr id="15" name="Text 13"/>
          <p:cNvSpPr/>
          <p:nvPr/>
        </p:nvSpPr>
        <p:spPr>
          <a:xfrm>
            <a:off x="850482" y="5014218"/>
            <a:ext cx="4961806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Relevant — </a:t>
            </a:r>
            <a:r>
              <a:rPr lang="en-US" sz="1450" b="1" dirty="0">
                <a:solidFill>
                  <a:srgbClr val="15213F"/>
                </a:solidFill>
                <a:latin typeface="Roboto Bold" pitchFamily="34" charset="0"/>
                <a:ea typeface="Roboto Bold" pitchFamily="34" charset="-122"/>
                <a:cs typeface="Roboto Bold" pitchFamily="34" charset="-120"/>
              </a:rPr>
              <a:t>Релевантная</a:t>
            </a:r>
            <a:r>
              <a:rPr lang="en-US" sz="145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цель, важная в текущем контексте</a:t>
            </a:r>
            <a:endParaRPr lang="en-US" sz="1450" dirty="0"/>
          </a:p>
        </p:txBody>
      </p:sp>
      <p:sp>
        <p:nvSpPr>
          <p:cNvPr id="16" name="Shape 14"/>
          <p:cNvSpPr/>
          <p:nvPr/>
        </p:nvSpPr>
        <p:spPr>
          <a:xfrm>
            <a:off x="6190301" y="4416524"/>
            <a:ext cx="5339820" cy="1391543"/>
          </a:xfrm>
          <a:prstGeom prst="roundRect">
            <a:avLst>
              <a:gd name="adj" fmla="val 2038"/>
            </a:avLst>
          </a:prstGeom>
          <a:solidFill>
            <a:srgbClr val="E9ECF2"/>
          </a:solidFill>
          <a:ln/>
        </p:spPr>
      </p:sp>
      <p:sp>
        <p:nvSpPr>
          <p:cNvPr id="17" name="Text 15"/>
          <p:cNvSpPr/>
          <p:nvPr/>
        </p:nvSpPr>
        <p:spPr>
          <a:xfrm>
            <a:off x="6379308" y="4605536"/>
            <a:ext cx="4961806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FFFFF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T</a:t>
            </a:r>
            <a:endParaRPr lang="en-US" sz="1850" dirty="0"/>
          </a:p>
        </p:txBody>
      </p:sp>
      <p:sp>
        <p:nvSpPr>
          <p:cNvPr id="18" name="Text 16"/>
          <p:cNvSpPr/>
          <p:nvPr/>
        </p:nvSpPr>
        <p:spPr>
          <a:xfrm>
            <a:off x="6379308" y="5014218"/>
            <a:ext cx="4961806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Time-bound — </a:t>
            </a:r>
            <a:r>
              <a:rPr lang="en-US" sz="1450" b="1" dirty="0">
                <a:solidFill>
                  <a:srgbClr val="15213F"/>
                </a:solidFill>
                <a:latin typeface="Roboto Bold" pitchFamily="34" charset="0"/>
                <a:ea typeface="Roboto Bold" pitchFamily="34" charset="-122"/>
                <a:cs typeface="Roboto Bold" pitchFamily="34" charset="-120"/>
              </a:rPr>
              <a:t>Ограниченная</a:t>
            </a:r>
            <a:r>
              <a:rPr lang="en-US" sz="145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по времени с чётким дедлайном</a:t>
            </a:r>
            <a:endParaRPr lang="en-US" sz="14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524768"/>
            <a:ext cx="10868745" cy="3046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900" dirty="0">
                <a:solidFill>
                  <a:srgbClr val="3257B8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Матрица Эйзенхауэра</a:t>
            </a:r>
            <a:endParaRPr lang="en-US" sz="19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475" y="961132"/>
            <a:ext cx="5315512" cy="5315645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6214708" y="1793510"/>
            <a:ext cx="5315512" cy="15230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000" dirty="0">
                <a:solidFill>
                  <a:srgbClr val="3257B8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Принцип приоритизации</a:t>
            </a:r>
            <a:endParaRPr lang="en-US" sz="2000" dirty="0"/>
          </a:p>
        </p:txBody>
      </p:sp>
      <p:sp>
        <p:nvSpPr>
          <p:cNvPr id="5" name="Text 2"/>
          <p:cNvSpPr/>
          <p:nvPr/>
        </p:nvSpPr>
        <p:spPr>
          <a:xfrm>
            <a:off x="6095847" y="2297177"/>
            <a:ext cx="5925096" cy="118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1000"/>
              </a:lnSpc>
              <a:buNone/>
            </a:pPr>
            <a:r>
              <a:rPr lang="en-US" sz="140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Матрица разделяет все задачи на 4 </a:t>
            </a:r>
            <a:r>
              <a:rPr lang="en-US" sz="1400" dirty="0" err="1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квадранта</a:t>
            </a:r>
            <a:r>
              <a:rPr lang="en-US" sz="140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endParaRPr lang="ru-RU" sz="1400" dirty="0" smtClean="0">
              <a:solidFill>
                <a:srgbClr val="15213F"/>
              </a:solidFill>
              <a:latin typeface="Roboto" pitchFamily="34" charset="0"/>
              <a:ea typeface="Roboto" pitchFamily="34" charset="-122"/>
              <a:cs typeface="Roboto" pitchFamily="34" charset="-120"/>
            </a:endParaRPr>
          </a:p>
          <a:p>
            <a:pPr marL="0" indent="0" algn="l">
              <a:lnSpc>
                <a:spcPct val="101000"/>
              </a:lnSpc>
              <a:buNone/>
            </a:pPr>
            <a:r>
              <a:rPr lang="en-US" sz="1400" dirty="0" err="1" smtClean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по</a:t>
            </a:r>
            <a:r>
              <a:rPr lang="en-US" sz="1400" dirty="0" smtClean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r>
              <a:rPr lang="en-US" sz="140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двум осям: </a:t>
            </a:r>
            <a:r>
              <a:rPr lang="en-US" sz="1400" b="1" dirty="0">
                <a:solidFill>
                  <a:srgbClr val="15213F"/>
                </a:solidFill>
                <a:latin typeface="Roboto Bold" pitchFamily="34" charset="0"/>
                <a:ea typeface="Roboto Bold" pitchFamily="34" charset="-122"/>
                <a:cs typeface="Roboto Bold" pitchFamily="34" charset="-120"/>
              </a:rPr>
              <a:t>срочность</a:t>
            </a:r>
            <a:r>
              <a:rPr lang="en-US" sz="140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и </a:t>
            </a:r>
            <a:r>
              <a:rPr lang="en-US" sz="1400" b="1" dirty="0">
                <a:solidFill>
                  <a:srgbClr val="15213F"/>
                </a:solidFill>
                <a:latin typeface="Roboto Bold" pitchFamily="34" charset="0"/>
                <a:ea typeface="Roboto Bold" pitchFamily="34" charset="-122"/>
                <a:cs typeface="Roboto Bold" pitchFamily="34" charset="-120"/>
              </a:rPr>
              <a:t>важность</a:t>
            </a:r>
            <a:r>
              <a:rPr lang="en-US" sz="75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</a:t>
            </a:r>
            <a:endParaRPr lang="en-US" sz="750" dirty="0"/>
          </a:p>
        </p:txBody>
      </p:sp>
      <p:sp>
        <p:nvSpPr>
          <p:cNvPr id="6" name="Text 3"/>
          <p:cNvSpPr/>
          <p:nvPr/>
        </p:nvSpPr>
        <p:spPr>
          <a:xfrm>
            <a:off x="6221058" y="3555603"/>
            <a:ext cx="5315512" cy="52496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 marL="152400" indent="-152400" algn="l">
              <a:lnSpc>
                <a:spcPct val="101000"/>
              </a:lnSpc>
              <a:buSzPct val="100000"/>
              <a:buChar char="•"/>
            </a:pPr>
            <a:endParaRPr lang="en-US" sz="16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6004372" y="2852872"/>
            <a:ext cx="6096000" cy="1211357"/>
          </a:xfrm>
          <a:prstGeom prst="rect">
            <a:avLst/>
          </a:prstGeom>
        </p:spPr>
        <p:txBody>
          <a:bodyPr>
            <a:spAutoFit/>
          </a:bodyPr>
          <a:lstStyle/>
          <a:p>
            <a:pPr marL="152400" indent="-152400">
              <a:lnSpc>
                <a:spcPct val="101000"/>
              </a:lnSpc>
              <a:buSzPct val="100000"/>
              <a:buChar char="•"/>
            </a:pPr>
            <a:r>
              <a:rPr lang="en-US" dirty="0" err="1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Срочное</a:t>
            </a:r>
            <a:r>
              <a:rPr lang="en-US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+ </a:t>
            </a:r>
            <a:r>
              <a:rPr lang="en-US" dirty="0" err="1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важное</a:t>
            </a:r>
            <a:r>
              <a:rPr lang="en-US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→ </a:t>
            </a:r>
            <a:r>
              <a:rPr lang="en-US" dirty="0" err="1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выполнять</a:t>
            </a:r>
            <a:r>
              <a:rPr lang="en-US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r>
              <a:rPr lang="en-US" dirty="0" err="1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немедленно</a:t>
            </a:r>
            <a:endParaRPr lang="en-US" dirty="0"/>
          </a:p>
          <a:p>
            <a:pPr marL="152400" indent="-152400">
              <a:lnSpc>
                <a:spcPct val="101000"/>
              </a:lnSpc>
              <a:buSzPct val="100000"/>
              <a:buChar char="•"/>
            </a:pPr>
            <a:r>
              <a:rPr lang="en-US" dirty="0" err="1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Важное</a:t>
            </a:r>
            <a:r>
              <a:rPr lang="en-US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, </a:t>
            </a:r>
            <a:r>
              <a:rPr lang="en-US" dirty="0" err="1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не</a:t>
            </a:r>
            <a:r>
              <a:rPr lang="en-US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r>
              <a:rPr lang="en-US" dirty="0" err="1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срочное</a:t>
            </a:r>
            <a:r>
              <a:rPr lang="en-US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→ </a:t>
            </a:r>
            <a:r>
              <a:rPr lang="en-US" dirty="0" err="1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планировать</a:t>
            </a:r>
            <a:r>
              <a:rPr lang="en-US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и </a:t>
            </a:r>
            <a:r>
              <a:rPr lang="en-US" dirty="0" err="1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развивать</a:t>
            </a:r>
            <a:endParaRPr lang="en-US" dirty="0"/>
          </a:p>
          <a:p>
            <a:pPr marL="152400" indent="-152400">
              <a:lnSpc>
                <a:spcPct val="101000"/>
              </a:lnSpc>
              <a:buSzPct val="100000"/>
              <a:buChar char="•"/>
            </a:pPr>
            <a:r>
              <a:rPr lang="en-US" dirty="0" err="1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Срочное</a:t>
            </a:r>
            <a:r>
              <a:rPr lang="en-US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, </a:t>
            </a:r>
            <a:r>
              <a:rPr lang="en-US" dirty="0" err="1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не</a:t>
            </a:r>
            <a:r>
              <a:rPr lang="en-US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r>
              <a:rPr lang="en-US" dirty="0" err="1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важное</a:t>
            </a:r>
            <a:r>
              <a:rPr lang="en-US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→ </a:t>
            </a:r>
            <a:r>
              <a:rPr lang="en-US" dirty="0" err="1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делегировать</a:t>
            </a:r>
            <a:endParaRPr lang="en-US" dirty="0"/>
          </a:p>
          <a:p>
            <a:pPr marL="152400" indent="-152400">
              <a:lnSpc>
                <a:spcPct val="101000"/>
              </a:lnSpc>
              <a:buSzPct val="100000"/>
              <a:buChar char="•"/>
            </a:pPr>
            <a:r>
              <a:rPr lang="en-US" dirty="0" err="1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Не</a:t>
            </a:r>
            <a:r>
              <a:rPr lang="en-US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r>
              <a:rPr lang="en-US" dirty="0" err="1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срочное</a:t>
            </a:r>
            <a:r>
              <a:rPr lang="en-US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и </a:t>
            </a:r>
            <a:r>
              <a:rPr lang="en-US" dirty="0" err="1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не</a:t>
            </a:r>
            <a:r>
              <a:rPr lang="en-US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r>
              <a:rPr lang="en-US" dirty="0" err="1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важное</a:t>
            </a:r>
            <a:r>
              <a:rPr lang="en-US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→ </a:t>
            </a:r>
            <a:r>
              <a:rPr lang="en-US" dirty="0" err="1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исключить</a:t>
            </a:r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7619809" y="0"/>
            <a:ext cx="4571886" cy="6858000"/>
          </a:xfrm>
          <a:prstGeom prst="rect">
            <a:avLst/>
          </a:prstGeom>
          <a:solidFill>
            <a:srgbClr val="E9ECF2"/>
          </a:solidFill>
          <a:ln/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99480" y="487263"/>
            <a:ext cx="4412445" cy="5883473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661475" y="759420"/>
            <a:ext cx="6296860" cy="49837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100" dirty="0">
                <a:solidFill>
                  <a:srgbClr val="3257B8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Методы организации времени</a:t>
            </a:r>
            <a:endParaRPr lang="en-US" sz="3100" dirty="0"/>
          </a:p>
        </p:txBody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661475" y="1459607"/>
            <a:ext cx="398651" cy="398661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661475" y="2026444"/>
            <a:ext cx="6296860" cy="2491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50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Pomodoro</a:t>
            </a:r>
            <a:endParaRPr lang="en-US" sz="1550" dirty="0"/>
          </a:p>
        </p:txBody>
      </p:sp>
      <p:sp>
        <p:nvSpPr>
          <p:cNvPr id="7" name="Text 3"/>
          <p:cNvSpPr/>
          <p:nvPr/>
        </p:nvSpPr>
        <p:spPr>
          <a:xfrm>
            <a:off x="661475" y="2356247"/>
            <a:ext cx="6296860" cy="47029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3000"/>
              </a:lnSpc>
              <a:buNone/>
            </a:pPr>
            <a:r>
              <a:rPr lang="en-US" sz="125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Работа сфокусированными блоками по 25 минут с короткими перерывами. Сохраняет концентрацию и снижает усталость.</a:t>
            </a:r>
            <a:endParaRPr lang="en-US" sz="1250" dirty="0"/>
          </a:p>
        </p:txBody>
      </p:sp>
      <p:pic>
        <p:nvPicPr>
          <p:cNvPr id="8" name="Image 2" descr="preencoded.png"/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661475" y="3095625"/>
            <a:ext cx="398651" cy="398661"/>
          </a:xfrm>
          <a:prstGeom prst="rect">
            <a:avLst/>
          </a:prstGeom>
        </p:spPr>
      </p:pic>
      <p:sp>
        <p:nvSpPr>
          <p:cNvPr id="9" name="Text 4"/>
          <p:cNvSpPr/>
          <p:nvPr/>
        </p:nvSpPr>
        <p:spPr>
          <a:xfrm>
            <a:off x="661475" y="3662462"/>
            <a:ext cx="6296860" cy="2491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50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Time Blocking</a:t>
            </a:r>
            <a:endParaRPr lang="en-US" sz="1550" dirty="0"/>
          </a:p>
        </p:txBody>
      </p:sp>
      <p:sp>
        <p:nvSpPr>
          <p:cNvPr id="10" name="Text 5"/>
          <p:cNvSpPr/>
          <p:nvPr/>
        </p:nvSpPr>
        <p:spPr>
          <a:xfrm>
            <a:off x="661475" y="3992265"/>
            <a:ext cx="6296860" cy="47029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3000"/>
              </a:lnSpc>
              <a:buNone/>
            </a:pPr>
            <a:r>
              <a:rPr lang="en-US" sz="125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Распределение времени дня по видам деятельности. Каждый блок — для конкретной задачи или типа работы.</a:t>
            </a:r>
            <a:endParaRPr lang="en-US" sz="1250" dirty="0"/>
          </a:p>
        </p:txBody>
      </p:sp>
      <p:pic>
        <p:nvPicPr>
          <p:cNvPr id="11" name="Image 3" descr="preencoded.png"/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661475" y="4731643"/>
            <a:ext cx="398651" cy="398661"/>
          </a:xfrm>
          <a:prstGeom prst="rect">
            <a:avLst/>
          </a:prstGeom>
        </p:spPr>
      </p:pic>
      <p:sp>
        <p:nvSpPr>
          <p:cNvPr id="12" name="Text 6"/>
          <p:cNvSpPr/>
          <p:nvPr/>
        </p:nvSpPr>
        <p:spPr>
          <a:xfrm>
            <a:off x="661475" y="5298480"/>
            <a:ext cx="6296860" cy="2491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50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GTD</a:t>
            </a:r>
            <a:endParaRPr lang="en-US" sz="1550" dirty="0"/>
          </a:p>
        </p:txBody>
      </p:sp>
      <p:sp>
        <p:nvSpPr>
          <p:cNvPr id="13" name="Text 7"/>
          <p:cNvSpPr/>
          <p:nvPr/>
        </p:nvSpPr>
        <p:spPr>
          <a:xfrm>
            <a:off x="661475" y="5628283"/>
            <a:ext cx="6296860" cy="47029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3000"/>
              </a:lnSpc>
              <a:buNone/>
            </a:pPr>
            <a:r>
              <a:rPr lang="en-US" sz="125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Getting Things Done — система сбора, обработки и выполнения задач. Освобождает голову для творческой работы.</a:t>
            </a:r>
            <a:endParaRPr lang="en-US" sz="12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525264"/>
            <a:ext cx="10868745" cy="3968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450" dirty="0">
                <a:solidFill>
                  <a:srgbClr val="3257B8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Планирование на разных уровнях</a:t>
            </a:r>
            <a:endParaRPr lang="en-US" sz="245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475" y="1092795"/>
            <a:ext cx="10868745" cy="4974134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8622865" y="1762808"/>
            <a:ext cx="2404268" cy="3005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Стратегический</a:t>
            </a:r>
            <a:endParaRPr lang="en-US" sz="1850" dirty="0"/>
          </a:p>
        </p:txBody>
      </p:sp>
      <p:sp>
        <p:nvSpPr>
          <p:cNvPr id="5" name="Text 2"/>
          <p:cNvSpPr/>
          <p:nvPr/>
        </p:nvSpPr>
        <p:spPr>
          <a:xfrm>
            <a:off x="8622865" y="2148836"/>
            <a:ext cx="2650038" cy="40172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87000"/>
              </a:lnSpc>
              <a:buNone/>
            </a:pPr>
            <a:r>
              <a:rPr lang="en-US" sz="150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Годовые и многолетние цели, видение</a:t>
            </a:r>
            <a:endParaRPr lang="en-US" sz="1500" dirty="0"/>
          </a:p>
        </p:txBody>
      </p:sp>
      <p:sp>
        <p:nvSpPr>
          <p:cNvPr id="6" name="Text 3"/>
          <p:cNvSpPr/>
          <p:nvPr/>
        </p:nvSpPr>
        <p:spPr>
          <a:xfrm>
            <a:off x="950578" y="3397752"/>
            <a:ext cx="2404269" cy="3005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ct val="104000"/>
              </a:lnSpc>
              <a:buNone/>
            </a:pPr>
            <a:r>
              <a:rPr lang="en-US" sz="1850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Тактический</a:t>
            </a:r>
            <a:endParaRPr lang="en-US" sz="1850" dirty="0"/>
          </a:p>
        </p:txBody>
      </p:sp>
      <p:sp>
        <p:nvSpPr>
          <p:cNvPr id="7" name="Text 4"/>
          <p:cNvSpPr/>
          <p:nvPr/>
        </p:nvSpPr>
        <p:spPr>
          <a:xfrm>
            <a:off x="918521" y="3783780"/>
            <a:ext cx="2436325" cy="40172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r">
              <a:lnSpc>
                <a:spcPct val="87000"/>
              </a:lnSpc>
              <a:buNone/>
            </a:pPr>
            <a:r>
              <a:rPr lang="en-US" sz="150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Ежемесячные и квартальные планы, вехи</a:t>
            </a:r>
            <a:endParaRPr lang="en-US" sz="1500" dirty="0"/>
          </a:p>
        </p:txBody>
      </p:sp>
      <p:sp>
        <p:nvSpPr>
          <p:cNvPr id="8" name="Text 5"/>
          <p:cNvSpPr/>
          <p:nvPr/>
        </p:nvSpPr>
        <p:spPr>
          <a:xfrm>
            <a:off x="8622865" y="4141424"/>
            <a:ext cx="2404268" cy="3005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Оперативный</a:t>
            </a:r>
            <a:endParaRPr lang="en-US" sz="1850" dirty="0"/>
          </a:p>
        </p:txBody>
      </p:sp>
      <p:sp>
        <p:nvSpPr>
          <p:cNvPr id="9" name="Text 6"/>
          <p:cNvSpPr/>
          <p:nvPr/>
        </p:nvSpPr>
        <p:spPr>
          <a:xfrm>
            <a:off x="8622865" y="4527452"/>
            <a:ext cx="2650038" cy="60258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87000"/>
              </a:lnSpc>
              <a:buNone/>
            </a:pPr>
            <a:r>
              <a:rPr lang="en-US" sz="150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Ежедневные и еженедельные задачи, исполнение</a:t>
            </a:r>
            <a:endParaRPr lang="en-US" sz="1500" dirty="0"/>
          </a:p>
        </p:txBody>
      </p:sp>
      <p:sp>
        <p:nvSpPr>
          <p:cNvPr id="10" name="Text 7"/>
          <p:cNvSpPr/>
          <p:nvPr/>
        </p:nvSpPr>
        <p:spPr>
          <a:xfrm>
            <a:off x="661475" y="6162873"/>
            <a:ext cx="11478330" cy="1698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1000"/>
              </a:lnSpc>
              <a:buNone/>
            </a:pPr>
            <a:r>
              <a:rPr lang="en-US" sz="95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Эффективная самоорганизация охватывает все три уровня: от долгосрочного видения до конкретных ежедневных шагов.</a:t>
            </a:r>
            <a:endParaRPr lang="en-US" sz="9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893366"/>
            <a:ext cx="10868745" cy="5906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3257B8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Инструменты планирования</a:t>
            </a:r>
            <a:endParaRPr lang="en-US" sz="37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475" y="2113855"/>
            <a:ext cx="3504219" cy="3504307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4633201" y="1956495"/>
            <a:ext cx="6903269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3257B8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Выбор подходящего инструмента</a:t>
            </a:r>
            <a:endParaRPr lang="en-US" sz="1850" dirty="0"/>
          </a:p>
        </p:txBody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4633201" y="2464395"/>
            <a:ext cx="2175019" cy="3287514"/>
          </a:xfrm>
          <a:prstGeom prst="rect">
            <a:avLst/>
          </a:prstGeom>
        </p:spPr>
      </p:pic>
      <p:pic>
        <p:nvPicPr>
          <p:cNvPr id="6" name="Image 2" descr="preencoded.png"/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5578931" y="2631480"/>
            <a:ext cx="283461" cy="283468"/>
          </a:xfrm>
          <a:prstGeom prst="rect">
            <a:avLst/>
          </a:prstGeom>
        </p:spPr>
      </p:pic>
      <p:sp>
        <p:nvSpPr>
          <p:cNvPr id="7" name="Text 2"/>
          <p:cNvSpPr/>
          <p:nvPr/>
        </p:nvSpPr>
        <p:spPr>
          <a:xfrm>
            <a:off x="4847608" y="3245842"/>
            <a:ext cx="1746206" cy="59055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Дневники и планеры</a:t>
            </a:r>
            <a:endParaRPr lang="en-US" sz="1850" dirty="0"/>
          </a:p>
        </p:txBody>
      </p:sp>
      <p:sp>
        <p:nvSpPr>
          <p:cNvPr id="8" name="Text 3"/>
          <p:cNvSpPr/>
          <p:nvPr/>
        </p:nvSpPr>
        <p:spPr>
          <a:xfrm>
            <a:off x="4847608" y="4025404"/>
            <a:ext cx="1746206" cy="151209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Бумажные и цифровые форматы для ежедневных записей и целей</a:t>
            </a:r>
            <a:endParaRPr lang="en-US" sz="1450" dirty="0"/>
          </a:p>
        </p:txBody>
      </p:sp>
      <p:pic>
        <p:nvPicPr>
          <p:cNvPr id="9" name="Image 3" descr="preencoded.png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6997227" y="2464395"/>
            <a:ext cx="2175118" cy="3287514"/>
          </a:xfrm>
          <a:prstGeom prst="rect">
            <a:avLst/>
          </a:prstGeom>
        </p:spPr>
      </p:pic>
      <p:pic>
        <p:nvPicPr>
          <p:cNvPr id="10" name="Image 4" descr="preencoded.png"/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7943056" y="2631480"/>
            <a:ext cx="283461" cy="283468"/>
          </a:xfrm>
          <a:prstGeom prst="rect">
            <a:avLst/>
          </a:prstGeom>
        </p:spPr>
      </p:pic>
      <p:sp>
        <p:nvSpPr>
          <p:cNvPr id="11" name="Text 4"/>
          <p:cNvSpPr/>
          <p:nvPr/>
        </p:nvSpPr>
        <p:spPr>
          <a:xfrm>
            <a:off x="7211634" y="3245842"/>
            <a:ext cx="1746306" cy="88582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Системы управления проектами</a:t>
            </a:r>
            <a:endParaRPr lang="en-US" sz="1850" dirty="0"/>
          </a:p>
        </p:txBody>
      </p:sp>
      <p:sp>
        <p:nvSpPr>
          <p:cNvPr id="12" name="Text 5"/>
          <p:cNvSpPr/>
          <p:nvPr/>
        </p:nvSpPr>
        <p:spPr>
          <a:xfrm>
            <a:off x="7211634" y="4320679"/>
            <a:ext cx="1746306" cy="12096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Asana, Monday.com, Notion — для командной и личной работы</a:t>
            </a:r>
            <a:endParaRPr lang="en-US" sz="1450" dirty="0"/>
          </a:p>
        </p:txBody>
      </p:sp>
      <p:pic>
        <p:nvPicPr>
          <p:cNvPr id="13" name="Image 5" descr="preencoded.png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9361353" y="2464395"/>
            <a:ext cx="2175118" cy="3287514"/>
          </a:xfrm>
          <a:prstGeom prst="rect">
            <a:avLst/>
          </a:prstGeom>
        </p:spPr>
      </p:pic>
      <p:pic>
        <p:nvPicPr>
          <p:cNvPr id="14" name="Image 6" descr="preencoded.png"/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xmlns="" r:embed="rId13"/>
              </a:ext>
            </a:extLst>
          </a:blip>
          <a:stretch>
            <a:fillRect/>
          </a:stretch>
        </p:blipFill>
        <p:spPr>
          <a:xfrm>
            <a:off x="10307181" y="2631480"/>
            <a:ext cx="283461" cy="283468"/>
          </a:xfrm>
          <a:prstGeom prst="rect">
            <a:avLst/>
          </a:prstGeom>
        </p:spPr>
      </p:pic>
      <p:sp>
        <p:nvSpPr>
          <p:cNvPr id="15" name="Text 6"/>
          <p:cNvSpPr/>
          <p:nvPr/>
        </p:nvSpPr>
        <p:spPr>
          <a:xfrm>
            <a:off x="9575759" y="3245842"/>
            <a:ext cx="1746306" cy="59055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Календари и напоминания</a:t>
            </a:r>
            <a:endParaRPr lang="en-US" sz="1850" dirty="0"/>
          </a:p>
        </p:txBody>
      </p:sp>
      <p:sp>
        <p:nvSpPr>
          <p:cNvPr id="16" name="Text 7"/>
          <p:cNvSpPr/>
          <p:nvPr/>
        </p:nvSpPr>
        <p:spPr>
          <a:xfrm>
            <a:off x="9575759" y="4025404"/>
            <a:ext cx="1746306" cy="12096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Автоматические уведомления и синхронизация расписания</a:t>
            </a:r>
            <a:endParaRPr lang="en-US" sz="14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1870869"/>
            <a:ext cx="10868745" cy="5906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3257B8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Самоконтроль и мониторинг</a:t>
            </a:r>
            <a:endParaRPr lang="en-US" sz="37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475" y="2839541"/>
            <a:ext cx="3622882" cy="756047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850482" y="3784600"/>
            <a:ext cx="3244868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Проверка плана</a:t>
            </a:r>
            <a:endParaRPr lang="en-US" sz="1850" dirty="0"/>
          </a:p>
        </p:txBody>
      </p:sp>
      <p:sp>
        <p:nvSpPr>
          <p:cNvPr id="5" name="Text 2"/>
          <p:cNvSpPr/>
          <p:nvPr/>
        </p:nvSpPr>
        <p:spPr>
          <a:xfrm>
            <a:off x="850482" y="4193282"/>
            <a:ext cx="3244868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Регулярный анализ выполнения задач и прогресса по целям</a:t>
            </a:r>
            <a:endParaRPr lang="en-US" sz="1450" dirty="0"/>
          </a:p>
        </p:txBody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4357" y="2839541"/>
            <a:ext cx="3622882" cy="756047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4473364" y="3784600"/>
            <a:ext cx="3244868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Анализ отклонений</a:t>
            </a:r>
            <a:endParaRPr lang="en-US" sz="1850" dirty="0"/>
          </a:p>
        </p:txBody>
      </p:sp>
      <p:sp>
        <p:nvSpPr>
          <p:cNvPr id="8" name="Text 4"/>
          <p:cNvSpPr/>
          <p:nvPr/>
        </p:nvSpPr>
        <p:spPr>
          <a:xfrm>
            <a:off x="4473364" y="4193282"/>
            <a:ext cx="3244868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Выявление причин задержек и несоответствий плану</a:t>
            </a:r>
            <a:endParaRPr lang="en-US" sz="1450" dirty="0"/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07239" y="2839541"/>
            <a:ext cx="3622882" cy="756047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8096246" y="3784600"/>
            <a:ext cx="3244868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Корректировка целей</a:t>
            </a:r>
            <a:endParaRPr lang="en-US" sz="1850" dirty="0"/>
          </a:p>
        </p:txBody>
      </p:sp>
      <p:sp>
        <p:nvSpPr>
          <p:cNvPr id="11" name="Text 6"/>
          <p:cNvSpPr/>
          <p:nvPr/>
        </p:nvSpPr>
        <p:spPr>
          <a:xfrm>
            <a:off x="8096246" y="4193282"/>
            <a:ext cx="3244868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Гибкое обновление планов с учётом изменившихся условий</a:t>
            </a:r>
            <a:endParaRPr lang="en-US" sz="14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4571886" cy="6858000"/>
          </a:xfrm>
          <a:prstGeom prst="rect">
            <a:avLst/>
          </a:prstGeom>
          <a:solidFill>
            <a:srgbClr val="E9ECF2"/>
          </a:solidFill>
          <a:ln/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454" y="506909"/>
            <a:ext cx="4382879" cy="5844084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5233360" y="760512"/>
            <a:ext cx="6296860" cy="118129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3257B8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Преодоление прокрастинации</a:t>
            </a:r>
            <a:endParaRPr lang="en-US" sz="3700" dirty="0"/>
          </a:p>
        </p:txBody>
      </p:sp>
      <p:sp>
        <p:nvSpPr>
          <p:cNvPr id="5" name="Shape 2"/>
          <p:cNvSpPr/>
          <p:nvPr/>
        </p:nvSpPr>
        <p:spPr>
          <a:xfrm>
            <a:off x="5233360" y="2225278"/>
            <a:ext cx="3053877" cy="2291655"/>
          </a:xfrm>
          <a:prstGeom prst="roundRect">
            <a:avLst>
              <a:gd name="adj" fmla="val 1237"/>
            </a:avLst>
          </a:prstGeom>
          <a:solidFill>
            <a:srgbClr val="E9ECF2"/>
          </a:solidFill>
          <a:ln/>
        </p:spPr>
      </p:sp>
      <p:sp>
        <p:nvSpPr>
          <p:cNvPr id="6" name="Text 3"/>
          <p:cNvSpPr/>
          <p:nvPr/>
        </p:nvSpPr>
        <p:spPr>
          <a:xfrm>
            <a:off x="5422367" y="2414290"/>
            <a:ext cx="2675863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Маленькие шаги</a:t>
            </a:r>
            <a:endParaRPr lang="en-US" sz="1850" dirty="0"/>
          </a:p>
        </p:txBody>
      </p:sp>
      <p:sp>
        <p:nvSpPr>
          <p:cNvPr id="7" name="Text 4"/>
          <p:cNvSpPr/>
          <p:nvPr/>
        </p:nvSpPr>
        <p:spPr>
          <a:xfrm>
            <a:off x="5422367" y="2822972"/>
            <a:ext cx="2675863" cy="12096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Разбиение больших задач на небольшие, выполнимые действия снижает психологический барьер</a:t>
            </a:r>
            <a:endParaRPr lang="en-US" sz="1450" dirty="0"/>
          </a:p>
        </p:txBody>
      </p:sp>
      <p:sp>
        <p:nvSpPr>
          <p:cNvPr id="8" name="Shape 5"/>
          <p:cNvSpPr/>
          <p:nvPr/>
        </p:nvSpPr>
        <p:spPr>
          <a:xfrm>
            <a:off x="8476244" y="2225278"/>
            <a:ext cx="3053976" cy="2291655"/>
          </a:xfrm>
          <a:prstGeom prst="roundRect">
            <a:avLst>
              <a:gd name="adj" fmla="val 1237"/>
            </a:avLst>
          </a:prstGeom>
          <a:solidFill>
            <a:srgbClr val="E9ECF2"/>
          </a:solidFill>
          <a:ln/>
        </p:spPr>
      </p:sp>
      <p:sp>
        <p:nvSpPr>
          <p:cNvPr id="9" name="Text 6"/>
          <p:cNvSpPr/>
          <p:nvPr/>
        </p:nvSpPr>
        <p:spPr>
          <a:xfrm>
            <a:off x="8665251" y="2414290"/>
            <a:ext cx="2675962" cy="59055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Дедлайны и отчётность</a:t>
            </a:r>
            <a:endParaRPr lang="en-US" sz="1850" dirty="0"/>
          </a:p>
        </p:txBody>
      </p:sp>
      <p:sp>
        <p:nvSpPr>
          <p:cNvPr id="10" name="Text 7"/>
          <p:cNvSpPr/>
          <p:nvPr/>
        </p:nvSpPr>
        <p:spPr>
          <a:xfrm>
            <a:off x="8665251" y="3118247"/>
            <a:ext cx="2675962" cy="12096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Установка чётких сроков и публичная ответственность повышают мотивацию к выполнению</a:t>
            </a:r>
            <a:endParaRPr lang="en-US" sz="1450" dirty="0"/>
          </a:p>
        </p:txBody>
      </p:sp>
      <p:sp>
        <p:nvSpPr>
          <p:cNvPr id="11" name="Shape 8"/>
          <p:cNvSpPr/>
          <p:nvPr/>
        </p:nvSpPr>
        <p:spPr>
          <a:xfrm>
            <a:off x="5233360" y="4705945"/>
            <a:ext cx="6296860" cy="1391543"/>
          </a:xfrm>
          <a:prstGeom prst="roundRect">
            <a:avLst>
              <a:gd name="adj" fmla="val 2038"/>
            </a:avLst>
          </a:prstGeom>
          <a:solidFill>
            <a:srgbClr val="E9ECF2"/>
          </a:solidFill>
          <a:ln/>
        </p:spPr>
      </p:sp>
      <p:sp>
        <p:nvSpPr>
          <p:cNvPr id="12" name="Text 9"/>
          <p:cNvSpPr/>
          <p:nvPr/>
        </p:nvSpPr>
        <p:spPr>
          <a:xfrm>
            <a:off x="5422367" y="4894957"/>
            <a:ext cx="5918846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Рабочая среда</a:t>
            </a:r>
            <a:endParaRPr lang="en-US" sz="1850" dirty="0"/>
          </a:p>
        </p:txBody>
      </p:sp>
      <p:sp>
        <p:nvSpPr>
          <p:cNvPr id="13" name="Text 10"/>
          <p:cNvSpPr/>
          <p:nvPr/>
        </p:nvSpPr>
        <p:spPr>
          <a:xfrm>
            <a:off x="5422367" y="5303639"/>
            <a:ext cx="5918846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Создание комфортного и организованного пространства без лишних отвлекающих факторов</a:t>
            </a:r>
            <a:endParaRPr lang="en-US" sz="14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7619809" y="0"/>
            <a:ext cx="4571886" cy="6858000"/>
          </a:xfrm>
          <a:prstGeom prst="rect">
            <a:avLst/>
          </a:prstGeom>
          <a:solidFill>
            <a:srgbClr val="E9ECF2"/>
          </a:solidFill>
          <a:ln/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97992" y="485279"/>
            <a:ext cx="4415422" cy="5887442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661475" y="583307"/>
            <a:ext cx="6296860" cy="97829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050" dirty="0">
                <a:solidFill>
                  <a:srgbClr val="3257B8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Баланс и устойчивость в самоорганизации</a:t>
            </a:r>
            <a:endParaRPr lang="en-US" sz="3050" dirty="0"/>
          </a:p>
        </p:txBody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661475" y="1755973"/>
            <a:ext cx="391309" cy="391319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661475" y="2309316"/>
            <a:ext cx="6296860" cy="24457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00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Предотвращение выгорания</a:t>
            </a:r>
            <a:endParaRPr lang="en-US" sz="1500" dirty="0"/>
          </a:p>
        </p:txBody>
      </p:sp>
      <p:sp>
        <p:nvSpPr>
          <p:cNvPr id="7" name="Text 3"/>
          <p:cNvSpPr/>
          <p:nvPr/>
        </p:nvSpPr>
        <p:spPr>
          <a:xfrm>
            <a:off x="661475" y="2631579"/>
            <a:ext cx="6296860" cy="45779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2000"/>
              </a:lnSpc>
              <a:buNone/>
            </a:pPr>
            <a:r>
              <a:rPr lang="en-US" sz="120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Регулярный отдых, перерывы и установление чётких границ помогают избежать переутомления и сохранить продуктивность.</a:t>
            </a:r>
            <a:endParaRPr lang="en-US" sz="1200" dirty="0"/>
          </a:p>
        </p:txBody>
      </p:sp>
      <p:pic>
        <p:nvPicPr>
          <p:cNvPr id="8" name="Image 2" descr="preencoded.png"/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661475" y="3348633"/>
            <a:ext cx="391309" cy="391319"/>
          </a:xfrm>
          <a:prstGeom prst="rect">
            <a:avLst/>
          </a:prstGeom>
        </p:spPr>
      </p:pic>
      <p:sp>
        <p:nvSpPr>
          <p:cNvPr id="9" name="Text 4"/>
          <p:cNvSpPr/>
          <p:nvPr/>
        </p:nvSpPr>
        <p:spPr>
          <a:xfrm>
            <a:off x="661475" y="3901976"/>
            <a:ext cx="6296860" cy="24457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00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Гибкость и адаптивность</a:t>
            </a:r>
            <a:endParaRPr lang="en-US" sz="1500" dirty="0"/>
          </a:p>
        </p:txBody>
      </p:sp>
      <p:sp>
        <p:nvSpPr>
          <p:cNvPr id="10" name="Text 5"/>
          <p:cNvSpPr/>
          <p:nvPr/>
        </p:nvSpPr>
        <p:spPr>
          <a:xfrm>
            <a:off x="661475" y="4224238"/>
            <a:ext cx="6296860" cy="45779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2000"/>
              </a:lnSpc>
              <a:buNone/>
            </a:pPr>
            <a:r>
              <a:rPr lang="en-US" sz="120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Умение корректировать планы и приспосабливаться к новым обстоятельствам — залог долгосрочной устойчивости и успеха.</a:t>
            </a:r>
            <a:endParaRPr lang="en-US" sz="1200" dirty="0"/>
          </a:p>
        </p:txBody>
      </p:sp>
      <p:pic>
        <p:nvPicPr>
          <p:cNvPr id="11" name="Image 3" descr="preencoded.png"/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661475" y="4941292"/>
            <a:ext cx="391309" cy="391319"/>
          </a:xfrm>
          <a:prstGeom prst="rect">
            <a:avLst/>
          </a:prstGeom>
        </p:spPr>
      </p:pic>
      <p:sp>
        <p:nvSpPr>
          <p:cNvPr id="12" name="Text 6"/>
          <p:cNvSpPr/>
          <p:nvPr/>
        </p:nvSpPr>
        <p:spPr>
          <a:xfrm>
            <a:off x="661475" y="5494635"/>
            <a:ext cx="6296860" cy="24457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00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Поддержание мотивации</a:t>
            </a:r>
            <a:endParaRPr lang="en-US" sz="1500" dirty="0"/>
          </a:p>
        </p:txBody>
      </p:sp>
      <p:sp>
        <p:nvSpPr>
          <p:cNvPr id="13" name="Text 7"/>
          <p:cNvSpPr/>
          <p:nvPr/>
        </p:nvSpPr>
        <p:spPr>
          <a:xfrm>
            <a:off x="661475" y="5816898"/>
            <a:ext cx="6296860" cy="45779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2000"/>
              </a:lnSpc>
              <a:buNone/>
            </a:pPr>
            <a:r>
              <a:rPr lang="en-US" sz="120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Празднование маленьких побед, самоподдержка и осознание прогресса помогают сохранять энтузиазм на пути к большим целям.</a:t>
            </a:r>
            <a:endParaRPr lang="en-US" sz="12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555427"/>
            <a:ext cx="10868745" cy="107057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ru-RU" sz="3350" dirty="0">
                <a:solidFill>
                  <a:srgbClr val="3257B8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В</a:t>
            </a:r>
            <a:r>
              <a:rPr lang="en-US" sz="3350" dirty="0" err="1" smtClean="0">
                <a:solidFill>
                  <a:srgbClr val="3257B8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ывод</a:t>
            </a:r>
            <a:r>
              <a:rPr lang="en-US" sz="3350" dirty="0" smtClean="0">
                <a:solidFill>
                  <a:srgbClr val="3257B8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 </a:t>
            </a:r>
            <a:r>
              <a:rPr lang="en-US" sz="3350" dirty="0">
                <a:solidFill>
                  <a:srgbClr val="3257B8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и практические рекомендации</a:t>
            </a:r>
            <a:endParaRPr lang="en-US" sz="335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661475" y="1936452"/>
            <a:ext cx="428217" cy="428228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661475" y="2558653"/>
            <a:ext cx="5337339" cy="26759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Ставьте SMART-цели</a:t>
            </a:r>
            <a:endParaRPr lang="en-US" sz="1650" dirty="0"/>
          </a:p>
        </p:txBody>
      </p:sp>
      <p:sp>
        <p:nvSpPr>
          <p:cNvPr id="5" name="Text 2"/>
          <p:cNvSpPr/>
          <p:nvPr/>
        </p:nvSpPr>
        <p:spPr>
          <a:xfrm>
            <a:off x="661475" y="2919313"/>
            <a:ext cx="5337339" cy="104497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7000"/>
              </a:lnSpc>
              <a:buNone/>
            </a:pPr>
            <a:r>
              <a:rPr lang="en-US" sz="130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Формулируйте цели, которые будут конкретными, измеримыми, достижимыми, релевантными и ограниченными во времени. Это основа для эффективного планирования и успешной реализации.</a:t>
            </a:r>
            <a:endParaRPr lang="en-US" sz="1300" dirty="0"/>
          </a:p>
        </p:txBody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6192782" y="1936452"/>
            <a:ext cx="428217" cy="428228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6192782" y="2558653"/>
            <a:ext cx="5337438" cy="26759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Приоритизируйте задачи</a:t>
            </a:r>
            <a:endParaRPr lang="en-US" sz="1650" dirty="0"/>
          </a:p>
        </p:txBody>
      </p:sp>
      <p:sp>
        <p:nvSpPr>
          <p:cNvPr id="8" name="Text 4"/>
          <p:cNvSpPr/>
          <p:nvPr/>
        </p:nvSpPr>
        <p:spPr>
          <a:xfrm>
            <a:off x="6192782" y="2919313"/>
            <a:ext cx="5337438" cy="78372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7000"/>
              </a:lnSpc>
              <a:buNone/>
            </a:pPr>
            <a:r>
              <a:rPr lang="en-US" sz="130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Используйте матрицу Эйзенхауэра или другие методы для определения важности и срочности задач. Фокусируйтесь на важных, но не срочных делах, чтобы избегать авралов.</a:t>
            </a:r>
            <a:endParaRPr lang="en-US" sz="1300" dirty="0"/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661475" y="4274741"/>
            <a:ext cx="428217" cy="428228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661475" y="4896941"/>
            <a:ext cx="5337339" cy="26759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Активно управляйте временем</a:t>
            </a:r>
            <a:endParaRPr lang="en-US" sz="1650" dirty="0"/>
          </a:p>
        </p:txBody>
      </p:sp>
      <p:sp>
        <p:nvSpPr>
          <p:cNvPr id="11" name="Text 6"/>
          <p:cNvSpPr/>
          <p:nvPr/>
        </p:nvSpPr>
        <p:spPr>
          <a:xfrm>
            <a:off x="661475" y="5257602"/>
            <a:ext cx="5337339" cy="78372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7000"/>
              </a:lnSpc>
              <a:buNone/>
            </a:pPr>
            <a:r>
              <a:rPr lang="en-US" sz="130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Применяйте техники Pomodoro, Time Blocking или GTD, чтобы структурировать свой рабочий день, поддерживать концентрацию и эффективно распределять энергию.</a:t>
            </a:r>
            <a:endParaRPr lang="en-US" sz="1300" dirty="0"/>
          </a:p>
        </p:txBody>
      </p:sp>
      <p:pic>
        <p:nvPicPr>
          <p:cNvPr id="12" name="Image 3" descr="preencoded.png"/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6192782" y="4274741"/>
            <a:ext cx="428217" cy="428228"/>
          </a:xfrm>
          <a:prstGeom prst="rect">
            <a:avLst/>
          </a:prstGeom>
        </p:spPr>
      </p:pic>
      <p:sp>
        <p:nvSpPr>
          <p:cNvPr id="13" name="Text 7"/>
          <p:cNvSpPr/>
          <p:nvPr/>
        </p:nvSpPr>
        <p:spPr>
          <a:xfrm>
            <a:off x="6192782" y="4896941"/>
            <a:ext cx="5337438" cy="26759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Регулярно анализируйте и корректируйте</a:t>
            </a:r>
            <a:endParaRPr lang="en-US" sz="1650" dirty="0"/>
          </a:p>
        </p:txBody>
      </p:sp>
      <p:sp>
        <p:nvSpPr>
          <p:cNvPr id="14" name="Text 8"/>
          <p:cNvSpPr/>
          <p:nvPr/>
        </p:nvSpPr>
        <p:spPr>
          <a:xfrm>
            <a:off x="6192782" y="5257602"/>
            <a:ext cx="5337438" cy="104497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7000"/>
              </a:lnSpc>
              <a:buNone/>
            </a:pPr>
            <a:r>
              <a:rPr lang="en-US" sz="130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Систематически отслеживайте прогресс, анализируйте отклонения от плана и будьте готовы гибко адаптировать свои цели и методы в соответствии с меняющимися обстоятельствами.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</TotalTime>
  <Words>563</Words>
  <Application>Microsoft Office PowerPoint</Application>
  <PresentationFormat>Широкоэкранный</PresentationFormat>
  <Paragraphs>100</Paragraphs>
  <Slides>12</Slides>
  <Notes>12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9" baseType="lpstr">
      <vt:lpstr>Calibri Light</vt:lpstr>
      <vt:lpstr>Calibri</vt:lpstr>
      <vt:lpstr>Roboto</vt:lpstr>
      <vt:lpstr>Roboto Slab</vt:lpstr>
      <vt:lpstr>Arial</vt:lpstr>
      <vt:lpstr>Roboto Bold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/>
  <dc:creator>КОПЮКТЕР</dc:creator>
  <cp:lastModifiedBy>КОПЮКТЕР</cp:lastModifiedBy>
  <cp:revision>5</cp:revision>
  <dcterms:created xsi:type="dcterms:W3CDTF">2026-09-29T14:44:24Z</dcterms:created>
  <dcterms:modified xsi:type="dcterms:W3CDTF">2026-09-29T15:20:26Z</dcterms:modified>
</cp:coreProperties>
</file>