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4660"/>
  </p:normalViewPr>
  <p:slideViewPr>
    <p:cSldViewPr snapToGrid="0">
      <p:cViewPr varScale="1">
        <p:scale>
          <a:sx n="75" d="100"/>
          <a:sy n="75" d="100"/>
        </p:scale>
        <p:origin x="89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9669E1-EEC9-427C-8453-62DE72802A4C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CF5628E-9E2A-4403-9BE6-95FE23C7196F}">
      <dgm:prSet/>
      <dgm:spPr/>
      <dgm:t>
        <a:bodyPr/>
        <a:lstStyle/>
        <a:p>
          <a:r>
            <a:rPr lang="ru-RU" b="1"/>
            <a:t>Классификация:</a:t>
          </a:r>
          <a:endParaRPr lang="ru-RU"/>
        </a:p>
      </dgm:t>
    </dgm:pt>
    <dgm:pt modelId="{315791E1-7D7F-4707-8419-A48DBFF711D0}" type="parTrans" cxnId="{7EC804CA-2844-4012-B3FC-48E4E0E4846B}">
      <dgm:prSet/>
      <dgm:spPr/>
      <dgm:t>
        <a:bodyPr/>
        <a:lstStyle/>
        <a:p>
          <a:endParaRPr lang="ru-RU"/>
        </a:p>
      </dgm:t>
    </dgm:pt>
    <dgm:pt modelId="{3F0384AF-18DB-46A6-9B56-10DF3779DDAB}" type="sibTrans" cxnId="{7EC804CA-2844-4012-B3FC-48E4E0E4846B}">
      <dgm:prSet/>
      <dgm:spPr/>
      <dgm:t>
        <a:bodyPr/>
        <a:lstStyle/>
        <a:p>
          <a:endParaRPr lang="ru-RU"/>
        </a:p>
      </dgm:t>
    </dgm:pt>
    <dgm:pt modelId="{DC37E3D9-C89D-481D-A1D2-35DA87CA0924}">
      <dgm:prSet/>
      <dgm:spPr/>
      <dgm:t>
        <a:bodyPr/>
        <a:lstStyle/>
        <a:p>
          <a:r>
            <a:rPr lang="ru-RU" i="1"/>
            <a:t>Административные</a:t>
          </a:r>
          <a:r>
            <a:rPr lang="ru-RU"/>
            <a:t> (основаны на власти и дисциплине).</a:t>
          </a:r>
        </a:p>
      </dgm:t>
    </dgm:pt>
    <dgm:pt modelId="{B17FB4DA-C08F-40AB-B940-9DD26F671E00}" type="parTrans" cxnId="{3446D471-4A7B-47D1-87DD-FFA3D7650BE9}">
      <dgm:prSet/>
      <dgm:spPr/>
      <dgm:t>
        <a:bodyPr/>
        <a:lstStyle/>
        <a:p>
          <a:endParaRPr lang="ru-RU"/>
        </a:p>
      </dgm:t>
    </dgm:pt>
    <dgm:pt modelId="{4D498957-44C0-454D-8594-67EDD322A7B2}" type="sibTrans" cxnId="{3446D471-4A7B-47D1-87DD-FFA3D7650BE9}">
      <dgm:prSet/>
      <dgm:spPr/>
      <dgm:t>
        <a:bodyPr/>
        <a:lstStyle/>
        <a:p>
          <a:endParaRPr lang="ru-RU"/>
        </a:p>
      </dgm:t>
    </dgm:pt>
    <dgm:pt modelId="{331C93D0-3C09-4FBA-8316-625E52F51A81}">
      <dgm:prSet/>
      <dgm:spPr/>
      <dgm:t>
        <a:bodyPr/>
        <a:lstStyle/>
        <a:p>
          <a:r>
            <a:rPr lang="ru-RU" i="1"/>
            <a:t>Экономические</a:t>
          </a:r>
          <a:r>
            <a:rPr lang="ru-RU"/>
            <a:t> (основаны на материальном интересе).</a:t>
          </a:r>
        </a:p>
      </dgm:t>
    </dgm:pt>
    <dgm:pt modelId="{7C877C3A-24A7-4351-9655-322632F1D980}" type="parTrans" cxnId="{BA380139-4B6A-4640-80DB-328F14CC3E11}">
      <dgm:prSet/>
      <dgm:spPr/>
      <dgm:t>
        <a:bodyPr/>
        <a:lstStyle/>
        <a:p>
          <a:endParaRPr lang="ru-RU"/>
        </a:p>
      </dgm:t>
    </dgm:pt>
    <dgm:pt modelId="{61FB05BA-C022-435B-BB58-726F85FCB3F6}" type="sibTrans" cxnId="{BA380139-4B6A-4640-80DB-328F14CC3E11}">
      <dgm:prSet/>
      <dgm:spPr/>
      <dgm:t>
        <a:bodyPr/>
        <a:lstStyle/>
        <a:p>
          <a:endParaRPr lang="ru-RU"/>
        </a:p>
      </dgm:t>
    </dgm:pt>
    <dgm:pt modelId="{CA9C75A5-812E-45A1-AF5C-135AC03F6D95}">
      <dgm:prSet/>
      <dgm:spPr/>
      <dgm:t>
        <a:bodyPr/>
        <a:lstStyle/>
        <a:p>
          <a:r>
            <a:rPr lang="ru-RU" i="1"/>
            <a:t>Социально-психологические</a:t>
          </a:r>
          <a:r>
            <a:rPr lang="ru-RU"/>
            <a:t> (основаны на психологическом климате и моральных стимулах).</a:t>
          </a:r>
        </a:p>
      </dgm:t>
    </dgm:pt>
    <dgm:pt modelId="{2ECCE468-9566-4D94-9DF9-13C5D37F3388}" type="parTrans" cxnId="{324CD3E0-B586-45E3-9A72-27DB836C248C}">
      <dgm:prSet/>
      <dgm:spPr/>
      <dgm:t>
        <a:bodyPr/>
        <a:lstStyle/>
        <a:p>
          <a:endParaRPr lang="ru-RU"/>
        </a:p>
      </dgm:t>
    </dgm:pt>
    <dgm:pt modelId="{5EA460AB-ADC3-4ADC-9670-55CE621F5290}" type="sibTrans" cxnId="{324CD3E0-B586-45E3-9A72-27DB836C248C}">
      <dgm:prSet/>
      <dgm:spPr/>
      <dgm:t>
        <a:bodyPr/>
        <a:lstStyle/>
        <a:p>
          <a:endParaRPr lang="ru-RU"/>
        </a:p>
      </dgm:t>
    </dgm:pt>
    <dgm:pt modelId="{EA5E609A-F627-4E73-9A19-924704CF1D9E}" type="pres">
      <dgm:prSet presAssocID="{859669E1-EEC9-427C-8453-62DE72802A4C}" presName="compositeShape" presStyleCnt="0">
        <dgm:presLayoutVars>
          <dgm:dir/>
          <dgm:resizeHandles/>
        </dgm:presLayoutVars>
      </dgm:prSet>
      <dgm:spPr/>
    </dgm:pt>
    <dgm:pt modelId="{B17496DF-E966-4CCB-A665-D7140DBE2D27}" type="pres">
      <dgm:prSet presAssocID="{859669E1-EEC9-427C-8453-62DE72802A4C}" presName="pyramid" presStyleLbl="node1" presStyleIdx="0" presStyleCnt="1" custLinFactNeighborY="-191"/>
      <dgm:spPr/>
    </dgm:pt>
    <dgm:pt modelId="{EC65A7D2-DCD8-4DA2-944F-F3B066D0B798}" type="pres">
      <dgm:prSet presAssocID="{859669E1-EEC9-427C-8453-62DE72802A4C}" presName="theList" presStyleCnt="0"/>
      <dgm:spPr/>
    </dgm:pt>
    <dgm:pt modelId="{D07F9169-AF25-4BBB-8811-B23092D01BC2}" type="pres">
      <dgm:prSet presAssocID="{8CF5628E-9E2A-4403-9BE6-95FE23C7196F}" presName="aNode" presStyleLbl="fgAcc1" presStyleIdx="0" presStyleCnt="4">
        <dgm:presLayoutVars>
          <dgm:bulletEnabled val="1"/>
        </dgm:presLayoutVars>
      </dgm:prSet>
      <dgm:spPr/>
    </dgm:pt>
    <dgm:pt modelId="{3B65E789-EF1E-488F-B41E-A84185EFCAA1}" type="pres">
      <dgm:prSet presAssocID="{8CF5628E-9E2A-4403-9BE6-95FE23C7196F}" presName="aSpace" presStyleCnt="0"/>
      <dgm:spPr/>
    </dgm:pt>
    <dgm:pt modelId="{16135983-C958-42C4-A159-72AFD8491DC5}" type="pres">
      <dgm:prSet presAssocID="{DC37E3D9-C89D-481D-A1D2-35DA87CA0924}" presName="aNode" presStyleLbl="fgAcc1" presStyleIdx="1" presStyleCnt="4">
        <dgm:presLayoutVars>
          <dgm:bulletEnabled val="1"/>
        </dgm:presLayoutVars>
      </dgm:prSet>
      <dgm:spPr/>
    </dgm:pt>
    <dgm:pt modelId="{18B3ED71-6FE4-4535-8B5C-258D49D3572A}" type="pres">
      <dgm:prSet presAssocID="{DC37E3D9-C89D-481D-A1D2-35DA87CA0924}" presName="aSpace" presStyleCnt="0"/>
      <dgm:spPr/>
    </dgm:pt>
    <dgm:pt modelId="{360DD28C-2709-474D-A665-08BBEBE82A60}" type="pres">
      <dgm:prSet presAssocID="{331C93D0-3C09-4FBA-8316-625E52F51A81}" presName="aNode" presStyleLbl="fgAcc1" presStyleIdx="2" presStyleCnt="4">
        <dgm:presLayoutVars>
          <dgm:bulletEnabled val="1"/>
        </dgm:presLayoutVars>
      </dgm:prSet>
      <dgm:spPr/>
    </dgm:pt>
    <dgm:pt modelId="{779AE3B8-7817-4BFA-8F53-D5BC0F008D44}" type="pres">
      <dgm:prSet presAssocID="{331C93D0-3C09-4FBA-8316-625E52F51A81}" presName="aSpace" presStyleCnt="0"/>
      <dgm:spPr/>
    </dgm:pt>
    <dgm:pt modelId="{B5F8D639-D859-4240-8C3E-0DEBD079B8D9}" type="pres">
      <dgm:prSet presAssocID="{CA9C75A5-812E-45A1-AF5C-135AC03F6D95}" presName="aNode" presStyleLbl="fgAcc1" presStyleIdx="3" presStyleCnt="4">
        <dgm:presLayoutVars>
          <dgm:bulletEnabled val="1"/>
        </dgm:presLayoutVars>
      </dgm:prSet>
      <dgm:spPr/>
    </dgm:pt>
    <dgm:pt modelId="{86E07E86-B3BF-41C5-991F-AAE4ACD2B5A6}" type="pres">
      <dgm:prSet presAssocID="{CA9C75A5-812E-45A1-AF5C-135AC03F6D95}" presName="aSpace" presStyleCnt="0"/>
      <dgm:spPr/>
    </dgm:pt>
  </dgm:ptLst>
  <dgm:cxnLst>
    <dgm:cxn modelId="{677CFC24-8FE8-495C-9F15-B74E782B18A8}" type="presOf" srcId="{331C93D0-3C09-4FBA-8316-625E52F51A81}" destId="{360DD28C-2709-474D-A665-08BBEBE82A60}" srcOrd="0" destOrd="0" presId="urn:microsoft.com/office/officeart/2005/8/layout/pyramid2"/>
    <dgm:cxn modelId="{BA380139-4B6A-4640-80DB-328F14CC3E11}" srcId="{859669E1-EEC9-427C-8453-62DE72802A4C}" destId="{331C93D0-3C09-4FBA-8316-625E52F51A81}" srcOrd="2" destOrd="0" parTransId="{7C877C3A-24A7-4351-9655-322632F1D980}" sibTransId="{61FB05BA-C022-435B-BB58-726F85FCB3F6}"/>
    <dgm:cxn modelId="{3446D471-4A7B-47D1-87DD-FFA3D7650BE9}" srcId="{859669E1-EEC9-427C-8453-62DE72802A4C}" destId="{DC37E3D9-C89D-481D-A1D2-35DA87CA0924}" srcOrd="1" destOrd="0" parTransId="{B17FB4DA-C08F-40AB-B940-9DD26F671E00}" sibTransId="{4D498957-44C0-454D-8594-67EDD322A7B2}"/>
    <dgm:cxn modelId="{3E4DC386-9A9C-490D-BEA3-D45F4DC132D0}" type="presOf" srcId="{DC37E3D9-C89D-481D-A1D2-35DA87CA0924}" destId="{16135983-C958-42C4-A159-72AFD8491DC5}" srcOrd="0" destOrd="0" presId="urn:microsoft.com/office/officeart/2005/8/layout/pyramid2"/>
    <dgm:cxn modelId="{9D57CF88-CBDB-4423-A42F-907075176517}" type="presOf" srcId="{CA9C75A5-812E-45A1-AF5C-135AC03F6D95}" destId="{B5F8D639-D859-4240-8C3E-0DEBD079B8D9}" srcOrd="0" destOrd="0" presId="urn:microsoft.com/office/officeart/2005/8/layout/pyramid2"/>
    <dgm:cxn modelId="{E3F6C2AA-FDD1-459B-BC5A-A99CDB044139}" type="presOf" srcId="{8CF5628E-9E2A-4403-9BE6-95FE23C7196F}" destId="{D07F9169-AF25-4BBB-8811-B23092D01BC2}" srcOrd="0" destOrd="0" presId="urn:microsoft.com/office/officeart/2005/8/layout/pyramid2"/>
    <dgm:cxn modelId="{7EC804CA-2844-4012-B3FC-48E4E0E4846B}" srcId="{859669E1-EEC9-427C-8453-62DE72802A4C}" destId="{8CF5628E-9E2A-4403-9BE6-95FE23C7196F}" srcOrd="0" destOrd="0" parTransId="{315791E1-7D7F-4707-8419-A48DBFF711D0}" sibTransId="{3F0384AF-18DB-46A6-9B56-10DF3779DDAB}"/>
    <dgm:cxn modelId="{8928F9D7-BB6A-409C-A8A5-2CE3684E4327}" type="presOf" srcId="{859669E1-EEC9-427C-8453-62DE72802A4C}" destId="{EA5E609A-F627-4E73-9A19-924704CF1D9E}" srcOrd="0" destOrd="0" presId="urn:microsoft.com/office/officeart/2005/8/layout/pyramid2"/>
    <dgm:cxn modelId="{324CD3E0-B586-45E3-9A72-27DB836C248C}" srcId="{859669E1-EEC9-427C-8453-62DE72802A4C}" destId="{CA9C75A5-812E-45A1-AF5C-135AC03F6D95}" srcOrd="3" destOrd="0" parTransId="{2ECCE468-9566-4D94-9DF9-13C5D37F3388}" sibTransId="{5EA460AB-ADC3-4ADC-9670-55CE621F5290}"/>
    <dgm:cxn modelId="{90078B5E-C85D-4CEA-8197-BA224DF2CFB4}" type="presParOf" srcId="{EA5E609A-F627-4E73-9A19-924704CF1D9E}" destId="{B17496DF-E966-4CCB-A665-D7140DBE2D27}" srcOrd="0" destOrd="0" presId="urn:microsoft.com/office/officeart/2005/8/layout/pyramid2"/>
    <dgm:cxn modelId="{9304088F-4E5A-4031-B45D-ADA1E4DF681B}" type="presParOf" srcId="{EA5E609A-F627-4E73-9A19-924704CF1D9E}" destId="{EC65A7D2-DCD8-4DA2-944F-F3B066D0B798}" srcOrd="1" destOrd="0" presId="urn:microsoft.com/office/officeart/2005/8/layout/pyramid2"/>
    <dgm:cxn modelId="{484B496F-FB1B-4835-9F32-86BA217F8475}" type="presParOf" srcId="{EC65A7D2-DCD8-4DA2-944F-F3B066D0B798}" destId="{D07F9169-AF25-4BBB-8811-B23092D01BC2}" srcOrd="0" destOrd="0" presId="urn:microsoft.com/office/officeart/2005/8/layout/pyramid2"/>
    <dgm:cxn modelId="{479478B2-ACC2-4355-976F-A6D0A757E8F1}" type="presParOf" srcId="{EC65A7D2-DCD8-4DA2-944F-F3B066D0B798}" destId="{3B65E789-EF1E-488F-B41E-A84185EFCAA1}" srcOrd="1" destOrd="0" presId="urn:microsoft.com/office/officeart/2005/8/layout/pyramid2"/>
    <dgm:cxn modelId="{E9A8BDFB-940E-440F-8410-88A2B1F13946}" type="presParOf" srcId="{EC65A7D2-DCD8-4DA2-944F-F3B066D0B798}" destId="{16135983-C958-42C4-A159-72AFD8491DC5}" srcOrd="2" destOrd="0" presId="urn:microsoft.com/office/officeart/2005/8/layout/pyramid2"/>
    <dgm:cxn modelId="{C34D8CF3-4B67-42D5-B1FB-7AB8A123F226}" type="presParOf" srcId="{EC65A7D2-DCD8-4DA2-944F-F3B066D0B798}" destId="{18B3ED71-6FE4-4535-8B5C-258D49D3572A}" srcOrd="3" destOrd="0" presId="urn:microsoft.com/office/officeart/2005/8/layout/pyramid2"/>
    <dgm:cxn modelId="{BD897E3B-4709-492E-8723-5F38369EFFE5}" type="presParOf" srcId="{EC65A7D2-DCD8-4DA2-944F-F3B066D0B798}" destId="{360DD28C-2709-474D-A665-08BBEBE82A60}" srcOrd="4" destOrd="0" presId="urn:microsoft.com/office/officeart/2005/8/layout/pyramid2"/>
    <dgm:cxn modelId="{24651FA9-485A-4656-89A1-E00EAFBDB955}" type="presParOf" srcId="{EC65A7D2-DCD8-4DA2-944F-F3B066D0B798}" destId="{779AE3B8-7817-4BFA-8F53-D5BC0F008D44}" srcOrd="5" destOrd="0" presId="urn:microsoft.com/office/officeart/2005/8/layout/pyramid2"/>
    <dgm:cxn modelId="{AFBDE1BC-CBDF-44EA-9476-0D0630B9138B}" type="presParOf" srcId="{EC65A7D2-DCD8-4DA2-944F-F3B066D0B798}" destId="{B5F8D639-D859-4240-8C3E-0DEBD079B8D9}" srcOrd="6" destOrd="0" presId="urn:microsoft.com/office/officeart/2005/8/layout/pyramid2"/>
    <dgm:cxn modelId="{5D680C28-B73C-4F49-9F79-1416CFB43B0E}" type="presParOf" srcId="{EC65A7D2-DCD8-4DA2-944F-F3B066D0B798}" destId="{86E07E86-B3BF-41C5-991F-AAE4ACD2B5A6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51026F-C75A-4F59-BB52-3717B06DEFAE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D4D72C-CD28-4839-BAE9-D1576CC33417}">
      <dgm:prSet custT="1"/>
      <dgm:spPr/>
      <dgm:t>
        <a:bodyPr/>
        <a:lstStyle/>
        <a:p>
          <a:r>
            <a:rPr lang="ru-RU" sz="1400" b="1" i="1" dirty="0"/>
            <a:t>Мой опыт показывает, что идеального единственного метода нет.</a:t>
          </a:r>
        </a:p>
      </dgm:t>
    </dgm:pt>
    <dgm:pt modelId="{DBC65159-AE44-484E-A7C2-A442CADBC050}" type="parTrans" cxnId="{A4470279-DB80-408F-8320-AB4FB2BE50FE}">
      <dgm:prSet/>
      <dgm:spPr/>
      <dgm:t>
        <a:bodyPr/>
        <a:lstStyle/>
        <a:p>
          <a:endParaRPr lang="ru-RU"/>
        </a:p>
      </dgm:t>
    </dgm:pt>
    <dgm:pt modelId="{71C4D926-EA64-4A33-BDAD-C63F7E935264}" type="sibTrans" cxnId="{A4470279-DB80-408F-8320-AB4FB2BE50FE}">
      <dgm:prSet/>
      <dgm:spPr/>
      <dgm:t>
        <a:bodyPr/>
        <a:lstStyle/>
        <a:p>
          <a:endParaRPr lang="ru-RU"/>
        </a:p>
      </dgm:t>
    </dgm:pt>
    <dgm:pt modelId="{E50508D6-EAE0-49FE-A9FA-726B96982ABC}">
      <dgm:prSet custT="1"/>
      <dgm:spPr/>
      <dgm:t>
        <a:bodyPr/>
        <a:lstStyle/>
        <a:p>
          <a:r>
            <a:rPr lang="ru-RU" sz="1400" b="1" dirty="0"/>
            <a:t>Административные методы</a:t>
          </a:r>
          <a:r>
            <a:rPr lang="ru-RU" sz="1400" dirty="0"/>
            <a:t> дают мне дисциплину и структуру – это фундамент.</a:t>
          </a:r>
        </a:p>
      </dgm:t>
    </dgm:pt>
    <dgm:pt modelId="{C22C33D1-DED8-413E-AF3C-FED1E617BFFB}" type="parTrans" cxnId="{5D26D8E0-757E-4E70-9F86-6085BE967D4E}">
      <dgm:prSet/>
      <dgm:spPr/>
      <dgm:t>
        <a:bodyPr/>
        <a:lstStyle/>
        <a:p>
          <a:endParaRPr lang="ru-RU"/>
        </a:p>
      </dgm:t>
    </dgm:pt>
    <dgm:pt modelId="{EBDBC9D2-AEDD-4A2D-A637-D4E520C83B10}" type="sibTrans" cxnId="{5D26D8E0-757E-4E70-9F86-6085BE967D4E}">
      <dgm:prSet/>
      <dgm:spPr/>
      <dgm:t>
        <a:bodyPr/>
        <a:lstStyle/>
        <a:p>
          <a:endParaRPr lang="ru-RU"/>
        </a:p>
      </dgm:t>
    </dgm:pt>
    <dgm:pt modelId="{0722B440-A42A-49ED-86F4-FC2ADC43D3D0}">
      <dgm:prSet custT="1"/>
      <dgm:spPr/>
      <dgm:t>
        <a:bodyPr/>
        <a:lstStyle/>
        <a:p>
          <a:r>
            <a:rPr lang="ru-RU" sz="1400" b="1" dirty="0"/>
            <a:t>Экономические методы</a:t>
          </a:r>
          <a:r>
            <a:rPr lang="ru-RU" sz="1400" dirty="0"/>
            <a:t> мотивируют меня материально, но их действие ограничено.</a:t>
          </a:r>
        </a:p>
      </dgm:t>
    </dgm:pt>
    <dgm:pt modelId="{2056C6C7-06D4-4B8E-BAC4-1028860248AB}" type="parTrans" cxnId="{19D87416-1A36-4C6A-80BF-B1E9B3A8BECA}">
      <dgm:prSet/>
      <dgm:spPr/>
      <dgm:t>
        <a:bodyPr/>
        <a:lstStyle/>
        <a:p>
          <a:endParaRPr lang="ru-RU"/>
        </a:p>
      </dgm:t>
    </dgm:pt>
    <dgm:pt modelId="{9DA98176-7DF2-4325-92FC-E94BFED1C8D3}" type="sibTrans" cxnId="{19D87416-1A36-4C6A-80BF-B1E9B3A8BECA}">
      <dgm:prSet/>
      <dgm:spPr/>
      <dgm:t>
        <a:bodyPr/>
        <a:lstStyle/>
        <a:p>
          <a:endParaRPr lang="ru-RU"/>
        </a:p>
      </dgm:t>
    </dgm:pt>
    <dgm:pt modelId="{1EA557E9-92E3-4118-BEA7-55E39CAD15A6}">
      <dgm:prSet custT="1"/>
      <dgm:spPr/>
      <dgm:t>
        <a:bodyPr/>
        <a:lstStyle/>
        <a:p>
          <a:r>
            <a:rPr lang="ru-RU" sz="1400" b="1" dirty="0"/>
            <a:t>Социально-психологические</a:t>
          </a:r>
          <a:r>
            <a:rPr lang="ru-RU" sz="1400" dirty="0"/>
            <a:t> создают внутренний комфорт, который позволяет работать с полной отдачей.</a:t>
          </a:r>
        </a:p>
      </dgm:t>
    </dgm:pt>
    <dgm:pt modelId="{48865AD3-66DB-4F4F-9B7A-5AE97546B37F}" type="parTrans" cxnId="{046C0E9E-1E98-489A-B6E6-4B8D2DDB85BD}">
      <dgm:prSet/>
      <dgm:spPr/>
      <dgm:t>
        <a:bodyPr/>
        <a:lstStyle/>
        <a:p>
          <a:endParaRPr lang="ru-RU"/>
        </a:p>
      </dgm:t>
    </dgm:pt>
    <dgm:pt modelId="{FF893D53-0ED4-4EDF-B162-2F5CBFEA807D}" type="sibTrans" cxnId="{046C0E9E-1E98-489A-B6E6-4B8D2DDB85BD}">
      <dgm:prSet/>
      <dgm:spPr/>
      <dgm:t>
        <a:bodyPr/>
        <a:lstStyle/>
        <a:p>
          <a:endParaRPr lang="ru-RU"/>
        </a:p>
      </dgm:t>
    </dgm:pt>
    <dgm:pt modelId="{4246127E-9386-4B1A-A7AB-220F47F7A2EF}">
      <dgm:prSet custT="1"/>
      <dgm:spPr/>
      <dgm:t>
        <a:bodyPr/>
        <a:lstStyle/>
        <a:p>
          <a:r>
            <a:rPr lang="ru-RU" sz="1400" dirty="0"/>
            <a:t>  Для меня оптимально комплексное применение всех методов в зависимости от ситуации. Наибольший отклик вызывают те методы, которые учитывают мои индивидуальные особенности – признание, доверие и возможность участвовать.</a:t>
          </a:r>
        </a:p>
      </dgm:t>
    </dgm:pt>
    <dgm:pt modelId="{C96140A7-A0B7-4BB7-A7C8-48FCAF07BFD8}" type="parTrans" cxnId="{57B4241C-89BC-472E-89A7-F97CEC720B0A}">
      <dgm:prSet/>
      <dgm:spPr/>
      <dgm:t>
        <a:bodyPr/>
        <a:lstStyle/>
        <a:p>
          <a:endParaRPr lang="ru-RU"/>
        </a:p>
      </dgm:t>
    </dgm:pt>
    <dgm:pt modelId="{D1066190-07F8-4063-9F0C-D0033CA9C14D}" type="sibTrans" cxnId="{57B4241C-89BC-472E-89A7-F97CEC720B0A}">
      <dgm:prSet/>
      <dgm:spPr/>
      <dgm:t>
        <a:bodyPr/>
        <a:lstStyle/>
        <a:p>
          <a:endParaRPr lang="ru-RU"/>
        </a:p>
      </dgm:t>
    </dgm:pt>
    <dgm:pt modelId="{C83E5829-3911-4B44-8B01-2C2A6DF623FF}" type="pres">
      <dgm:prSet presAssocID="{9C51026F-C75A-4F59-BB52-3717B06DEFAE}" presName="compositeShape" presStyleCnt="0">
        <dgm:presLayoutVars>
          <dgm:chMax val="7"/>
          <dgm:dir/>
          <dgm:resizeHandles val="exact"/>
        </dgm:presLayoutVars>
      </dgm:prSet>
      <dgm:spPr/>
    </dgm:pt>
    <dgm:pt modelId="{50A7698E-645E-436A-84E1-7DB4D682E288}" type="pres">
      <dgm:prSet presAssocID="{2AD4D72C-CD28-4839-BAE9-D1576CC33417}" presName="circ1" presStyleLbl="vennNode1" presStyleIdx="0" presStyleCnt="5"/>
      <dgm:spPr/>
    </dgm:pt>
    <dgm:pt modelId="{9AAD8A92-1108-437C-9BF9-1D86C2E17CC9}" type="pres">
      <dgm:prSet presAssocID="{2AD4D72C-CD28-4839-BAE9-D1576CC3341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8ABAEC1-B447-4FFD-AF04-1E0303A3B16F}" type="pres">
      <dgm:prSet presAssocID="{E50508D6-EAE0-49FE-A9FA-726B96982ABC}" presName="circ2" presStyleLbl="vennNode1" presStyleIdx="1" presStyleCnt="5"/>
      <dgm:spPr/>
    </dgm:pt>
    <dgm:pt modelId="{BA5E4013-969E-4965-8558-8459E29DAD0A}" type="pres">
      <dgm:prSet presAssocID="{E50508D6-EAE0-49FE-A9FA-726B96982AB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2074107-41D9-4EDD-84B1-DA57B2A4589D}" type="pres">
      <dgm:prSet presAssocID="{0722B440-A42A-49ED-86F4-FC2ADC43D3D0}" presName="circ3" presStyleLbl="vennNode1" presStyleIdx="2" presStyleCnt="5"/>
      <dgm:spPr/>
    </dgm:pt>
    <dgm:pt modelId="{DB7913DC-A76A-4368-8E78-A60072929554}" type="pres">
      <dgm:prSet presAssocID="{0722B440-A42A-49ED-86F4-FC2ADC43D3D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6D55BF6-0850-4A32-A124-6A5140C73DA5}" type="pres">
      <dgm:prSet presAssocID="{1EA557E9-92E3-4118-BEA7-55E39CAD15A6}" presName="circ4" presStyleLbl="vennNode1" presStyleIdx="3" presStyleCnt="5"/>
      <dgm:spPr/>
    </dgm:pt>
    <dgm:pt modelId="{90AB4BD5-199E-4D90-8F77-0B4934781EED}" type="pres">
      <dgm:prSet presAssocID="{1EA557E9-92E3-4118-BEA7-55E39CAD15A6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CBD7DE8-101B-4FD0-9366-912DF9FA95FD}" type="pres">
      <dgm:prSet presAssocID="{4246127E-9386-4B1A-A7AB-220F47F7A2EF}" presName="circ5" presStyleLbl="vennNode1" presStyleIdx="4" presStyleCnt="5"/>
      <dgm:spPr/>
    </dgm:pt>
    <dgm:pt modelId="{273C6B90-5F9E-4D1B-ABEE-837446B8AD5D}" type="pres">
      <dgm:prSet presAssocID="{4246127E-9386-4B1A-A7AB-220F47F7A2EF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19D87416-1A36-4C6A-80BF-B1E9B3A8BECA}" srcId="{9C51026F-C75A-4F59-BB52-3717B06DEFAE}" destId="{0722B440-A42A-49ED-86F4-FC2ADC43D3D0}" srcOrd="2" destOrd="0" parTransId="{2056C6C7-06D4-4B8E-BAC4-1028860248AB}" sibTransId="{9DA98176-7DF2-4325-92FC-E94BFED1C8D3}"/>
    <dgm:cxn modelId="{57B4241C-89BC-472E-89A7-F97CEC720B0A}" srcId="{9C51026F-C75A-4F59-BB52-3717B06DEFAE}" destId="{4246127E-9386-4B1A-A7AB-220F47F7A2EF}" srcOrd="4" destOrd="0" parTransId="{C96140A7-A0B7-4BB7-A7C8-48FCAF07BFD8}" sibTransId="{D1066190-07F8-4063-9F0C-D0033CA9C14D}"/>
    <dgm:cxn modelId="{FF111D5C-1A4F-48AD-91DB-346B2F88D1A9}" type="presOf" srcId="{E50508D6-EAE0-49FE-A9FA-726B96982ABC}" destId="{BA5E4013-969E-4965-8558-8459E29DAD0A}" srcOrd="0" destOrd="0" presId="urn:microsoft.com/office/officeart/2005/8/layout/venn1"/>
    <dgm:cxn modelId="{A4470279-DB80-408F-8320-AB4FB2BE50FE}" srcId="{9C51026F-C75A-4F59-BB52-3717B06DEFAE}" destId="{2AD4D72C-CD28-4839-BAE9-D1576CC33417}" srcOrd="0" destOrd="0" parTransId="{DBC65159-AE44-484E-A7C2-A442CADBC050}" sibTransId="{71C4D926-EA64-4A33-BDAD-C63F7E935264}"/>
    <dgm:cxn modelId="{545D1F91-1402-4EF7-9289-3A792A6358E2}" type="presOf" srcId="{1EA557E9-92E3-4118-BEA7-55E39CAD15A6}" destId="{90AB4BD5-199E-4D90-8F77-0B4934781EED}" srcOrd="0" destOrd="0" presId="urn:microsoft.com/office/officeart/2005/8/layout/venn1"/>
    <dgm:cxn modelId="{046C0E9E-1E98-489A-B6E6-4B8D2DDB85BD}" srcId="{9C51026F-C75A-4F59-BB52-3717B06DEFAE}" destId="{1EA557E9-92E3-4118-BEA7-55E39CAD15A6}" srcOrd="3" destOrd="0" parTransId="{48865AD3-66DB-4F4F-9B7A-5AE97546B37F}" sibTransId="{FF893D53-0ED4-4EDF-B162-2F5CBFEA807D}"/>
    <dgm:cxn modelId="{D6EC27A6-36FF-4CC1-8A3A-ABF447974DA5}" type="presOf" srcId="{9C51026F-C75A-4F59-BB52-3717B06DEFAE}" destId="{C83E5829-3911-4B44-8B01-2C2A6DF623FF}" srcOrd="0" destOrd="0" presId="urn:microsoft.com/office/officeart/2005/8/layout/venn1"/>
    <dgm:cxn modelId="{32A00CBE-53D6-4941-93B3-ECB126F379B9}" type="presOf" srcId="{0722B440-A42A-49ED-86F4-FC2ADC43D3D0}" destId="{DB7913DC-A76A-4368-8E78-A60072929554}" srcOrd="0" destOrd="0" presId="urn:microsoft.com/office/officeart/2005/8/layout/venn1"/>
    <dgm:cxn modelId="{F94E81C0-0A0D-46DE-8AF5-354E7FFF7774}" type="presOf" srcId="{2AD4D72C-CD28-4839-BAE9-D1576CC33417}" destId="{9AAD8A92-1108-437C-9BF9-1D86C2E17CC9}" srcOrd="0" destOrd="0" presId="urn:microsoft.com/office/officeart/2005/8/layout/venn1"/>
    <dgm:cxn modelId="{5D26D8E0-757E-4E70-9F86-6085BE967D4E}" srcId="{9C51026F-C75A-4F59-BB52-3717B06DEFAE}" destId="{E50508D6-EAE0-49FE-A9FA-726B96982ABC}" srcOrd="1" destOrd="0" parTransId="{C22C33D1-DED8-413E-AF3C-FED1E617BFFB}" sibTransId="{EBDBC9D2-AEDD-4A2D-A637-D4E520C83B10}"/>
    <dgm:cxn modelId="{53260AE4-8153-4F64-961F-3CC4220C65D6}" type="presOf" srcId="{4246127E-9386-4B1A-A7AB-220F47F7A2EF}" destId="{273C6B90-5F9E-4D1B-ABEE-837446B8AD5D}" srcOrd="0" destOrd="0" presId="urn:microsoft.com/office/officeart/2005/8/layout/venn1"/>
    <dgm:cxn modelId="{124CF4FF-F9F6-4238-812A-2522FA450557}" type="presParOf" srcId="{C83E5829-3911-4B44-8B01-2C2A6DF623FF}" destId="{50A7698E-645E-436A-84E1-7DB4D682E288}" srcOrd="0" destOrd="0" presId="urn:microsoft.com/office/officeart/2005/8/layout/venn1"/>
    <dgm:cxn modelId="{30AB5978-5C9D-432A-9B8A-1478FCFCC9BD}" type="presParOf" srcId="{C83E5829-3911-4B44-8B01-2C2A6DF623FF}" destId="{9AAD8A92-1108-437C-9BF9-1D86C2E17CC9}" srcOrd="1" destOrd="0" presId="urn:microsoft.com/office/officeart/2005/8/layout/venn1"/>
    <dgm:cxn modelId="{71C85A7E-06F3-4B7C-A0C5-58353F3C404F}" type="presParOf" srcId="{C83E5829-3911-4B44-8B01-2C2A6DF623FF}" destId="{38ABAEC1-B447-4FFD-AF04-1E0303A3B16F}" srcOrd="2" destOrd="0" presId="urn:microsoft.com/office/officeart/2005/8/layout/venn1"/>
    <dgm:cxn modelId="{4571B18C-839C-4279-A130-8AA3FC1E84AD}" type="presParOf" srcId="{C83E5829-3911-4B44-8B01-2C2A6DF623FF}" destId="{BA5E4013-969E-4965-8558-8459E29DAD0A}" srcOrd="3" destOrd="0" presId="urn:microsoft.com/office/officeart/2005/8/layout/venn1"/>
    <dgm:cxn modelId="{FDA527F4-372E-4795-9C98-5EB6C3263BA0}" type="presParOf" srcId="{C83E5829-3911-4B44-8B01-2C2A6DF623FF}" destId="{12074107-41D9-4EDD-84B1-DA57B2A4589D}" srcOrd="4" destOrd="0" presId="urn:microsoft.com/office/officeart/2005/8/layout/venn1"/>
    <dgm:cxn modelId="{04DE09C9-A561-4CC4-BEDD-A05F741410FB}" type="presParOf" srcId="{C83E5829-3911-4B44-8B01-2C2A6DF623FF}" destId="{DB7913DC-A76A-4368-8E78-A60072929554}" srcOrd="5" destOrd="0" presId="urn:microsoft.com/office/officeart/2005/8/layout/venn1"/>
    <dgm:cxn modelId="{4162AEE5-527A-4B2C-A9C5-2910DAE695B7}" type="presParOf" srcId="{C83E5829-3911-4B44-8B01-2C2A6DF623FF}" destId="{E6D55BF6-0850-4A32-A124-6A5140C73DA5}" srcOrd="6" destOrd="0" presId="urn:microsoft.com/office/officeart/2005/8/layout/venn1"/>
    <dgm:cxn modelId="{31BEB835-CF5A-4093-BA8C-742725AD4B99}" type="presParOf" srcId="{C83E5829-3911-4B44-8B01-2C2A6DF623FF}" destId="{90AB4BD5-199E-4D90-8F77-0B4934781EED}" srcOrd="7" destOrd="0" presId="urn:microsoft.com/office/officeart/2005/8/layout/venn1"/>
    <dgm:cxn modelId="{7B6DA23B-E8D1-48E6-87A8-96D3A27A6034}" type="presParOf" srcId="{C83E5829-3911-4B44-8B01-2C2A6DF623FF}" destId="{ECBD7DE8-101B-4FD0-9366-912DF9FA95FD}" srcOrd="8" destOrd="0" presId="urn:microsoft.com/office/officeart/2005/8/layout/venn1"/>
    <dgm:cxn modelId="{3004AE1A-2B17-4D26-B111-579112100FD4}" type="presParOf" srcId="{C83E5829-3911-4B44-8B01-2C2A6DF623FF}" destId="{273C6B90-5F9E-4D1B-ABEE-837446B8AD5D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98BB1F5-399E-4082-82B1-590E89DDBD6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8F05004-FCCD-4E00-935C-B726A68793F7}">
      <dgm:prSet/>
      <dgm:spPr/>
      <dgm:t>
        <a:bodyPr/>
        <a:lstStyle/>
        <a:p>
          <a:r>
            <a:rPr lang="ru-RU"/>
            <a:t>Театр – это творческий коллектив, где артисты и сотрудники обладают яркой индивидуальностью.</a:t>
          </a:r>
        </a:p>
      </dgm:t>
    </dgm:pt>
    <dgm:pt modelId="{7D582265-9CD1-405D-9291-5E96BDCC0D77}" type="parTrans" cxnId="{3F70A273-7BC8-4D67-ABB0-8E83A4F99929}">
      <dgm:prSet/>
      <dgm:spPr/>
      <dgm:t>
        <a:bodyPr/>
        <a:lstStyle/>
        <a:p>
          <a:endParaRPr lang="ru-RU"/>
        </a:p>
      </dgm:t>
    </dgm:pt>
    <dgm:pt modelId="{FCDBEC23-85BA-4B2B-8AD3-77C4EDD6760B}" type="sibTrans" cxnId="{3F70A273-7BC8-4D67-ABB0-8E83A4F99929}">
      <dgm:prSet/>
      <dgm:spPr/>
      <dgm:t>
        <a:bodyPr/>
        <a:lstStyle/>
        <a:p>
          <a:endParaRPr lang="ru-RU"/>
        </a:p>
      </dgm:t>
    </dgm:pt>
    <dgm:pt modelId="{C84E8A2F-FF98-4CE9-B4F4-DDB43EBFC04B}">
      <dgm:prSet/>
      <dgm:spPr/>
      <dgm:t>
        <a:bodyPr/>
        <a:lstStyle/>
        <a:p>
          <a:r>
            <a:rPr lang="ru-RU"/>
            <a:t>Требуется особый подход: сочетание административной дисциплины (репетиции, графики) и творческой свободы (импровизация, самовыражение).</a:t>
          </a:r>
        </a:p>
      </dgm:t>
    </dgm:pt>
    <dgm:pt modelId="{516B68E8-6083-47B2-8D40-094B0CE3BF74}" type="parTrans" cxnId="{53176D73-14DC-491B-B69E-15F374773C5C}">
      <dgm:prSet/>
      <dgm:spPr/>
      <dgm:t>
        <a:bodyPr/>
        <a:lstStyle/>
        <a:p>
          <a:endParaRPr lang="ru-RU"/>
        </a:p>
      </dgm:t>
    </dgm:pt>
    <dgm:pt modelId="{39BF75F5-79BC-40CA-A97B-9DAF88515B52}" type="sibTrans" cxnId="{53176D73-14DC-491B-B69E-15F374773C5C}">
      <dgm:prSet/>
      <dgm:spPr/>
      <dgm:t>
        <a:bodyPr/>
        <a:lstStyle/>
        <a:p>
          <a:endParaRPr lang="ru-RU"/>
        </a:p>
      </dgm:t>
    </dgm:pt>
    <dgm:pt modelId="{2ABA4C16-D015-4448-837B-A8FFF5DE84F6}">
      <dgm:prSet/>
      <dgm:spPr/>
      <dgm:t>
        <a:bodyPr/>
        <a:lstStyle/>
        <a:p>
          <a:r>
            <a:rPr lang="ru-RU"/>
            <a:t>Для административного персонала важны чёткие регламенты, а для артистов – психологический комфорт и уважение к их искусству.</a:t>
          </a:r>
        </a:p>
      </dgm:t>
    </dgm:pt>
    <dgm:pt modelId="{699830D2-A80D-415B-A5E3-0C0DDBDB3B7D}" type="parTrans" cxnId="{E131957A-F391-4AEB-8D21-A29FD584356B}">
      <dgm:prSet/>
      <dgm:spPr/>
      <dgm:t>
        <a:bodyPr/>
        <a:lstStyle/>
        <a:p>
          <a:endParaRPr lang="ru-RU"/>
        </a:p>
      </dgm:t>
    </dgm:pt>
    <dgm:pt modelId="{641EDE2E-9F23-473D-8A3E-19784344709D}" type="sibTrans" cxnId="{E131957A-F391-4AEB-8D21-A29FD584356B}">
      <dgm:prSet/>
      <dgm:spPr/>
      <dgm:t>
        <a:bodyPr/>
        <a:lstStyle/>
        <a:p>
          <a:endParaRPr lang="ru-RU"/>
        </a:p>
      </dgm:t>
    </dgm:pt>
    <dgm:pt modelId="{B1F0BF7E-F28F-4009-A94B-A0A1E33019CD}">
      <dgm:prSet/>
      <dgm:spPr/>
      <dgm:t>
        <a:bodyPr/>
        <a:lstStyle/>
        <a:p>
          <a:r>
            <a:rPr lang="ru-RU"/>
            <a:t>Гибкость в управлении: руководитель должен чувствовать настроение коллектива и адаптировать методы.</a:t>
          </a:r>
        </a:p>
      </dgm:t>
    </dgm:pt>
    <dgm:pt modelId="{517F809E-1254-437A-BC80-A6E280D85A7E}" type="parTrans" cxnId="{FF789C3A-83E8-45F3-8DBD-51D6D07541CD}">
      <dgm:prSet/>
      <dgm:spPr/>
      <dgm:t>
        <a:bodyPr/>
        <a:lstStyle/>
        <a:p>
          <a:endParaRPr lang="ru-RU"/>
        </a:p>
      </dgm:t>
    </dgm:pt>
    <dgm:pt modelId="{1FD6D742-657C-4F20-A493-4F9A127A9EE7}" type="sibTrans" cxnId="{FF789C3A-83E8-45F3-8DBD-51D6D07541CD}">
      <dgm:prSet/>
      <dgm:spPr/>
      <dgm:t>
        <a:bodyPr/>
        <a:lstStyle/>
        <a:p>
          <a:endParaRPr lang="ru-RU"/>
        </a:p>
      </dgm:t>
    </dgm:pt>
    <dgm:pt modelId="{C770A19D-3410-4EAF-9DD0-3072FC3E8DC9}">
      <dgm:prSet/>
      <dgm:spPr/>
      <dgm:t>
        <a:bodyPr/>
        <a:lstStyle/>
        <a:p>
          <a:r>
            <a:rPr lang="ru-RU" dirty="0"/>
            <a:t>Пример из практики: в нашем театре мы часто проводим неформальные встречи, чтобы снять напряжение перед сложными постановками.</a:t>
          </a:r>
        </a:p>
      </dgm:t>
    </dgm:pt>
    <dgm:pt modelId="{819E424D-647F-44C6-A76F-15B6B5FD1A45}" type="parTrans" cxnId="{95131951-3636-4427-A89A-4078D448F36C}">
      <dgm:prSet/>
      <dgm:spPr/>
      <dgm:t>
        <a:bodyPr/>
        <a:lstStyle/>
        <a:p>
          <a:endParaRPr lang="ru-RU"/>
        </a:p>
      </dgm:t>
    </dgm:pt>
    <dgm:pt modelId="{AC99C79C-D495-4357-BE14-5DEEE924762B}" type="sibTrans" cxnId="{95131951-3636-4427-A89A-4078D448F36C}">
      <dgm:prSet/>
      <dgm:spPr/>
      <dgm:t>
        <a:bodyPr/>
        <a:lstStyle/>
        <a:p>
          <a:endParaRPr lang="ru-RU"/>
        </a:p>
      </dgm:t>
    </dgm:pt>
    <dgm:pt modelId="{7D5144D1-7073-4452-95AF-E207083B03E5}" type="pres">
      <dgm:prSet presAssocID="{098BB1F5-399E-4082-82B1-590E89DDBD6E}" presName="linear" presStyleCnt="0">
        <dgm:presLayoutVars>
          <dgm:animLvl val="lvl"/>
          <dgm:resizeHandles val="exact"/>
        </dgm:presLayoutVars>
      </dgm:prSet>
      <dgm:spPr/>
    </dgm:pt>
    <dgm:pt modelId="{2CAF4B93-5B6D-4A74-B1DF-4940E932C729}" type="pres">
      <dgm:prSet presAssocID="{A8F05004-FCCD-4E00-935C-B726A68793F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385AC03-7035-4C6F-A10D-1374EE3B39A8}" type="pres">
      <dgm:prSet presAssocID="{FCDBEC23-85BA-4B2B-8AD3-77C4EDD6760B}" presName="spacer" presStyleCnt="0"/>
      <dgm:spPr/>
    </dgm:pt>
    <dgm:pt modelId="{AADE72CD-ABD2-4C2B-9CE5-3BAAE717104C}" type="pres">
      <dgm:prSet presAssocID="{C84E8A2F-FF98-4CE9-B4F4-DDB43EBFC04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BD0D789-B520-413B-8B34-960126B9563E}" type="pres">
      <dgm:prSet presAssocID="{39BF75F5-79BC-40CA-A97B-9DAF88515B52}" presName="spacer" presStyleCnt="0"/>
      <dgm:spPr/>
    </dgm:pt>
    <dgm:pt modelId="{05003B66-3DEE-4959-888B-A503D6D5E140}" type="pres">
      <dgm:prSet presAssocID="{2ABA4C16-D015-4448-837B-A8FFF5DE84F6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3267D74-7DCF-42B8-8777-2A66867E3AA4}" type="pres">
      <dgm:prSet presAssocID="{641EDE2E-9F23-473D-8A3E-19784344709D}" presName="spacer" presStyleCnt="0"/>
      <dgm:spPr/>
    </dgm:pt>
    <dgm:pt modelId="{44345387-2C72-4440-B338-C9C89D6A46BD}" type="pres">
      <dgm:prSet presAssocID="{B1F0BF7E-F28F-4009-A94B-A0A1E33019C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9277E962-3FED-4927-B0D5-9390C1E3A435}" type="pres">
      <dgm:prSet presAssocID="{1FD6D742-657C-4F20-A493-4F9A127A9EE7}" presName="spacer" presStyleCnt="0"/>
      <dgm:spPr/>
    </dgm:pt>
    <dgm:pt modelId="{72A1D5A0-9252-4431-931F-9B1696145B31}" type="pres">
      <dgm:prSet presAssocID="{C770A19D-3410-4EAF-9DD0-3072FC3E8DC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13578109-37C4-4B52-AEDC-77C84468E76D}" type="presOf" srcId="{C84E8A2F-FF98-4CE9-B4F4-DDB43EBFC04B}" destId="{AADE72CD-ABD2-4C2B-9CE5-3BAAE717104C}" srcOrd="0" destOrd="0" presId="urn:microsoft.com/office/officeart/2005/8/layout/vList2"/>
    <dgm:cxn modelId="{8271460E-755C-4DDD-A828-29A7CE057D92}" type="presOf" srcId="{B1F0BF7E-F28F-4009-A94B-A0A1E33019CD}" destId="{44345387-2C72-4440-B338-C9C89D6A46BD}" srcOrd="0" destOrd="0" presId="urn:microsoft.com/office/officeart/2005/8/layout/vList2"/>
    <dgm:cxn modelId="{FF789C3A-83E8-45F3-8DBD-51D6D07541CD}" srcId="{098BB1F5-399E-4082-82B1-590E89DDBD6E}" destId="{B1F0BF7E-F28F-4009-A94B-A0A1E33019CD}" srcOrd="3" destOrd="0" parTransId="{517F809E-1254-437A-BC80-A6E280D85A7E}" sibTransId="{1FD6D742-657C-4F20-A493-4F9A127A9EE7}"/>
    <dgm:cxn modelId="{95131951-3636-4427-A89A-4078D448F36C}" srcId="{098BB1F5-399E-4082-82B1-590E89DDBD6E}" destId="{C770A19D-3410-4EAF-9DD0-3072FC3E8DC9}" srcOrd="4" destOrd="0" parTransId="{819E424D-647F-44C6-A76F-15B6B5FD1A45}" sibTransId="{AC99C79C-D495-4357-BE14-5DEEE924762B}"/>
    <dgm:cxn modelId="{16A8E051-1DF2-4BDD-8BBC-C13AC7EF72E9}" type="presOf" srcId="{A8F05004-FCCD-4E00-935C-B726A68793F7}" destId="{2CAF4B93-5B6D-4A74-B1DF-4940E932C729}" srcOrd="0" destOrd="0" presId="urn:microsoft.com/office/officeart/2005/8/layout/vList2"/>
    <dgm:cxn modelId="{00B8FD71-0265-49CD-A4AC-F48561BECE23}" type="presOf" srcId="{2ABA4C16-D015-4448-837B-A8FFF5DE84F6}" destId="{05003B66-3DEE-4959-888B-A503D6D5E140}" srcOrd="0" destOrd="0" presId="urn:microsoft.com/office/officeart/2005/8/layout/vList2"/>
    <dgm:cxn modelId="{53176D73-14DC-491B-B69E-15F374773C5C}" srcId="{098BB1F5-399E-4082-82B1-590E89DDBD6E}" destId="{C84E8A2F-FF98-4CE9-B4F4-DDB43EBFC04B}" srcOrd="1" destOrd="0" parTransId="{516B68E8-6083-47B2-8D40-094B0CE3BF74}" sibTransId="{39BF75F5-79BC-40CA-A97B-9DAF88515B52}"/>
    <dgm:cxn modelId="{3F70A273-7BC8-4D67-ABB0-8E83A4F99929}" srcId="{098BB1F5-399E-4082-82B1-590E89DDBD6E}" destId="{A8F05004-FCCD-4E00-935C-B726A68793F7}" srcOrd="0" destOrd="0" parTransId="{7D582265-9CD1-405D-9291-5E96BDCC0D77}" sibTransId="{FCDBEC23-85BA-4B2B-8AD3-77C4EDD6760B}"/>
    <dgm:cxn modelId="{E131957A-F391-4AEB-8D21-A29FD584356B}" srcId="{098BB1F5-399E-4082-82B1-590E89DDBD6E}" destId="{2ABA4C16-D015-4448-837B-A8FFF5DE84F6}" srcOrd="2" destOrd="0" parTransId="{699830D2-A80D-415B-A5E3-0C0DDBDB3B7D}" sibTransId="{641EDE2E-9F23-473D-8A3E-19784344709D}"/>
    <dgm:cxn modelId="{4C06C498-A7D4-48AA-A56D-B3EEC5FA9B7F}" type="presOf" srcId="{C770A19D-3410-4EAF-9DD0-3072FC3E8DC9}" destId="{72A1D5A0-9252-4431-931F-9B1696145B31}" srcOrd="0" destOrd="0" presId="urn:microsoft.com/office/officeart/2005/8/layout/vList2"/>
    <dgm:cxn modelId="{3249E2D0-FDED-473B-B209-732C0F56CA7C}" type="presOf" srcId="{098BB1F5-399E-4082-82B1-590E89DDBD6E}" destId="{7D5144D1-7073-4452-95AF-E207083B03E5}" srcOrd="0" destOrd="0" presId="urn:microsoft.com/office/officeart/2005/8/layout/vList2"/>
    <dgm:cxn modelId="{79EF1B6E-80C7-4142-B238-EA8C1F336047}" type="presParOf" srcId="{7D5144D1-7073-4452-95AF-E207083B03E5}" destId="{2CAF4B93-5B6D-4A74-B1DF-4940E932C729}" srcOrd="0" destOrd="0" presId="urn:microsoft.com/office/officeart/2005/8/layout/vList2"/>
    <dgm:cxn modelId="{F5B2D12F-4E4E-46D2-942A-E6CE9362A85A}" type="presParOf" srcId="{7D5144D1-7073-4452-95AF-E207083B03E5}" destId="{F385AC03-7035-4C6F-A10D-1374EE3B39A8}" srcOrd="1" destOrd="0" presId="urn:microsoft.com/office/officeart/2005/8/layout/vList2"/>
    <dgm:cxn modelId="{9F5A97EC-EE8D-4E2F-8A32-08DDDDFB587B}" type="presParOf" srcId="{7D5144D1-7073-4452-95AF-E207083B03E5}" destId="{AADE72CD-ABD2-4C2B-9CE5-3BAAE717104C}" srcOrd="2" destOrd="0" presId="urn:microsoft.com/office/officeart/2005/8/layout/vList2"/>
    <dgm:cxn modelId="{CC79B905-ECB5-4498-A4CC-7D0C189990C3}" type="presParOf" srcId="{7D5144D1-7073-4452-95AF-E207083B03E5}" destId="{CBD0D789-B520-413B-8B34-960126B9563E}" srcOrd="3" destOrd="0" presId="urn:microsoft.com/office/officeart/2005/8/layout/vList2"/>
    <dgm:cxn modelId="{8F0740D4-F245-48AD-8B2C-7698C1C1AB34}" type="presParOf" srcId="{7D5144D1-7073-4452-95AF-E207083B03E5}" destId="{05003B66-3DEE-4959-888B-A503D6D5E140}" srcOrd="4" destOrd="0" presId="urn:microsoft.com/office/officeart/2005/8/layout/vList2"/>
    <dgm:cxn modelId="{8306E2BF-FAB8-4F7B-8195-890AF1D3D9EE}" type="presParOf" srcId="{7D5144D1-7073-4452-95AF-E207083B03E5}" destId="{93267D74-7DCF-42B8-8777-2A66867E3AA4}" srcOrd="5" destOrd="0" presId="urn:microsoft.com/office/officeart/2005/8/layout/vList2"/>
    <dgm:cxn modelId="{65C0845A-DF42-401C-8613-6A89C05B1BD8}" type="presParOf" srcId="{7D5144D1-7073-4452-95AF-E207083B03E5}" destId="{44345387-2C72-4440-B338-C9C89D6A46BD}" srcOrd="6" destOrd="0" presId="urn:microsoft.com/office/officeart/2005/8/layout/vList2"/>
    <dgm:cxn modelId="{3D35F8C0-6A97-4E48-8E82-001520D5C4B5}" type="presParOf" srcId="{7D5144D1-7073-4452-95AF-E207083B03E5}" destId="{9277E962-3FED-4927-B0D5-9390C1E3A435}" srcOrd="7" destOrd="0" presId="urn:microsoft.com/office/officeart/2005/8/layout/vList2"/>
    <dgm:cxn modelId="{A6A2A7D8-D1D0-43E9-830B-24E2D8921F4D}" type="presParOf" srcId="{7D5144D1-7073-4452-95AF-E207083B03E5}" destId="{72A1D5A0-9252-4431-931F-9B1696145B3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7496DF-E966-4CCB-A665-D7140DBE2D27}">
      <dsp:nvSpPr>
        <dsp:cNvPr id="0" name=""/>
        <dsp:cNvSpPr/>
      </dsp:nvSpPr>
      <dsp:spPr>
        <a:xfrm>
          <a:off x="713231" y="0"/>
          <a:ext cx="5120640" cy="512064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7F9169-AF25-4BBB-8811-B23092D01BC2}">
      <dsp:nvSpPr>
        <dsp:cNvPr id="0" name=""/>
        <dsp:cNvSpPr/>
      </dsp:nvSpPr>
      <dsp:spPr>
        <a:xfrm>
          <a:off x="3273551" y="512564"/>
          <a:ext cx="3328416" cy="91011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/>
            <a:t>Классификация:</a:t>
          </a:r>
          <a:endParaRPr lang="ru-RU" sz="1400" kern="1200"/>
        </a:p>
      </dsp:txBody>
      <dsp:txXfrm>
        <a:off x="3317979" y="556992"/>
        <a:ext cx="3239560" cy="821257"/>
      </dsp:txXfrm>
    </dsp:sp>
    <dsp:sp modelId="{16135983-C958-42C4-A159-72AFD8491DC5}">
      <dsp:nvSpPr>
        <dsp:cNvPr id="0" name=""/>
        <dsp:cNvSpPr/>
      </dsp:nvSpPr>
      <dsp:spPr>
        <a:xfrm>
          <a:off x="3273551" y="1536442"/>
          <a:ext cx="3328416" cy="91011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i="1" kern="1200"/>
            <a:t>Административные</a:t>
          </a:r>
          <a:r>
            <a:rPr lang="ru-RU" sz="1400" kern="1200"/>
            <a:t> (основаны на власти и дисциплине).</a:t>
          </a:r>
        </a:p>
      </dsp:txBody>
      <dsp:txXfrm>
        <a:off x="3317979" y="1580870"/>
        <a:ext cx="3239560" cy="821257"/>
      </dsp:txXfrm>
    </dsp:sp>
    <dsp:sp modelId="{360DD28C-2709-474D-A665-08BBEBE82A60}">
      <dsp:nvSpPr>
        <dsp:cNvPr id="0" name=""/>
        <dsp:cNvSpPr/>
      </dsp:nvSpPr>
      <dsp:spPr>
        <a:xfrm>
          <a:off x="3273551" y="2560320"/>
          <a:ext cx="3328416" cy="91011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i="1" kern="1200"/>
            <a:t>Экономические</a:t>
          </a:r>
          <a:r>
            <a:rPr lang="ru-RU" sz="1400" kern="1200"/>
            <a:t> (основаны на материальном интересе).</a:t>
          </a:r>
        </a:p>
      </dsp:txBody>
      <dsp:txXfrm>
        <a:off x="3317979" y="2604748"/>
        <a:ext cx="3239560" cy="821257"/>
      </dsp:txXfrm>
    </dsp:sp>
    <dsp:sp modelId="{B5F8D639-D859-4240-8C3E-0DEBD079B8D9}">
      <dsp:nvSpPr>
        <dsp:cNvPr id="0" name=""/>
        <dsp:cNvSpPr/>
      </dsp:nvSpPr>
      <dsp:spPr>
        <a:xfrm>
          <a:off x="3273551" y="3584197"/>
          <a:ext cx="3328416" cy="91011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i="1" kern="1200"/>
            <a:t>Социально-психологические</a:t>
          </a:r>
          <a:r>
            <a:rPr lang="ru-RU" sz="1400" kern="1200"/>
            <a:t> (основаны на психологическом климате и моральных стимулах).</a:t>
          </a:r>
        </a:p>
      </dsp:txBody>
      <dsp:txXfrm>
        <a:off x="3317979" y="3628625"/>
        <a:ext cx="3239560" cy="8212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A7698E-645E-436A-84E1-7DB4D682E288}">
      <dsp:nvSpPr>
        <dsp:cNvPr id="0" name=""/>
        <dsp:cNvSpPr/>
      </dsp:nvSpPr>
      <dsp:spPr>
        <a:xfrm>
          <a:off x="2884804" y="1618155"/>
          <a:ext cx="1923202" cy="19232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AAD8A92-1108-437C-9BF9-1D86C2E17CC9}">
      <dsp:nvSpPr>
        <dsp:cNvPr id="0" name=""/>
        <dsp:cNvSpPr/>
      </dsp:nvSpPr>
      <dsp:spPr>
        <a:xfrm>
          <a:off x="2730948" y="52118"/>
          <a:ext cx="2230915" cy="129129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1" kern="1200" dirty="0"/>
            <a:t>Мой опыт показывает, что идеального единственного метода нет.</a:t>
          </a:r>
        </a:p>
      </dsp:txBody>
      <dsp:txXfrm>
        <a:off x="2730948" y="52118"/>
        <a:ext cx="2230915" cy="1291293"/>
      </dsp:txXfrm>
    </dsp:sp>
    <dsp:sp modelId="{38ABAEC1-B447-4FFD-AF04-1E0303A3B16F}">
      <dsp:nvSpPr>
        <dsp:cNvPr id="0" name=""/>
        <dsp:cNvSpPr/>
      </dsp:nvSpPr>
      <dsp:spPr>
        <a:xfrm>
          <a:off x="3616390" y="2149508"/>
          <a:ext cx="1923202" cy="19232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A5E4013-969E-4965-8558-8459E29DAD0A}">
      <dsp:nvSpPr>
        <dsp:cNvPr id="0" name=""/>
        <dsp:cNvSpPr/>
      </dsp:nvSpPr>
      <dsp:spPr>
        <a:xfrm>
          <a:off x="5692680" y="1755527"/>
          <a:ext cx="2000131" cy="140119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Административные методы</a:t>
          </a:r>
          <a:r>
            <a:rPr lang="ru-RU" sz="1400" kern="1200" dirty="0"/>
            <a:t> дают мне дисциплину и структуру – это фундамент.</a:t>
          </a:r>
        </a:p>
      </dsp:txBody>
      <dsp:txXfrm>
        <a:off x="5692680" y="1755527"/>
        <a:ext cx="2000131" cy="1401190"/>
      </dsp:txXfrm>
    </dsp:sp>
    <dsp:sp modelId="{12074107-41D9-4EDD-84B1-DA57B2A4589D}">
      <dsp:nvSpPr>
        <dsp:cNvPr id="0" name=""/>
        <dsp:cNvSpPr/>
      </dsp:nvSpPr>
      <dsp:spPr>
        <a:xfrm>
          <a:off x="3337141" y="3010004"/>
          <a:ext cx="1923202" cy="19232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B7913DC-A76A-4368-8E78-A60072929554}">
      <dsp:nvSpPr>
        <dsp:cNvPr id="0" name=""/>
        <dsp:cNvSpPr/>
      </dsp:nvSpPr>
      <dsp:spPr>
        <a:xfrm>
          <a:off x="5384968" y="4145793"/>
          <a:ext cx="2000131" cy="140119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Экономические методы</a:t>
          </a:r>
          <a:r>
            <a:rPr lang="ru-RU" sz="1400" kern="1200" dirty="0"/>
            <a:t> мотивируют меня материально, но их действие ограничено.</a:t>
          </a:r>
        </a:p>
      </dsp:txBody>
      <dsp:txXfrm>
        <a:off x="5384968" y="4145793"/>
        <a:ext cx="2000131" cy="1401190"/>
      </dsp:txXfrm>
    </dsp:sp>
    <dsp:sp modelId="{E6D55BF6-0850-4A32-A124-6A5140C73DA5}">
      <dsp:nvSpPr>
        <dsp:cNvPr id="0" name=""/>
        <dsp:cNvSpPr/>
      </dsp:nvSpPr>
      <dsp:spPr>
        <a:xfrm>
          <a:off x="2432467" y="3010004"/>
          <a:ext cx="1923202" cy="19232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0AB4BD5-199E-4D90-8F77-0B4934781EED}">
      <dsp:nvSpPr>
        <dsp:cNvPr id="0" name=""/>
        <dsp:cNvSpPr/>
      </dsp:nvSpPr>
      <dsp:spPr>
        <a:xfrm>
          <a:off x="307712" y="4145793"/>
          <a:ext cx="2000131" cy="140119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Социально-психологические</a:t>
          </a:r>
          <a:r>
            <a:rPr lang="ru-RU" sz="1400" kern="1200" dirty="0"/>
            <a:t> создают внутренний комфорт, который позволяет работать с полной отдачей.</a:t>
          </a:r>
        </a:p>
      </dsp:txBody>
      <dsp:txXfrm>
        <a:off x="307712" y="4145793"/>
        <a:ext cx="2000131" cy="1401190"/>
      </dsp:txXfrm>
    </dsp:sp>
    <dsp:sp modelId="{ECBD7DE8-101B-4FD0-9366-912DF9FA95FD}">
      <dsp:nvSpPr>
        <dsp:cNvPr id="0" name=""/>
        <dsp:cNvSpPr/>
      </dsp:nvSpPr>
      <dsp:spPr>
        <a:xfrm>
          <a:off x="2153218" y="2149508"/>
          <a:ext cx="1923202" cy="19232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73C6B90-5F9E-4D1B-ABEE-837446B8AD5D}">
      <dsp:nvSpPr>
        <dsp:cNvPr id="0" name=""/>
        <dsp:cNvSpPr/>
      </dsp:nvSpPr>
      <dsp:spPr>
        <a:xfrm>
          <a:off x="0" y="1755527"/>
          <a:ext cx="2000131" cy="140119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  Для меня оптимально комплексное применение всех методов в зависимости от ситуации. Наибольший отклик вызывают те методы, которые учитывают мои индивидуальные особенности – признание, доверие и возможность участвовать.</a:t>
          </a:r>
        </a:p>
      </dsp:txBody>
      <dsp:txXfrm>
        <a:off x="0" y="1755527"/>
        <a:ext cx="2000131" cy="14011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F4B93-5B6D-4A74-B1DF-4940E932C729}">
      <dsp:nvSpPr>
        <dsp:cNvPr id="0" name=""/>
        <dsp:cNvSpPr/>
      </dsp:nvSpPr>
      <dsp:spPr>
        <a:xfrm>
          <a:off x="0" y="84923"/>
          <a:ext cx="7315200" cy="950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Театр – это творческий коллектив, где артисты и сотрудники обладают яркой индивидуальностью.</a:t>
          </a:r>
        </a:p>
      </dsp:txBody>
      <dsp:txXfrm>
        <a:off x="46424" y="131347"/>
        <a:ext cx="7222352" cy="858142"/>
      </dsp:txXfrm>
    </dsp:sp>
    <dsp:sp modelId="{AADE72CD-ABD2-4C2B-9CE5-3BAAE717104C}">
      <dsp:nvSpPr>
        <dsp:cNvPr id="0" name=""/>
        <dsp:cNvSpPr/>
      </dsp:nvSpPr>
      <dsp:spPr>
        <a:xfrm>
          <a:off x="0" y="1084874"/>
          <a:ext cx="7315200" cy="950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Требуется особый подход: сочетание административной дисциплины (репетиции, графики) и творческой свободы (импровизация, самовыражение).</a:t>
          </a:r>
        </a:p>
      </dsp:txBody>
      <dsp:txXfrm>
        <a:off x="46424" y="1131298"/>
        <a:ext cx="7222352" cy="858142"/>
      </dsp:txXfrm>
    </dsp:sp>
    <dsp:sp modelId="{05003B66-3DEE-4959-888B-A503D6D5E140}">
      <dsp:nvSpPr>
        <dsp:cNvPr id="0" name=""/>
        <dsp:cNvSpPr/>
      </dsp:nvSpPr>
      <dsp:spPr>
        <a:xfrm>
          <a:off x="0" y="2084824"/>
          <a:ext cx="7315200" cy="950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Для административного персонала важны чёткие регламенты, а для артистов – психологический комфорт и уважение к их искусству.</a:t>
          </a:r>
        </a:p>
      </dsp:txBody>
      <dsp:txXfrm>
        <a:off x="46424" y="2131248"/>
        <a:ext cx="7222352" cy="858142"/>
      </dsp:txXfrm>
    </dsp:sp>
    <dsp:sp modelId="{44345387-2C72-4440-B338-C9C89D6A46BD}">
      <dsp:nvSpPr>
        <dsp:cNvPr id="0" name=""/>
        <dsp:cNvSpPr/>
      </dsp:nvSpPr>
      <dsp:spPr>
        <a:xfrm>
          <a:off x="0" y="3084775"/>
          <a:ext cx="7315200" cy="950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Гибкость в управлении: руководитель должен чувствовать настроение коллектива и адаптировать методы.</a:t>
          </a:r>
        </a:p>
      </dsp:txBody>
      <dsp:txXfrm>
        <a:off x="46424" y="3131199"/>
        <a:ext cx="7222352" cy="858142"/>
      </dsp:txXfrm>
    </dsp:sp>
    <dsp:sp modelId="{72A1D5A0-9252-4431-931F-9B1696145B31}">
      <dsp:nvSpPr>
        <dsp:cNvPr id="0" name=""/>
        <dsp:cNvSpPr/>
      </dsp:nvSpPr>
      <dsp:spPr>
        <a:xfrm>
          <a:off x="0" y="4084725"/>
          <a:ext cx="7315200" cy="950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Пример из практики: в нашем театре мы часто проводим неформальные встречи, чтобы снять напряжение перед сложными постановками.</a:t>
          </a:r>
        </a:p>
      </dsp:txBody>
      <dsp:txXfrm>
        <a:off x="46424" y="4131149"/>
        <a:ext cx="7222352" cy="8581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808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930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701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882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278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7/6/2026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419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7/6/2026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410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7/6/2026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24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50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7/6/2026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707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7/6/2026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9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53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A04F56-AA7E-467D-941A-C7A3871177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Методы управления, которые воздействуют на мою жизнь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4828246-2165-4CEA-B7A6-B376E5EF7B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51529" y="5559552"/>
            <a:ext cx="7315200" cy="914400"/>
          </a:xfrm>
        </p:spPr>
        <p:txBody>
          <a:bodyPr/>
          <a:lstStyle/>
          <a:p>
            <a:r>
              <a:rPr lang="ru-RU" dirty="0"/>
              <a:t>Мария Езута гр.БМН-24-ММ1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9B9D33-3B45-48E6-82A8-E37BB17D4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5903" y="1541009"/>
            <a:ext cx="3775982" cy="377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846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E89545-5659-4DE1-9583-0E4DA2EF7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Какой метод наиболее эффективен для меня?</a:t>
            </a:r>
            <a:br>
              <a:rPr lang="ru-RU" b="1" dirty="0"/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C943CA1F-935A-458E-B8F8-CC6D037BDC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6439545"/>
              </p:ext>
            </p:extLst>
          </p:nvPr>
        </p:nvGraphicFramePr>
        <p:xfrm>
          <a:off x="3798148" y="629448"/>
          <a:ext cx="7692812" cy="55991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6806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941753-E2B1-4939-8D69-47E5BE9F9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284480"/>
            <a:ext cx="2947482" cy="4601183"/>
          </a:xfrm>
        </p:spPr>
        <p:txBody>
          <a:bodyPr/>
          <a:lstStyle/>
          <a:p>
            <a:r>
              <a:rPr lang="ru-RU" b="1" dirty="0"/>
              <a:t>Методы управления в театре – особенности</a:t>
            </a:r>
            <a:br>
              <a:rPr lang="ru-RU" b="1" dirty="0"/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62C0D1F1-8D01-4DD5-A80E-2E139CB771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4230907"/>
              </p:ext>
            </p:extLst>
          </p:nvPr>
        </p:nvGraphicFramePr>
        <p:xfrm>
          <a:off x="3869268" y="864108"/>
          <a:ext cx="7315200" cy="512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C7EB7E-755E-4C79-BECB-79BA200A62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851148"/>
            <a:ext cx="3439611" cy="229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9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087941-7BE8-45C7-B33E-8995D32CC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38" y="1524508"/>
            <a:ext cx="2860395" cy="3328420"/>
          </a:xfrm>
        </p:spPr>
        <p:txBody>
          <a:bodyPr/>
          <a:lstStyle/>
          <a:p>
            <a:r>
              <a:rPr lang="ru-RU" b="1" dirty="0"/>
              <a:t>Что такое методы управления</a:t>
            </a:r>
            <a:endParaRPr lang="ru-RU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33D91124-1CDA-47A6-9A5B-F6557463DD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3110785"/>
              </p:ext>
            </p:extLst>
          </p:nvPr>
        </p:nvGraphicFramePr>
        <p:xfrm>
          <a:off x="4087345" y="1524508"/>
          <a:ext cx="7315200" cy="512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8B47FBE-9BE2-407B-9A9E-336EE33A466D}"/>
              </a:ext>
            </a:extLst>
          </p:cNvPr>
          <p:cNvSpPr/>
          <p:nvPr/>
        </p:nvSpPr>
        <p:spPr>
          <a:xfrm>
            <a:off x="4245188" y="212852"/>
            <a:ext cx="6999514" cy="10885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/>
              <a:t>Методы управления </a:t>
            </a:r>
            <a:r>
              <a:rPr lang="ru-RU" dirty="0"/>
              <a:t>совокупность приёмов и способов целенаправленного воздействия на коллектив и отдельных работников для достижения целей организации.</a:t>
            </a:r>
          </a:p>
        </p:txBody>
      </p:sp>
    </p:spTree>
    <p:extLst>
      <p:ext uri="{BB962C8B-B14F-4D97-AF65-F5344CB8AC3E}">
        <p14:creationId xmlns:p14="http://schemas.microsoft.com/office/powerpoint/2010/main" val="2830602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34ACC8-4081-4A7F-8292-DD0781EA3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08" y="1439523"/>
            <a:ext cx="2826172" cy="3295037"/>
          </a:xfrm>
        </p:spPr>
        <p:txBody>
          <a:bodyPr/>
          <a:lstStyle/>
          <a:p>
            <a:r>
              <a:rPr lang="ru-RU" b="1" dirty="0"/>
              <a:t>Административные методы</a:t>
            </a:r>
            <a:endParaRPr lang="ru-RU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92F20FD2-83BD-4506-8F2D-2CD83BC92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8788" y="1439523"/>
            <a:ext cx="7315200" cy="5120640"/>
          </a:xfrm>
        </p:spPr>
        <p:txBody>
          <a:bodyPr/>
          <a:lstStyle/>
          <a:p>
            <a:r>
              <a:rPr lang="ru-RU" b="1" dirty="0"/>
              <a:t>Основа:</a:t>
            </a:r>
            <a:r>
              <a:rPr lang="ru-RU" dirty="0"/>
              <a:t> власть, дисциплина, ответственность.</a:t>
            </a:r>
          </a:p>
          <a:p>
            <a:r>
              <a:rPr lang="ru-RU" b="1" dirty="0"/>
              <a:t>Формы:</a:t>
            </a:r>
            <a:r>
              <a:rPr lang="ru-RU" dirty="0"/>
              <a:t> приказы, распоряжения, инструкции, регламенты, должностные инструкции, правила внутреннего трудового распорядка.</a:t>
            </a:r>
          </a:p>
          <a:p>
            <a:r>
              <a:rPr lang="ru-RU" b="1" dirty="0"/>
              <a:t>Как воздействуют:</a:t>
            </a:r>
            <a:endParaRPr lang="ru-RU" dirty="0"/>
          </a:p>
          <a:p>
            <a:pPr lvl="1"/>
            <a:r>
              <a:rPr lang="ru-RU" dirty="0"/>
              <a:t>Дают чёткую структуру и понимание границ допустимого.</a:t>
            </a:r>
          </a:p>
          <a:p>
            <a:pPr lvl="1"/>
            <a:r>
              <a:rPr lang="ru-RU" dirty="0"/>
              <a:t>Помогают быстро ориентироваться в обязанностях.</a:t>
            </a:r>
          </a:p>
          <a:p>
            <a:pPr lvl="1"/>
            <a:r>
              <a:rPr lang="ru-RU" dirty="0"/>
              <a:t>Ограничивают инициативу, если применяются чрезмерно жёстко.</a:t>
            </a:r>
          </a:p>
          <a:p>
            <a:pPr marL="0" indent="0">
              <a:buNone/>
            </a:pPr>
            <a:r>
              <a:rPr lang="ru-RU" dirty="0"/>
              <a:t>Соблюдение трудового распорядка в театре – строгое время начала смены, чёткое распределение зон ответственности (кассы, гардероб, зрительный зал). Это учит дисциплине, но иногда хочется большей гибкости.</a:t>
            </a:r>
          </a:p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15DA61D-E8A9-46E7-B22F-2BDA83DC5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09900"/>
            <a:ext cx="3489536" cy="261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39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7C2611-B3F3-4AC8-A4FE-EE8688636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8408"/>
            <a:ext cx="3306710" cy="4601183"/>
          </a:xfrm>
        </p:spPr>
        <p:txBody>
          <a:bodyPr/>
          <a:lstStyle/>
          <a:p>
            <a:r>
              <a:rPr lang="ru-RU" b="1" dirty="0"/>
              <a:t>Экономические методы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D17300-815F-4358-939B-B28CBFE42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Основа:</a:t>
            </a:r>
            <a:r>
              <a:rPr lang="ru-RU" dirty="0"/>
              <a:t> материальное стимулирование.</a:t>
            </a:r>
          </a:p>
          <a:p>
            <a:r>
              <a:rPr lang="ru-RU" b="1" dirty="0"/>
              <a:t>Формы:</a:t>
            </a:r>
            <a:r>
              <a:rPr lang="ru-RU" dirty="0"/>
              <a:t> заработная плата, премии, бонусы, надбавки, штрафы.</a:t>
            </a:r>
          </a:p>
          <a:p>
            <a:r>
              <a:rPr lang="ru-RU" b="1" dirty="0"/>
              <a:t>Как воздействуют на:</a:t>
            </a:r>
            <a:endParaRPr lang="ru-RU" dirty="0"/>
          </a:p>
          <a:p>
            <a:pPr lvl="1"/>
            <a:r>
              <a:rPr lang="ru-RU" dirty="0"/>
              <a:t>Прямо влияют на мою мотивацию – я чётко вижу связь между результатом и вознаграждением.</a:t>
            </a:r>
          </a:p>
          <a:p>
            <a:pPr lvl="1"/>
            <a:r>
              <a:rPr lang="ru-RU" dirty="0"/>
              <a:t>Помогают ориентироваться на KPI (например, количество проданных билетов, дополнительных услуг).</a:t>
            </a:r>
          </a:p>
          <a:p>
            <a:pPr lvl="1"/>
            <a:r>
              <a:rPr lang="ru-RU" dirty="0"/>
              <a:t>Могут вызывать стресс, если система оплаты непрозрачна.</a:t>
            </a:r>
          </a:p>
          <a:p>
            <a:pPr marL="0" indent="0">
              <a:buNone/>
            </a:pPr>
            <a:r>
              <a:rPr lang="ru-RU" dirty="0"/>
              <a:t> В театре наша заработная плата частично зависела от продаж билетов на дополнительные услуги (экскурсии, сувениры). Это стимулировало меня предлагать зрителям интересные опции и повышало мою вовлечённость в коммерческий успех.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764E16-ADB8-47CF-99A1-446249F50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65600"/>
            <a:ext cx="3850391" cy="250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610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FA612D-DA13-49AD-8F20-AD639104B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Социально-психологические методы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F1D6AE-1D19-48F6-BB68-103B62E4A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Основа:</a:t>
            </a:r>
            <a:r>
              <a:rPr lang="ru-RU" dirty="0"/>
              <a:t> моральное стимулирование, психологический климат, взаимоотношения в коллективе.</a:t>
            </a:r>
          </a:p>
          <a:p>
            <a:r>
              <a:rPr lang="ru-RU" b="1" dirty="0"/>
              <a:t>Формы:</a:t>
            </a:r>
            <a:r>
              <a:rPr lang="ru-RU" dirty="0"/>
              <a:t> похвала, общественное признание, создание комфортной атмосферы, командные мероприятия, обратная связь.</a:t>
            </a:r>
          </a:p>
          <a:p>
            <a:r>
              <a:rPr lang="ru-RU" b="1" dirty="0"/>
              <a:t>Как воздействуют:</a:t>
            </a:r>
            <a:endParaRPr lang="ru-RU" dirty="0"/>
          </a:p>
          <a:p>
            <a:pPr lvl="1"/>
            <a:r>
              <a:rPr lang="ru-RU" dirty="0"/>
              <a:t>Повышают удовлетворённость работой и лояльность к компании.</a:t>
            </a:r>
          </a:p>
          <a:p>
            <a:pPr lvl="1"/>
            <a:r>
              <a:rPr lang="ru-RU" dirty="0"/>
              <a:t>Дают ощущение, что меня ценят не только как исполнителя, но и как личность.</a:t>
            </a:r>
          </a:p>
          <a:p>
            <a:pPr lvl="1"/>
            <a:r>
              <a:rPr lang="ru-RU" dirty="0"/>
              <a:t>Укрепляют командный дух.</a:t>
            </a:r>
          </a:p>
          <a:p>
            <a:pPr marL="0" indent="0">
              <a:buNone/>
            </a:pPr>
            <a:r>
              <a:rPr lang="ru-RU" dirty="0"/>
              <a:t>В театре регулярные собрания, на которых художественный руководитель благодарил администраторов за успешные спектакли. Атмосфера взаимопомощи и уважения к каждому члену коллектива делала работу по-настоящему приятной.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66FBB9-AD27-424F-97CF-94A51D7D5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135120"/>
            <a:ext cx="3865316" cy="217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985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D10312-818C-4C5B-A8C3-5AFE5A39D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Метод «управления по целям» (MBO)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C98EE9-E03A-4D8F-8F0C-AD75780E1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Суть:</a:t>
            </a:r>
            <a:r>
              <a:rPr lang="ru-RU" dirty="0"/>
              <a:t> постановка конкретных, измеримых, достижимых, релевантных и ограниченных по времени целей (SMART).</a:t>
            </a:r>
          </a:p>
          <a:p>
            <a:r>
              <a:rPr lang="ru-RU" b="1" dirty="0"/>
              <a:t>Процесс:</a:t>
            </a:r>
            <a:r>
              <a:rPr lang="ru-RU" dirty="0"/>
              <a:t> цели согласуются с сотрудником, затем проводится регулярная обратная связь и итоговая оценка.</a:t>
            </a:r>
          </a:p>
          <a:p>
            <a:r>
              <a:rPr lang="ru-RU" b="1" dirty="0"/>
              <a:t>Воздействие:</a:t>
            </a:r>
            <a:endParaRPr lang="ru-RU" dirty="0"/>
          </a:p>
          <a:p>
            <a:pPr lvl="1"/>
            <a:r>
              <a:rPr lang="ru-RU" dirty="0"/>
              <a:t>Даёт ясность ожиданий – я точно знаю, что от меня требуется.</a:t>
            </a:r>
          </a:p>
          <a:p>
            <a:pPr lvl="1"/>
            <a:r>
              <a:rPr lang="ru-RU" dirty="0"/>
              <a:t>Позволяет фокусироваться на приоритетах и не распыляться.</a:t>
            </a:r>
          </a:p>
          <a:p>
            <a:pPr lvl="1"/>
            <a:r>
              <a:rPr lang="ru-RU" dirty="0"/>
              <a:t>Повышает ответственность за результат.</a:t>
            </a:r>
          </a:p>
          <a:p>
            <a:pPr marL="0" indent="0">
              <a:buNone/>
            </a:pPr>
            <a:r>
              <a:rPr lang="ru-RU" dirty="0"/>
              <a:t>В театре перед началом сезона нам ставили цель – увеличить количество зрителей на 10% за счёт работы с корпоративными клиентами. Мы разбивали эту цель на этапы и ежемесячно отслеживали прогресс.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AD66B5-8F6D-4B16-9B56-68FD99593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30390"/>
            <a:ext cx="3688080" cy="262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67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D55D98-BBC8-432A-AAF1-41A729B5C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76" y="1128408"/>
            <a:ext cx="3415567" cy="4601183"/>
          </a:xfrm>
        </p:spPr>
        <p:txBody>
          <a:bodyPr/>
          <a:lstStyle/>
          <a:p>
            <a:r>
              <a:rPr lang="ru-RU" b="1" dirty="0"/>
              <a:t>Метод делегирования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238D2D-75C7-42EC-AEBF-163B08C9A2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Суть:</a:t>
            </a:r>
            <a:r>
              <a:rPr lang="ru-RU" dirty="0"/>
              <a:t> передача части полномочий и ответственности от руководителя к подчинённым.</a:t>
            </a:r>
          </a:p>
          <a:p>
            <a:r>
              <a:rPr lang="ru-RU" b="1" dirty="0"/>
              <a:t>Условия:</a:t>
            </a:r>
            <a:r>
              <a:rPr lang="ru-RU" dirty="0"/>
              <a:t> сотрудник должен обладать компетенциями и быть готовым к самостоятельности.</a:t>
            </a:r>
          </a:p>
          <a:p>
            <a:r>
              <a:rPr lang="ru-RU" b="1" dirty="0"/>
              <a:t>Воздействие:</a:t>
            </a:r>
            <a:endParaRPr lang="ru-RU" dirty="0"/>
          </a:p>
          <a:p>
            <a:pPr lvl="1"/>
            <a:r>
              <a:rPr lang="ru-RU" dirty="0"/>
              <a:t>Даёт возможность проявить инициативу.</a:t>
            </a:r>
          </a:p>
          <a:p>
            <a:pPr lvl="1"/>
            <a:r>
              <a:rPr lang="ru-RU" dirty="0"/>
              <a:t>Развивает навыки принятия решений.</a:t>
            </a:r>
          </a:p>
          <a:p>
            <a:pPr lvl="1"/>
            <a:r>
              <a:rPr lang="ru-RU" dirty="0"/>
              <a:t>Повышает доверие к себе и самооценку.</a:t>
            </a:r>
          </a:p>
          <a:p>
            <a:pPr marL="0" indent="0">
              <a:buNone/>
            </a:pPr>
            <a:r>
              <a:rPr lang="ru-RU" dirty="0"/>
              <a:t>Мой руководитель в театре часто поручал мне самостоятельно организовывать встречи с потенциальными партнёрами, не контролируя каждый мой шаг. Это научило меня брать на себя ответственность и не бояться ошибок.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2546D9-44D5-4C56-9409-3D70DFDDD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881120"/>
            <a:ext cx="3844562" cy="281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321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CB7CE5-E562-41FD-A481-EC6217CD5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Метод контроля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AC50D0-8C1D-4AD6-91DF-834EA80AC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Суть:</a:t>
            </a:r>
            <a:r>
              <a:rPr lang="ru-RU" dirty="0"/>
              <a:t> проверка исполнения поручений и достигнутых результатов.</a:t>
            </a:r>
          </a:p>
          <a:p>
            <a:r>
              <a:rPr lang="ru-RU" b="1" dirty="0"/>
              <a:t>Формы:</a:t>
            </a:r>
            <a:r>
              <a:rPr lang="ru-RU" dirty="0"/>
              <a:t> текущий контроль, итоговый контроль, проверка документов, наблюдение.</a:t>
            </a:r>
          </a:p>
          <a:p>
            <a:r>
              <a:rPr lang="ru-RU" b="1" dirty="0"/>
              <a:t>Воздействие:</a:t>
            </a:r>
            <a:endParaRPr lang="ru-RU" dirty="0"/>
          </a:p>
          <a:p>
            <a:pPr lvl="1"/>
            <a:r>
              <a:rPr lang="ru-RU" dirty="0"/>
              <a:t>Дисциплинирует и помогает держать фокус.</a:t>
            </a:r>
          </a:p>
          <a:p>
            <a:pPr lvl="1"/>
            <a:r>
              <a:rPr lang="ru-RU" dirty="0"/>
              <a:t>Позволяет вовремя заметить отклонения и скорректировать действия.</a:t>
            </a:r>
          </a:p>
          <a:p>
            <a:pPr lvl="1"/>
            <a:r>
              <a:rPr lang="ru-RU" dirty="0"/>
              <a:t>Может создавать напряжение, если контроль излишне жёсткий или тотальный.</a:t>
            </a:r>
          </a:p>
          <a:p>
            <a:pPr marL="0" indent="0">
              <a:buNone/>
            </a:pPr>
            <a:r>
              <a:rPr lang="ru-RU" dirty="0"/>
              <a:t>В театре руководитель периодически проверял отчёты о работе касс и количество проданных билетов. Это помогало нам оставаться в рамках бюджета, но иногда чувствовалось давление.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2229B1-2E16-46BD-8259-4CD1C58C7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2559"/>
            <a:ext cx="3677920" cy="245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729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64558F-3281-4C85-81BB-83C55D736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71437"/>
            <a:ext cx="3415567" cy="4601183"/>
          </a:xfrm>
        </p:spPr>
        <p:txBody>
          <a:bodyPr/>
          <a:lstStyle/>
          <a:p>
            <a:r>
              <a:rPr lang="ru-RU" b="1" dirty="0"/>
              <a:t>Метод наставничества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714EC3-EE1B-46BC-9BD4-B89A0DFC98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Суть:</a:t>
            </a:r>
            <a:r>
              <a:rPr lang="ru-RU" dirty="0"/>
              <a:t> передача профессионального опыта и знаний от более опытного сотрудника к менее опытному.</a:t>
            </a:r>
          </a:p>
          <a:p>
            <a:r>
              <a:rPr lang="ru-RU" b="1" dirty="0"/>
              <a:t>Формы:</a:t>
            </a:r>
            <a:r>
              <a:rPr lang="ru-RU" dirty="0"/>
              <a:t> индивидуальные консультации, совместная работа, обучение в процессе деятельности.</a:t>
            </a:r>
          </a:p>
          <a:p>
            <a:r>
              <a:rPr lang="ru-RU" b="1" dirty="0"/>
              <a:t>Воздействие:</a:t>
            </a:r>
            <a:endParaRPr lang="ru-RU" dirty="0"/>
          </a:p>
          <a:p>
            <a:pPr lvl="1"/>
            <a:r>
              <a:rPr lang="ru-RU" dirty="0"/>
              <a:t>Ускоряет профессиональное развитие.</a:t>
            </a:r>
          </a:p>
          <a:p>
            <a:pPr lvl="1"/>
            <a:r>
              <a:rPr lang="ru-RU" dirty="0"/>
              <a:t>Даёт чувство поддержки и защищённости.</a:t>
            </a:r>
          </a:p>
          <a:p>
            <a:pPr lvl="1"/>
            <a:r>
              <a:rPr lang="ru-RU" dirty="0"/>
              <a:t>Позволяет избежать типичных ошибок новичков.</a:t>
            </a:r>
          </a:p>
          <a:p>
            <a:pPr marL="0" indent="0">
              <a:buNone/>
            </a:pPr>
            <a:r>
              <a:rPr lang="ru-RU" dirty="0"/>
              <a:t>Когда я только пришла администратором в театр, старший администратор объяснила мне все нюансы работы с билетной системой и общения с важными гостями. Это сэкономило мне месяцы самостоятельного освоения.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E98048-C6F8-46D5-B833-9C4591C8A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96335"/>
            <a:ext cx="3572260" cy="297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781379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Рамка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Рамка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к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18A1B607-7BAE-46D6-8090-545AC7BDD73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11023</TotalTime>
  <Words>857</Words>
  <Application>Microsoft Office PowerPoint</Application>
  <PresentationFormat>Широкоэкранный</PresentationFormat>
  <Paragraphs>76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Corbel</vt:lpstr>
      <vt:lpstr>Wingdings 2</vt:lpstr>
      <vt:lpstr>Рамка</vt:lpstr>
      <vt:lpstr>Методы управления, которые воздействуют на мою жизнь </vt:lpstr>
      <vt:lpstr>Что такое методы управления</vt:lpstr>
      <vt:lpstr>Административные методы</vt:lpstr>
      <vt:lpstr>Экономические методы </vt:lpstr>
      <vt:lpstr>Социально-психологические методы </vt:lpstr>
      <vt:lpstr>Метод «управления по целям» (MBO) </vt:lpstr>
      <vt:lpstr>Метод делегирования </vt:lpstr>
      <vt:lpstr>Метод контроля </vt:lpstr>
      <vt:lpstr>Метод наставничества </vt:lpstr>
      <vt:lpstr>Какой метод наиболее эффективен для меня? </vt:lpstr>
      <vt:lpstr>Методы управления в театре – особенности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управления, которые воздействуют на мою жизнь </dc:title>
  <dc:creator>Мария Езута</dc:creator>
  <cp:lastModifiedBy>Мария Езута</cp:lastModifiedBy>
  <cp:revision>2</cp:revision>
  <dcterms:created xsi:type="dcterms:W3CDTF">2026-07-06T12:23:54Z</dcterms:created>
  <dcterms:modified xsi:type="dcterms:W3CDTF">2026-07-14T04:07:21Z</dcterms:modified>
</cp:coreProperties>
</file>