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3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5B106E36-FD25-4E2D-B0AA-010F637433A0}" type="datetimeFigureOut">
              <a:rPr lang="ru-RU" smtClean="0"/>
              <a:pPr/>
              <a:t>21 июля 2020 г.</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725C68B6-61C2-468F-89AB-4B9F7531AA68}"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5B106E36-FD25-4E2D-B0AA-010F637433A0}" type="datetimeFigureOut">
              <a:rPr lang="ru-RU" smtClean="0"/>
              <a:pPr/>
              <a:t>21 июля 2020 г.</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725C68B6-61C2-468F-89AB-4B9F7531AA68}"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 июля 2020 г.</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B106E36-FD25-4E2D-B0AA-010F637433A0}" type="datetimeFigureOut">
              <a:rPr lang="ru-RU" smtClean="0"/>
              <a:pPr/>
              <a:t>21 июля 2020 г.</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25C68B6-61C2-468F-89AB-4B9F7531AA68}"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ru-RU" dirty="0" smtClean="0"/>
              <a:t>Выполнила студентка 2 курса </a:t>
            </a:r>
          </a:p>
          <a:p>
            <a:r>
              <a:rPr lang="ru-RU" dirty="0" smtClean="0"/>
              <a:t>Группы БЮП 18-05</a:t>
            </a:r>
          </a:p>
          <a:p>
            <a:r>
              <a:rPr lang="ru-RU" dirty="0" err="1" smtClean="0"/>
              <a:t>Костырко</a:t>
            </a:r>
            <a:r>
              <a:rPr lang="ru-RU" dirty="0" smtClean="0"/>
              <a:t> Марианна</a:t>
            </a:r>
            <a:endParaRPr lang="ru-RU" dirty="0"/>
          </a:p>
        </p:txBody>
      </p:sp>
      <p:sp>
        <p:nvSpPr>
          <p:cNvPr id="2" name="Заголовок 1"/>
          <p:cNvSpPr>
            <a:spLocks noGrp="1"/>
          </p:cNvSpPr>
          <p:nvPr>
            <p:ph type="ctrTitle"/>
          </p:nvPr>
        </p:nvSpPr>
        <p:spPr/>
        <p:txBody>
          <a:bodyPr/>
          <a:lstStyle/>
          <a:p>
            <a:r>
              <a:rPr lang="ru-RU" dirty="0" smtClean="0"/>
              <a:t>Объекты жилищного права.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Объекты </a:t>
            </a:r>
            <a:endParaRPr lang="ru-RU" dirty="0"/>
          </a:p>
        </p:txBody>
      </p:sp>
      <p:sp>
        <p:nvSpPr>
          <p:cNvPr id="3" name="Содержимое 2"/>
          <p:cNvSpPr>
            <a:spLocks noGrp="1"/>
          </p:cNvSpPr>
          <p:nvPr>
            <p:ph sz="quarter" idx="1"/>
          </p:nvPr>
        </p:nvSpPr>
        <p:spPr/>
        <p:txBody>
          <a:bodyPr/>
          <a:lstStyle/>
          <a:p>
            <a:r>
              <a:rPr lang="ru-RU" dirty="0" smtClean="0"/>
              <a:t>Основными </a:t>
            </a:r>
            <a:r>
              <a:rPr lang="ru-RU" b="1" dirty="0" smtClean="0"/>
              <a:t>объектами жилищного права</a:t>
            </a:r>
            <a:r>
              <a:rPr lang="ru-RU" dirty="0" smtClean="0"/>
              <a:t> являются различные виды жилья. Жилищный кодекс регулирует отношения по поводу жилищных фондов, взятых в общем и целом, а также жилых домов и жилых помещений (квартир, комнат). Жилое помещение должно быть пригодно для постоянного проживания.</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Недвижимость </a:t>
            </a:r>
            <a:endParaRPr lang="ru-RU" dirty="0"/>
          </a:p>
        </p:txBody>
      </p:sp>
      <p:sp>
        <p:nvSpPr>
          <p:cNvPr id="3" name="Содержимое 2"/>
          <p:cNvSpPr>
            <a:spLocks noGrp="1"/>
          </p:cNvSpPr>
          <p:nvPr>
            <p:ph sz="quarter" idx="1"/>
          </p:nvPr>
        </p:nvSpPr>
        <p:spPr/>
        <p:txBody>
          <a:bodyPr>
            <a:normAutofit fontScale="92500" lnSpcReduction="10000"/>
          </a:bodyPr>
          <a:lstStyle/>
          <a:p>
            <a:r>
              <a:rPr lang="ru-RU" i="1" dirty="0" smtClean="0"/>
              <a:t>К недвижимости </a:t>
            </a:r>
            <a:r>
              <a:rPr lang="ru-RU" i="1" dirty="0" smtClean="0"/>
              <a:t>в жилищной сфере</a:t>
            </a:r>
            <a:r>
              <a:rPr lang="ru-RU" dirty="0" smtClean="0"/>
              <a:t> отнесены: недвижимое имущество с установленными правами владения, пользования и распоряжения в границах имущества, включающее в себя: земельные участки и прочно связанные с ними жилые дома с жилыми и нежилыми помещениями, приусадебные хозяйственные постройки, зеленые насаждения с многолетним циклом развития; жилые дома, квартиры, иные жилые помещения в жилых домах и других строениях, пригодные для постоянного и временного проживания; сооружения и элементы инженерной инфраструктуры жилищной сферы.</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Жилищный фонд</a:t>
            </a:r>
            <a:endParaRPr lang="ru-RU" dirty="0"/>
          </a:p>
        </p:txBody>
      </p:sp>
      <p:sp>
        <p:nvSpPr>
          <p:cNvPr id="3" name="Содержимое 2"/>
          <p:cNvSpPr>
            <a:spLocks noGrp="1"/>
          </p:cNvSpPr>
          <p:nvPr>
            <p:ph sz="quarter" idx="1"/>
          </p:nvPr>
        </p:nvSpPr>
        <p:spPr/>
        <p:txBody>
          <a:bodyPr>
            <a:normAutofit fontScale="77500" lnSpcReduction="20000"/>
          </a:bodyPr>
          <a:lstStyle/>
          <a:p>
            <a:r>
              <a:rPr lang="ru-RU" dirty="0" smtClean="0"/>
              <a:t>Жилищный </a:t>
            </a:r>
            <a:r>
              <a:rPr lang="ru-RU" dirty="0" smtClean="0"/>
              <a:t>фонд представляет собой совокупность всех жилых помещений независимо от форм собственности, включая: жилые дома; специализированные дома (общежития, гостиницы, приюты, дома маневренного фонда жилые помещения из фондов жилья для временного поселения вынужденных переселенцев и лиц, признанных беженцами, жилые помещения из фонда жилья для временного поселения граждан, утративших жилье в результате обращения взыскания на жилое помещение, которое приобретено за счет кредита банка или иной кредитной организации либо средств целевого займа, предоставленного юридическим лицом на приобретение жилья, и заложено в обеспечение возврата кредита или целевого займа специальные дома для одиноких престарелых, дома-интернаты для инвалидов, ветеранов и др.); квартиры, служебные жилые помещения, иные жилые помещения в других строениях, пригодные для проживания.</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Жилое помещение</a:t>
            </a:r>
            <a:endParaRPr lang="ru-RU" dirty="0"/>
          </a:p>
        </p:txBody>
      </p:sp>
      <p:sp>
        <p:nvSpPr>
          <p:cNvPr id="3" name="Содержимое 2"/>
          <p:cNvSpPr>
            <a:spLocks noGrp="1"/>
          </p:cNvSpPr>
          <p:nvPr>
            <p:ph sz="quarter" idx="1"/>
          </p:nvPr>
        </p:nvSpPr>
        <p:spPr/>
        <p:txBody>
          <a:bodyPr/>
          <a:lstStyle/>
          <a:p>
            <a:r>
              <a:rPr lang="ru-RU" i="1" dirty="0" smtClean="0"/>
              <a:t>Жилое помещение</a:t>
            </a:r>
            <a:r>
              <a:rPr lang="ru-RU" dirty="0" smtClean="0"/>
              <a:t> — </a:t>
            </a:r>
            <a:r>
              <a:rPr lang="ru-RU" dirty="0" err="1" smtClean="0"/>
              <a:t>помещение</a:t>
            </a:r>
            <a:r>
              <a:rPr lang="ru-RU" dirty="0" smtClean="0"/>
              <a:t>, пригодное для постоянного проживания людей. Необходимо согласиться с В.Ф. Яковлевым и П.И. </a:t>
            </a:r>
            <a:r>
              <a:rPr lang="ru-RU" dirty="0" err="1" smtClean="0"/>
              <a:t>Седугиным</a:t>
            </a:r>
            <a:r>
              <a:rPr lang="ru-RU" dirty="0" smtClean="0"/>
              <a:t>, подчеркивающими, что «не факт длительного проживания человека, семьи в помещении, строении служит доказательством, что они являются жилыми, а их изначальная, по замыслу строительства либо переоборудования предназначенность к этому».</a:t>
            </a: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Жилое помещение</a:t>
            </a:r>
            <a:endParaRPr lang="ru-RU" dirty="0"/>
          </a:p>
        </p:txBody>
      </p:sp>
      <p:sp>
        <p:nvSpPr>
          <p:cNvPr id="3" name="Содержимое 2"/>
          <p:cNvSpPr>
            <a:spLocks noGrp="1"/>
          </p:cNvSpPr>
          <p:nvPr>
            <p:ph sz="quarter" idx="1"/>
          </p:nvPr>
        </p:nvSpPr>
        <p:spPr/>
        <p:txBody>
          <a:bodyPr>
            <a:normAutofit fontScale="92500" lnSpcReduction="10000"/>
          </a:bodyPr>
          <a:lstStyle/>
          <a:p>
            <a:r>
              <a:rPr lang="ru-RU" dirty="0" smtClean="0"/>
              <a:t>Сюда можно отнести квартиры, комнаты в общежитиях и коммунальных квартирах, служебные жилые помещения и иные жилые помещения в других строениях, пригодные для проживания. Помещение — единица комплекса недвижимого имущества (часть жилого здания, иной связанный с жилым зданием объект недвижимости), выделенная в натуре, предназначенная для самостоятельного использования для жилых, нежилых или иных целей, находящаяся в собственности граждан или юридических лиц, а также Российской Федерации, субъектов Российской Федерации и муниципальных образований.</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Жилое помещение</a:t>
            </a:r>
            <a:endParaRPr lang="ru-RU" dirty="0"/>
          </a:p>
        </p:txBody>
      </p:sp>
      <p:sp>
        <p:nvSpPr>
          <p:cNvPr id="3" name="Содержимое 2"/>
          <p:cNvSpPr>
            <a:spLocks noGrp="1"/>
          </p:cNvSpPr>
          <p:nvPr>
            <p:ph sz="quarter" idx="1"/>
          </p:nvPr>
        </p:nvSpPr>
        <p:spPr/>
        <p:txBody>
          <a:bodyPr>
            <a:normAutofit fontScale="92500" lnSpcReduction="20000"/>
          </a:bodyPr>
          <a:lstStyle/>
          <a:p>
            <a:r>
              <a:rPr lang="ru-RU" dirty="0" smtClean="0"/>
              <a:t>В соответствии со ст. 62 ЖК РФ предметом договора найма может быть лишь изолированное жилое помещение, состоящее из квартиры либо одной или нескольких комнат. Не могут быть самостоятельным предметом договора найма и, следовательно, жилым помещением часть комнаты или комната, связанная с другой комнатой общим входом (смежные комнаты), подсобные помещения (кухня, коридор и т.п.).</a:t>
            </a:r>
          </a:p>
          <a:p>
            <a:r>
              <a:rPr lang="ru-RU" dirty="0" smtClean="0"/>
              <a:t>Под </a:t>
            </a:r>
            <a:r>
              <a:rPr lang="ru-RU" b="1" dirty="0" smtClean="0"/>
              <a:t>жилой комнатой </a:t>
            </a:r>
            <a:r>
              <a:rPr lang="ru-RU" dirty="0" smtClean="0"/>
              <a:t>понимается непосредственно предназначенная для проживания конструктивно обособленная часть квартиры. Ее площадь учитывается при определении жилой площади квартиры.</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Квартира</a:t>
            </a:r>
            <a:endParaRPr lang="ru-RU" dirty="0"/>
          </a:p>
        </p:txBody>
      </p:sp>
      <p:sp>
        <p:nvSpPr>
          <p:cNvPr id="3" name="Содержимое 2"/>
          <p:cNvSpPr>
            <a:spLocks noGrp="1"/>
          </p:cNvSpPr>
          <p:nvPr>
            <p:ph sz="quarter" idx="1"/>
          </p:nvPr>
        </p:nvSpPr>
        <p:spPr/>
        <p:txBody>
          <a:bodyPr/>
          <a:lstStyle/>
          <a:p>
            <a:r>
              <a:rPr lang="ru-RU" dirty="0" smtClean="0"/>
              <a:t>В ст. 16 Жилищного кодекса РФ содержится определение жилой квартиры. </a:t>
            </a:r>
            <a:r>
              <a:rPr lang="ru-RU" b="1" dirty="0" smtClean="0"/>
              <a:t>Квартирой</a:t>
            </a:r>
            <a:r>
              <a:rPr lang="ru-RU" dirty="0" smtClean="0"/>
              <a:t> является обособленное помещение в многоквартирном доме, состоящее из одной или нескольких комнат, а также мест вспомогательного использования, предназначенных для удовлетворения хозяйственно-бытовых и иных нужд граждан, связанных с их проживанием в квартире.</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Общежитие</a:t>
            </a:r>
            <a:endParaRPr lang="ru-RU" dirty="0"/>
          </a:p>
        </p:txBody>
      </p:sp>
      <p:sp>
        <p:nvSpPr>
          <p:cNvPr id="3" name="Содержимое 2"/>
          <p:cNvSpPr>
            <a:spLocks noGrp="1"/>
          </p:cNvSpPr>
          <p:nvPr>
            <p:ph sz="quarter" idx="1"/>
          </p:nvPr>
        </p:nvSpPr>
        <p:spPr/>
        <p:txBody>
          <a:bodyPr>
            <a:normAutofit fontScale="92500" lnSpcReduction="10000"/>
          </a:bodyPr>
          <a:lstStyle/>
          <a:p>
            <a:r>
              <a:rPr lang="ru-RU" dirty="0" smtClean="0"/>
              <a:t>Некоторые особенности имеет жилая площадь, предоставляемая в общежитии. Минимальный размер площади комнаты в общежитии составляет 6 м (ст. 105 ЖК РФ). Семье предоставляется изолированное жилое помещение. Однако необходимо отметить, что пользователь жилого помещения в общежитии более ограничен в своих правах, чем пользователь квартиры в государственном, муниципальном или частном жилом фонде. Он не может продать, обменять или приватизировать помещение. Запрещено также самовольное переселение в другое помещение общежития.</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Недвижимый фонд</a:t>
            </a:r>
            <a:endParaRPr lang="ru-RU" dirty="0"/>
          </a:p>
        </p:txBody>
      </p:sp>
      <p:sp>
        <p:nvSpPr>
          <p:cNvPr id="3" name="Содержимое 2"/>
          <p:cNvSpPr>
            <a:spLocks noGrp="1"/>
          </p:cNvSpPr>
          <p:nvPr>
            <p:ph sz="quarter" idx="1"/>
          </p:nvPr>
        </p:nvSpPr>
        <p:spPr/>
        <p:txBody>
          <a:bodyPr/>
          <a:lstStyle/>
          <a:p>
            <a:r>
              <a:rPr lang="ru-RU" dirty="0" smtClean="0"/>
              <a:t>К </a:t>
            </a:r>
            <a:r>
              <a:rPr lang="ru-RU" b="1" dirty="0" smtClean="0"/>
              <a:t>недвижимому фонду</a:t>
            </a:r>
            <a:r>
              <a:rPr lang="ru-RU" dirty="0" smtClean="0"/>
              <a:t> отнесены нежилые помещения в жилых домах, включая встроенно-пристроенные помещения, а также здания и сооружения, находящиеся в собственности Российской Федерации, в государственной собственности республик в составе Российской Федерации, краев, областей, автономных образований, городов Москвы и Санкт-Петербурга, а также в муниципальной собственности.</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Товарищество собственников жилья</a:t>
            </a:r>
            <a:endParaRPr lang="ru-RU" dirty="0"/>
          </a:p>
        </p:txBody>
      </p:sp>
      <p:sp>
        <p:nvSpPr>
          <p:cNvPr id="3" name="Содержимое 2"/>
          <p:cNvSpPr>
            <a:spLocks noGrp="1"/>
          </p:cNvSpPr>
          <p:nvPr>
            <p:ph sz="quarter" idx="1"/>
          </p:nvPr>
        </p:nvSpPr>
        <p:spPr/>
        <p:txBody>
          <a:bodyPr>
            <a:normAutofit fontScale="92500" lnSpcReduction="20000"/>
          </a:bodyPr>
          <a:lstStyle/>
          <a:p>
            <a:r>
              <a:rPr lang="ru-RU" dirty="0" smtClean="0"/>
              <a:t>Для управления комплексом недвижимого имущества в многоквартирном доме может быть создано </a:t>
            </a:r>
            <a:r>
              <a:rPr lang="ru-RU" i="1" dirty="0" smtClean="0"/>
              <a:t>товарищество собственников жилья</a:t>
            </a:r>
            <a:r>
              <a:rPr lang="ru-RU" dirty="0" smtClean="0"/>
              <a:t>. В новом ЖК РФ данной некоммерческой организации посвящена целая глава. Статья I35 ЖК РФ определяет товарищество собственников жилья как некоммерческую организацию, объединение собственников помещений в многоквартирном доме для совместного управления комплексом недвижимого имущества в многоквартирном доме, обеспечения эксплуатации этого комплекса владения, пользования и в установленных законодательством пределах распоряжения общим имуществом товарищества.</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p:txBody>
          <a:bodyPr/>
          <a:lstStyle/>
          <a:p>
            <a:endParaRPr lang="ru-RU" dirty="0"/>
          </a:p>
        </p:txBody>
      </p:sp>
      <p:sp>
        <p:nvSpPr>
          <p:cNvPr id="3" name="Заголовок 2"/>
          <p:cNvSpPr>
            <a:spLocks noGrp="1"/>
          </p:cNvSpPr>
          <p:nvPr>
            <p:ph type="ctrTitle"/>
          </p:nvPr>
        </p:nvSpPr>
        <p:spPr/>
        <p:txBody>
          <a:bodyPr/>
          <a:lstStyle/>
          <a:p>
            <a:r>
              <a:rPr lang="ru-RU" dirty="0" smtClean="0"/>
              <a:t>Спасибо за внимание </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TotalTime>
  <Words>419</Words>
  <Application>Microsoft Office PowerPoint</Application>
  <PresentationFormat>Экран (4:3)</PresentationFormat>
  <Paragraphs>26</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Официальная</vt:lpstr>
      <vt:lpstr>Объекты жилищного права.</vt:lpstr>
      <vt:lpstr>Объекты </vt:lpstr>
      <vt:lpstr>Недвижимость </vt:lpstr>
      <vt:lpstr>Жилищный фонд</vt:lpstr>
      <vt:lpstr>Жилое помещение</vt:lpstr>
      <vt:lpstr>Жилое помещение</vt:lpstr>
      <vt:lpstr>Жилое помещение</vt:lpstr>
      <vt:lpstr>Квартира</vt:lpstr>
      <vt:lpstr>Общежитие</vt:lpstr>
      <vt:lpstr>Недвижимый фонд</vt:lpstr>
      <vt:lpstr>Товарищество собственников жилья</vt:lpstr>
      <vt:lpstr>Спасибо за внимание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Объекты жилищного права.</dc:title>
  <dc:creator>USER</dc:creator>
  <cp:lastModifiedBy>USER</cp:lastModifiedBy>
  <cp:revision>2</cp:revision>
  <dcterms:created xsi:type="dcterms:W3CDTF">2020-07-21T02:31:44Z</dcterms:created>
  <dcterms:modified xsi:type="dcterms:W3CDTF">2020-07-21T02:47:00Z</dcterms:modified>
</cp:coreProperties>
</file>