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F077C5-F48B-462A-8515-681829AB4EC4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A34FA660-C5F0-46A3-8845-E6E7E50DC9F3}">
      <dgm:prSet phldrT="[Текст]" custT="1"/>
      <dgm:spPr/>
      <dgm:t>
        <a:bodyPr/>
        <a:lstStyle/>
        <a:p>
          <a:r>
            <a:rPr lang="ru-RU" sz="4000" b="1" dirty="0">
              <a:latin typeface="Times New Roman" panose="02020603050405020304" pitchFamily="18" charset="0"/>
              <a:cs typeface="Times New Roman" panose="02020603050405020304" pitchFamily="18" charset="0"/>
            </a:rPr>
            <a:t>Направления оценки эффективности программ </a:t>
          </a:r>
        </a:p>
      </dgm:t>
    </dgm:pt>
    <dgm:pt modelId="{B79D5626-8A7D-4680-BC9D-BEB4E35E954E}" type="parTrans" cxnId="{1A1337DD-620E-4528-B65A-BEF58BDE661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043F0E-3447-4BEE-BEC0-79CF6C2D6031}" type="sibTrans" cxnId="{1A1337DD-620E-4528-B65A-BEF58BDE661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4866D1-53DA-4179-B697-FE639997EA2D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Метод анализа издержек и выгод, предложенный К.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Вейсом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9B2A72-748E-4C44-A4C9-C32B70974C88}" type="parTrans" cxnId="{E013FFBB-4B84-4A5E-A611-95C9A777D51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FC4083-E0A4-4DFB-9EE1-D9B4215927EB}" type="sibTrans" cxnId="{E013FFBB-4B84-4A5E-A611-95C9A777D51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B4E8A1-F20D-488C-BE31-4050D16774B1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Метод анализа издержек и результативности</a:t>
          </a:r>
        </a:p>
      </dgm:t>
    </dgm:pt>
    <dgm:pt modelId="{DFE6CF6C-1F7D-4F48-9192-1226F7C25019}" type="parTrans" cxnId="{546F0041-E92D-45B3-B4B9-A7531FEB5B9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C89B91-4174-4F4A-959E-84C782611296}" type="sibTrans" cxnId="{546F0041-E92D-45B3-B4B9-A7531FEB5B9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51C34E-CB50-43AC-9039-187AACD45BC1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Метод интегральной оценки, предложенный М. Афанасьевым, И.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Кривоговым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3FD4E5-ADC1-49D0-8E35-EBA968EDD2AC}" type="parTrans" cxnId="{0B6EA15F-17F3-4EFD-883C-77CD6B431E1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4F8513-DDF9-4E18-9F00-AA0DAAF18D5B}" type="sibTrans" cxnId="{0B6EA15F-17F3-4EFD-883C-77CD6B431E1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BAAD0F-9B49-4D69-AAB9-34B93168A8A8}" type="pres">
      <dgm:prSet presAssocID="{16F077C5-F48B-462A-8515-681829AB4EC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9588586-0473-4B06-9EAE-1AD37588E359}" type="pres">
      <dgm:prSet presAssocID="{A34FA660-C5F0-46A3-8845-E6E7E50DC9F3}" presName="hierRoot1" presStyleCnt="0"/>
      <dgm:spPr/>
    </dgm:pt>
    <dgm:pt modelId="{B123032B-EEA5-43F8-94C3-2C22542595E4}" type="pres">
      <dgm:prSet presAssocID="{A34FA660-C5F0-46A3-8845-E6E7E50DC9F3}" presName="composite" presStyleCnt="0"/>
      <dgm:spPr/>
    </dgm:pt>
    <dgm:pt modelId="{DE8C909A-1121-48A2-A1B9-D56E49CF59F7}" type="pres">
      <dgm:prSet presAssocID="{A34FA660-C5F0-46A3-8845-E6E7E50DC9F3}" presName="background" presStyleLbl="node0" presStyleIdx="0" presStyleCnt="1"/>
      <dgm:spPr/>
    </dgm:pt>
    <dgm:pt modelId="{C4331328-6644-4E78-ADDE-6F08900206AA}" type="pres">
      <dgm:prSet presAssocID="{A34FA660-C5F0-46A3-8845-E6E7E50DC9F3}" presName="text" presStyleLbl="fgAcc0" presStyleIdx="0" presStyleCnt="1" custScaleX="131043" custScaleY="1422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29FC022-1285-4315-B8C2-EB4894B82DB4}" type="pres">
      <dgm:prSet presAssocID="{A34FA660-C5F0-46A3-8845-E6E7E50DC9F3}" presName="hierChild2" presStyleCnt="0"/>
      <dgm:spPr/>
    </dgm:pt>
    <dgm:pt modelId="{71382BAB-FC86-4278-8B77-264294B6ECE5}" type="pres">
      <dgm:prSet presAssocID="{879B2A72-748E-4C44-A4C9-C32B70974C88}" presName="Name10" presStyleLbl="parChTrans1D2" presStyleIdx="0" presStyleCnt="3"/>
      <dgm:spPr/>
      <dgm:t>
        <a:bodyPr/>
        <a:lstStyle/>
        <a:p>
          <a:endParaRPr lang="ru-RU"/>
        </a:p>
      </dgm:t>
    </dgm:pt>
    <dgm:pt modelId="{85CD3DB7-F0E4-4220-8EED-2ED595A3A5E3}" type="pres">
      <dgm:prSet presAssocID="{D24866D1-53DA-4179-B697-FE639997EA2D}" presName="hierRoot2" presStyleCnt="0"/>
      <dgm:spPr/>
    </dgm:pt>
    <dgm:pt modelId="{4E8E9088-4A6E-42F9-A1F9-3E94DE49F307}" type="pres">
      <dgm:prSet presAssocID="{D24866D1-53DA-4179-B697-FE639997EA2D}" presName="composite2" presStyleCnt="0"/>
      <dgm:spPr/>
    </dgm:pt>
    <dgm:pt modelId="{8D9E18D8-A8C4-4328-9B34-E21CE25DDD83}" type="pres">
      <dgm:prSet presAssocID="{D24866D1-53DA-4179-B697-FE639997EA2D}" presName="background2" presStyleLbl="node2" presStyleIdx="0" presStyleCnt="3"/>
      <dgm:spPr/>
    </dgm:pt>
    <dgm:pt modelId="{E8D63980-8769-4089-8A4E-7C5488D546EF}" type="pres">
      <dgm:prSet presAssocID="{D24866D1-53DA-4179-B697-FE639997EA2D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D7868D-EBF1-4853-BCF9-08FBF62FA6D4}" type="pres">
      <dgm:prSet presAssocID="{D24866D1-53DA-4179-B697-FE639997EA2D}" presName="hierChild3" presStyleCnt="0"/>
      <dgm:spPr/>
    </dgm:pt>
    <dgm:pt modelId="{A7C2B190-82DC-4469-A3DD-515A2C55DAAA}" type="pres">
      <dgm:prSet presAssocID="{DFE6CF6C-1F7D-4F48-9192-1226F7C25019}" presName="Name10" presStyleLbl="parChTrans1D2" presStyleIdx="1" presStyleCnt="3"/>
      <dgm:spPr/>
      <dgm:t>
        <a:bodyPr/>
        <a:lstStyle/>
        <a:p>
          <a:endParaRPr lang="ru-RU"/>
        </a:p>
      </dgm:t>
    </dgm:pt>
    <dgm:pt modelId="{9482A814-FA56-4918-A372-D456CB620990}" type="pres">
      <dgm:prSet presAssocID="{E6B4E8A1-F20D-488C-BE31-4050D16774B1}" presName="hierRoot2" presStyleCnt="0"/>
      <dgm:spPr/>
    </dgm:pt>
    <dgm:pt modelId="{D1268105-7C8E-4FD0-B2E5-B19042113C2E}" type="pres">
      <dgm:prSet presAssocID="{E6B4E8A1-F20D-488C-BE31-4050D16774B1}" presName="composite2" presStyleCnt="0"/>
      <dgm:spPr/>
    </dgm:pt>
    <dgm:pt modelId="{DFC0CD00-9D66-4D17-9FD2-0989CDA6FE6E}" type="pres">
      <dgm:prSet presAssocID="{E6B4E8A1-F20D-488C-BE31-4050D16774B1}" presName="background2" presStyleLbl="node2" presStyleIdx="1" presStyleCnt="3"/>
      <dgm:spPr/>
    </dgm:pt>
    <dgm:pt modelId="{B0A6A4BA-1761-4775-85D8-89FA3EF022BB}" type="pres">
      <dgm:prSet presAssocID="{E6B4E8A1-F20D-488C-BE31-4050D16774B1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C1ADC31-5729-44C5-87A2-7183847C6A95}" type="pres">
      <dgm:prSet presAssocID="{E6B4E8A1-F20D-488C-BE31-4050D16774B1}" presName="hierChild3" presStyleCnt="0"/>
      <dgm:spPr/>
    </dgm:pt>
    <dgm:pt modelId="{1FC8CEE6-E242-413A-BE1C-280A6CC8C549}" type="pres">
      <dgm:prSet presAssocID="{643FD4E5-ADC1-49D0-8E35-EBA968EDD2AC}" presName="Name10" presStyleLbl="parChTrans1D2" presStyleIdx="2" presStyleCnt="3"/>
      <dgm:spPr/>
      <dgm:t>
        <a:bodyPr/>
        <a:lstStyle/>
        <a:p>
          <a:endParaRPr lang="ru-RU"/>
        </a:p>
      </dgm:t>
    </dgm:pt>
    <dgm:pt modelId="{3F23F4C5-D8CE-42C1-81E2-755962D08C80}" type="pres">
      <dgm:prSet presAssocID="{5451C34E-CB50-43AC-9039-187AACD45BC1}" presName="hierRoot2" presStyleCnt="0"/>
      <dgm:spPr/>
    </dgm:pt>
    <dgm:pt modelId="{0126D2C5-B10E-47D6-9447-77E55320857D}" type="pres">
      <dgm:prSet presAssocID="{5451C34E-CB50-43AC-9039-187AACD45BC1}" presName="composite2" presStyleCnt="0"/>
      <dgm:spPr/>
    </dgm:pt>
    <dgm:pt modelId="{5CB1F7AD-D621-4213-8868-E75D77FB9DEB}" type="pres">
      <dgm:prSet presAssocID="{5451C34E-CB50-43AC-9039-187AACD45BC1}" presName="background2" presStyleLbl="node2" presStyleIdx="2" presStyleCnt="3"/>
      <dgm:spPr/>
    </dgm:pt>
    <dgm:pt modelId="{24046B35-6453-4F95-B809-6856DF08D585}" type="pres">
      <dgm:prSet presAssocID="{5451C34E-CB50-43AC-9039-187AACD45BC1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E11B78-D3F1-4318-A86D-D70E8D896E96}" type="pres">
      <dgm:prSet presAssocID="{5451C34E-CB50-43AC-9039-187AACD45BC1}" presName="hierChild3" presStyleCnt="0"/>
      <dgm:spPr/>
    </dgm:pt>
  </dgm:ptLst>
  <dgm:cxnLst>
    <dgm:cxn modelId="{CCBE68DE-0BF1-494F-B68B-6D38C9415BA8}" type="presOf" srcId="{5451C34E-CB50-43AC-9039-187AACD45BC1}" destId="{24046B35-6453-4F95-B809-6856DF08D585}" srcOrd="0" destOrd="0" presId="urn:microsoft.com/office/officeart/2005/8/layout/hierarchy1"/>
    <dgm:cxn modelId="{546F0041-E92D-45B3-B4B9-A7531FEB5B95}" srcId="{A34FA660-C5F0-46A3-8845-E6E7E50DC9F3}" destId="{E6B4E8A1-F20D-488C-BE31-4050D16774B1}" srcOrd="1" destOrd="0" parTransId="{DFE6CF6C-1F7D-4F48-9192-1226F7C25019}" sibTransId="{3BC89B91-4174-4F4A-959E-84C782611296}"/>
    <dgm:cxn modelId="{C24C6AE1-D4A0-40C0-B26F-EB3219F7F810}" type="presOf" srcId="{E6B4E8A1-F20D-488C-BE31-4050D16774B1}" destId="{B0A6A4BA-1761-4775-85D8-89FA3EF022BB}" srcOrd="0" destOrd="0" presId="urn:microsoft.com/office/officeart/2005/8/layout/hierarchy1"/>
    <dgm:cxn modelId="{E0B196F1-5D0C-4A18-A8B0-F9DBCD5AA0AE}" type="presOf" srcId="{D24866D1-53DA-4179-B697-FE639997EA2D}" destId="{E8D63980-8769-4089-8A4E-7C5488D546EF}" srcOrd="0" destOrd="0" presId="urn:microsoft.com/office/officeart/2005/8/layout/hierarchy1"/>
    <dgm:cxn modelId="{2EA1E6CC-17FE-46F4-BECD-357934C121ED}" type="presOf" srcId="{A34FA660-C5F0-46A3-8845-E6E7E50DC9F3}" destId="{C4331328-6644-4E78-ADDE-6F08900206AA}" srcOrd="0" destOrd="0" presId="urn:microsoft.com/office/officeart/2005/8/layout/hierarchy1"/>
    <dgm:cxn modelId="{1A1337DD-620E-4528-B65A-BEF58BDE6610}" srcId="{16F077C5-F48B-462A-8515-681829AB4EC4}" destId="{A34FA660-C5F0-46A3-8845-E6E7E50DC9F3}" srcOrd="0" destOrd="0" parTransId="{B79D5626-8A7D-4680-BC9D-BEB4E35E954E}" sibTransId="{A0043F0E-3447-4BEE-BEC0-79CF6C2D6031}"/>
    <dgm:cxn modelId="{F12B12E0-503C-44C5-8FEB-6942F7E554E9}" type="presOf" srcId="{DFE6CF6C-1F7D-4F48-9192-1226F7C25019}" destId="{A7C2B190-82DC-4469-A3DD-515A2C55DAAA}" srcOrd="0" destOrd="0" presId="urn:microsoft.com/office/officeart/2005/8/layout/hierarchy1"/>
    <dgm:cxn modelId="{76E9121D-8122-4055-8030-76D8036DF0BC}" type="presOf" srcId="{643FD4E5-ADC1-49D0-8E35-EBA968EDD2AC}" destId="{1FC8CEE6-E242-413A-BE1C-280A6CC8C549}" srcOrd="0" destOrd="0" presId="urn:microsoft.com/office/officeart/2005/8/layout/hierarchy1"/>
    <dgm:cxn modelId="{E013FFBB-4B84-4A5E-A611-95C9A777D516}" srcId="{A34FA660-C5F0-46A3-8845-E6E7E50DC9F3}" destId="{D24866D1-53DA-4179-B697-FE639997EA2D}" srcOrd="0" destOrd="0" parTransId="{879B2A72-748E-4C44-A4C9-C32B70974C88}" sibTransId="{B1FC4083-E0A4-4DFB-9EE1-D9B4215927EB}"/>
    <dgm:cxn modelId="{47DE015F-1D06-42E1-9415-BEC05CFA4FE9}" type="presOf" srcId="{879B2A72-748E-4C44-A4C9-C32B70974C88}" destId="{71382BAB-FC86-4278-8B77-264294B6ECE5}" srcOrd="0" destOrd="0" presId="urn:microsoft.com/office/officeart/2005/8/layout/hierarchy1"/>
    <dgm:cxn modelId="{0B6EA15F-17F3-4EFD-883C-77CD6B431E10}" srcId="{A34FA660-C5F0-46A3-8845-E6E7E50DC9F3}" destId="{5451C34E-CB50-43AC-9039-187AACD45BC1}" srcOrd="2" destOrd="0" parTransId="{643FD4E5-ADC1-49D0-8E35-EBA968EDD2AC}" sibTransId="{9F4F8513-DDF9-4E18-9F00-AA0DAAF18D5B}"/>
    <dgm:cxn modelId="{B0396BBD-A06C-4319-AAE5-3BB144842510}" type="presOf" srcId="{16F077C5-F48B-462A-8515-681829AB4EC4}" destId="{18BAAD0F-9B49-4D69-AAB9-34B93168A8A8}" srcOrd="0" destOrd="0" presId="urn:microsoft.com/office/officeart/2005/8/layout/hierarchy1"/>
    <dgm:cxn modelId="{3A5722D0-9157-4B4D-B8A8-E8C5042FE099}" type="presParOf" srcId="{18BAAD0F-9B49-4D69-AAB9-34B93168A8A8}" destId="{F9588586-0473-4B06-9EAE-1AD37588E359}" srcOrd="0" destOrd="0" presId="urn:microsoft.com/office/officeart/2005/8/layout/hierarchy1"/>
    <dgm:cxn modelId="{194AD295-9D1F-4D66-9F78-19BD4C5B2C42}" type="presParOf" srcId="{F9588586-0473-4B06-9EAE-1AD37588E359}" destId="{B123032B-EEA5-43F8-94C3-2C22542595E4}" srcOrd="0" destOrd="0" presId="urn:microsoft.com/office/officeart/2005/8/layout/hierarchy1"/>
    <dgm:cxn modelId="{BA5570EB-04CE-4FA6-A51A-1841621F35D1}" type="presParOf" srcId="{B123032B-EEA5-43F8-94C3-2C22542595E4}" destId="{DE8C909A-1121-48A2-A1B9-D56E49CF59F7}" srcOrd="0" destOrd="0" presId="urn:microsoft.com/office/officeart/2005/8/layout/hierarchy1"/>
    <dgm:cxn modelId="{0D41C5FA-3D5D-4A30-BE34-F7B9B84B2B1A}" type="presParOf" srcId="{B123032B-EEA5-43F8-94C3-2C22542595E4}" destId="{C4331328-6644-4E78-ADDE-6F08900206AA}" srcOrd="1" destOrd="0" presId="urn:microsoft.com/office/officeart/2005/8/layout/hierarchy1"/>
    <dgm:cxn modelId="{DE784897-E0C6-4234-BAE2-78559EF88381}" type="presParOf" srcId="{F9588586-0473-4B06-9EAE-1AD37588E359}" destId="{E29FC022-1285-4315-B8C2-EB4894B82DB4}" srcOrd="1" destOrd="0" presId="urn:microsoft.com/office/officeart/2005/8/layout/hierarchy1"/>
    <dgm:cxn modelId="{A306F5B2-1B67-48C3-949F-CFEBE5A1C320}" type="presParOf" srcId="{E29FC022-1285-4315-B8C2-EB4894B82DB4}" destId="{71382BAB-FC86-4278-8B77-264294B6ECE5}" srcOrd="0" destOrd="0" presId="urn:microsoft.com/office/officeart/2005/8/layout/hierarchy1"/>
    <dgm:cxn modelId="{555E96EB-A161-402C-975D-FCEB02F9A6A7}" type="presParOf" srcId="{E29FC022-1285-4315-B8C2-EB4894B82DB4}" destId="{85CD3DB7-F0E4-4220-8EED-2ED595A3A5E3}" srcOrd="1" destOrd="0" presId="urn:microsoft.com/office/officeart/2005/8/layout/hierarchy1"/>
    <dgm:cxn modelId="{27B3F2BA-7056-4FC0-B8F1-38A3254DF032}" type="presParOf" srcId="{85CD3DB7-F0E4-4220-8EED-2ED595A3A5E3}" destId="{4E8E9088-4A6E-42F9-A1F9-3E94DE49F307}" srcOrd="0" destOrd="0" presId="urn:microsoft.com/office/officeart/2005/8/layout/hierarchy1"/>
    <dgm:cxn modelId="{9589C24C-AA51-48C8-A2CE-9393FE1F1E80}" type="presParOf" srcId="{4E8E9088-4A6E-42F9-A1F9-3E94DE49F307}" destId="{8D9E18D8-A8C4-4328-9B34-E21CE25DDD83}" srcOrd="0" destOrd="0" presId="urn:microsoft.com/office/officeart/2005/8/layout/hierarchy1"/>
    <dgm:cxn modelId="{17209507-8548-4F47-B67F-74B658F3EC74}" type="presParOf" srcId="{4E8E9088-4A6E-42F9-A1F9-3E94DE49F307}" destId="{E8D63980-8769-4089-8A4E-7C5488D546EF}" srcOrd="1" destOrd="0" presId="urn:microsoft.com/office/officeart/2005/8/layout/hierarchy1"/>
    <dgm:cxn modelId="{CA1491AF-2639-4C27-A5B1-0C90E358C1E9}" type="presParOf" srcId="{85CD3DB7-F0E4-4220-8EED-2ED595A3A5E3}" destId="{1AD7868D-EBF1-4853-BCF9-08FBF62FA6D4}" srcOrd="1" destOrd="0" presId="urn:microsoft.com/office/officeart/2005/8/layout/hierarchy1"/>
    <dgm:cxn modelId="{7436BC01-7590-4CB5-8C4A-1F14B03447E0}" type="presParOf" srcId="{E29FC022-1285-4315-B8C2-EB4894B82DB4}" destId="{A7C2B190-82DC-4469-A3DD-515A2C55DAAA}" srcOrd="2" destOrd="0" presId="urn:microsoft.com/office/officeart/2005/8/layout/hierarchy1"/>
    <dgm:cxn modelId="{F1CC5ACA-C880-4978-907F-38FE1721E4C6}" type="presParOf" srcId="{E29FC022-1285-4315-B8C2-EB4894B82DB4}" destId="{9482A814-FA56-4918-A372-D456CB620990}" srcOrd="3" destOrd="0" presId="urn:microsoft.com/office/officeart/2005/8/layout/hierarchy1"/>
    <dgm:cxn modelId="{FC184AB7-B7A1-4C0C-8A39-98094618D9A1}" type="presParOf" srcId="{9482A814-FA56-4918-A372-D456CB620990}" destId="{D1268105-7C8E-4FD0-B2E5-B19042113C2E}" srcOrd="0" destOrd="0" presId="urn:microsoft.com/office/officeart/2005/8/layout/hierarchy1"/>
    <dgm:cxn modelId="{E122E838-468D-475F-B357-4DD06075EEB1}" type="presParOf" srcId="{D1268105-7C8E-4FD0-B2E5-B19042113C2E}" destId="{DFC0CD00-9D66-4D17-9FD2-0989CDA6FE6E}" srcOrd="0" destOrd="0" presId="urn:microsoft.com/office/officeart/2005/8/layout/hierarchy1"/>
    <dgm:cxn modelId="{60DF1849-C631-4622-BD20-F90806F44ECD}" type="presParOf" srcId="{D1268105-7C8E-4FD0-B2E5-B19042113C2E}" destId="{B0A6A4BA-1761-4775-85D8-89FA3EF022BB}" srcOrd="1" destOrd="0" presId="urn:microsoft.com/office/officeart/2005/8/layout/hierarchy1"/>
    <dgm:cxn modelId="{F6532234-46D0-4FA4-8018-557449F67AD0}" type="presParOf" srcId="{9482A814-FA56-4918-A372-D456CB620990}" destId="{9C1ADC31-5729-44C5-87A2-7183847C6A95}" srcOrd="1" destOrd="0" presId="urn:microsoft.com/office/officeart/2005/8/layout/hierarchy1"/>
    <dgm:cxn modelId="{F2EFE23D-0A04-4877-B052-0DC9A5E4CC59}" type="presParOf" srcId="{E29FC022-1285-4315-B8C2-EB4894B82DB4}" destId="{1FC8CEE6-E242-413A-BE1C-280A6CC8C549}" srcOrd="4" destOrd="0" presId="urn:microsoft.com/office/officeart/2005/8/layout/hierarchy1"/>
    <dgm:cxn modelId="{A29B6238-A76E-47B7-9575-5007611AB079}" type="presParOf" srcId="{E29FC022-1285-4315-B8C2-EB4894B82DB4}" destId="{3F23F4C5-D8CE-42C1-81E2-755962D08C80}" srcOrd="5" destOrd="0" presId="urn:microsoft.com/office/officeart/2005/8/layout/hierarchy1"/>
    <dgm:cxn modelId="{597F0620-2DC0-449E-9B2C-DF3F8F14A5B3}" type="presParOf" srcId="{3F23F4C5-D8CE-42C1-81E2-755962D08C80}" destId="{0126D2C5-B10E-47D6-9447-77E55320857D}" srcOrd="0" destOrd="0" presId="urn:microsoft.com/office/officeart/2005/8/layout/hierarchy1"/>
    <dgm:cxn modelId="{7AF309DF-4C0A-4E78-88C3-C03F25DA7A55}" type="presParOf" srcId="{0126D2C5-B10E-47D6-9447-77E55320857D}" destId="{5CB1F7AD-D621-4213-8868-E75D77FB9DEB}" srcOrd="0" destOrd="0" presId="urn:microsoft.com/office/officeart/2005/8/layout/hierarchy1"/>
    <dgm:cxn modelId="{F9A49B62-1A26-4D8E-82CD-0D1FFF963CDB}" type="presParOf" srcId="{0126D2C5-B10E-47D6-9447-77E55320857D}" destId="{24046B35-6453-4F95-B809-6856DF08D585}" srcOrd="1" destOrd="0" presId="urn:microsoft.com/office/officeart/2005/8/layout/hierarchy1"/>
    <dgm:cxn modelId="{016F3289-428A-433F-AAD3-D69F875A6DF9}" type="presParOf" srcId="{3F23F4C5-D8CE-42C1-81E2-755962D08C80}" destId="{98E11B78-D3F1-4318-A86D-D70E8D896E9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C8CEE6-E242-413A-BE1C-280A6CC8C549}">
      <dsp:nvSpPr>
        <dsp:cNvPr id="0" name=""/>
        <dsp:cNvSpPr/>
      </dsp:nvSpPr>
      <dsp:spPr>
        <a:xfrm>
          <a:off x="5416450" y="2841316"/>
          <a:ext cx="3843932" cy="9146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3328"/>
              </a:lnTo>
              <a:lnTo>
                <a:pt x="3843932" y="623328"/>
              </a:lnTo>
              <a:lnTo>
                <a:pt x="3843932" y="914681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C2B190-82DC-4469-A3DD-515A2C55DAAA}">
      <dsp:nvSpPr>
        <dsp:cNvPr id="0" name=""/>
        <dsp:cNvSpPr/>
      </dsp:nvSpPr>
      <dsp:spPr>
        <a:xfrm>
          <a:off x="5370730" y="2841316"/>
          <a:ext cx="91440" cy="91468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14681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382BAB-FC86-4278-8B77-264294B6ECE5}">
      <dsp:nvSpPr>
        <dsp:cNvPr id="0" name=""/>
        <dsp:cNvSpPr/>
      </dsp:nvSpPr>
      <dsp:spPr>
        <a:xfrm>
          <a:off x="1572517" y="2841316"/>
          <a:ext cx="3843932" cy="914681"/>
        </a:xfrm>
        <a:custGeom>
          <a:avLst/>
          <a:gdLst/>
          <a:ahLst/>
          <a:cxnLst/>
          <a:rect l="0" t="0" r="0" b="0"/>
          <a:pathLst>
            <a:path>
              <a:moveTo>
                <a:pt x="3843932" y="0"/>
              </a:moveTo>
              <a:lnTo>
                <a:pt x="3843932" y="623328"/>
              </a:lnTo>
              <a:lnTo>
                <a:pt x="0" y="623328"/>
              </a:lnTo>
              <a:lnTo>
                <a:pt x="0" y="914681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8C909A-1121-48A2-A1B9-D56E49CF59F7}">
      <dsp:nvSpPr>
        <dsp:cNvPr id="0" name=""/>
        <dsp:cNvSpPr/>
      </dsp:nvSpPr>
      <dsp:spPr>
        <a:xfrm>
          <a:off x="3355776" y="1403"/>
          <a:ext cx="4121349" cy="28399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331328-6644-4E78-ADDE-6F08900206AA}">
      <dsp:nvSpPr>
        <dsp:cNvPr id="0" name=""/>
        <dsp:cNvSpPr/>
      </dsp:nvSpPr>
      <dsp:spPr>
        <a:xfrm>
          <a:off x="3705224" y="333379"/>
          <a:ext cx="4121349" cy="28399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Направления оценки эффективности программ </a:t>
          </a:r>
        </a:p>
      </dsp:txBody>
      <dsp:txXfrm>
        <a:off x="3788402" y="416557"/>
        <a:ext cx="3954993" cy="2673557"/>
      </dsp:txXfrm>
    </dsp:sp>
    <dsp:sp modelId="{8D9E18D8-A8C4-4328-9B34-E21CE25DDD83}">
      <dsp:nvSpPr>
        <dsp:cNvPr id="0" name=""/>
        <dsp:cNvSpPr/>
      </dsp:nvSpPr>
      <dsp:spPr>
        <a:xfrm>
          <a:off x="0" y="3755997"/>
          <a:ext cx="3145035" cy="199709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D63980-8769-4089-8A4E-7C5488D546EF}">
      <dsp:nvSpPr>
        <dsp:cNvPr id="0" name=""/>
        <dsp:cNvSpPr/>
      </dsp:nvSpPr>
      <dsp:spPr>
        <a:xfrm>
          <a:off x="349448" y="4087973"/>
          <a:ext cx="3145035" cy="19970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Метод анализа издержек и выгод, предложенный К. </a:t>
          </a:r>
          <a:r>
            <a:rPr lang="ru-RU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Вейсом</a:t>
          </a:r>
          <a:endParaRPr lang="ru-RU" sz="2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7941" y="4146466"/>
        <a:ext cx="3028049" cy="1880111"/>
      </dsp:txXfrm>
    </dsp:sp>
    <dsp:sp modelId="{DFC0CD00-9D66-4D17-9FD2-0989CDA6FE6E}">
      <dsp:nvSpPr>
        <dsp:cNvPr id="0" name=""/>
        <dsp:cNvSpPr/>
      </dsp:nvSpPr>
      <dsp:spPr>
        <a:xfrm>
          <a:off x="3843932" y="3755997"/>
          <a:ext cx="3145035" cy="199709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A6A4BA-1761-4775-85D8-89FA3EF022BB}">
      <dsp:nvSpPr>
        <dsp:cNvPr id="0" name=""/>
        <dsp:cNvSpPr/>
      </dsp:nvSpPr>
      <dsp:spPr>
        <a:xfrm>
          <a:off x="4193381" y="4087973"/>
          <a:ext cx="3145035" cy="19970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Метод анализа издержек и результативности</a:t>
          </a:r>
        </a:p>
      </dsp:txBody>
      <dsp:txXfrm>
        <a:off x="4251874" y="4146466"/>
        <a:ext cx="3028049" cy="1880111"/>
      </dsp:txXfrm>
    </dsp:sp>
    <dsp:sp modelId="{5CB1F7AD-D621-4213-8868-E75D77FB9DEB}">
      <dsp:nvSpPr>
        <dsp:cNvPr id="0" name=""/>
        <dsp:cNvSpPr/>
      </dsp:nvSpPr>
      <dsp:spPr>
        <a:xfrm>
          <a:off x="7687865" y="3755997"/>
          <a:ext cx="3145035" cy="199709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046B35-6453-4F95-B809-6856DF08D585}">
      <dsp:nvSpPr>
        <dsp:cNvPr id="0" name=""/>
        <dsp:cNvSpPr/>
      </dsp:nvSpPr>
      <dsp:spPr>
        <a:xfrm>
          <a:off x="8037314" y="4087973"/>
          <a:ext cx="3145035" cy="19970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Метод интегральной оценки, предложенный М. Афанасьевым, И. </a:t>
          </a:r>
          <a:r>
            <a:rPr lang="ru-RU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Кривоговым</a:t>
          </a:r>
          <a:endParaRPr lang="ru-RU" sz="2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095807" y="4146466"/>
        <a:ext cx="3028049" cy="18801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72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F60A-713C-41BA-9788-4C493DDC0A9C}" type="datetimeFigureOut">
              <a:rPr lang="en-US" dirty="0"/>
              <a:t>1/22/2023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1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C08AF-84E6-4329-8E67-FEA434B47075}" type="datetimeFigureOut">
              <a:rPr lang="en-US" dirty="0"/>
              <a:t>1/22/2023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4F6EE328-6AFF-436B-881F-213D56084544}" type="datetimeFigureOut">
              <a:rPr lang="en-US" dirty="0"/>
              <a:t>1/22/2023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069A-09EE-4C7C-86A4-2314A404921D}" type="datetimeFigureOut">
              <a:rPr lang="en-US" dirty="0"/>
              <a:t>1/22/2023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EE7F1-171E-411F-96CA-A251A21496E7}" type="datetimeFigureOut">
              <a:rPr lang="en-US" dirty="0"/>
              <a:t>1/22/2023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2C98D-A273-4547-9B92-97D7769F71A6}" type="datetimeFigureOut">
              <a:rPr lang="en-US" dirty="0"/>
              <a:t>1/22/2023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7CD67-0644-446C-B2AD-1C09BF34F286}" type="datetimeFigureOut">
              <a:rPr lang="en-US" dirty="0"/>
              <a:t>1/22/2023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80828-6983-48AD-9E27-CBD3696F837E}" type="datetimeFigureOut">
              <a:rPr lang="en-US" dirty="0"/>
              <a:t>1/22/2023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FB91-0324-450E-B17F-36DC0ECCE413}" type="datetimeFigureOut">
              <a:rPr lang="en-US" dirty="0"/>
              <a:t>1/22/2023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E0FA7-C445-42F7-AF66-A4F5A6FC8A9C}" type="datetimeFigureOut">
              <a:rPr lang="en-US" dirty="0"/>
              <a:t>1/22/2023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AC5C5-1A57-4420-8AFB-CE41693A794B}" type="datetimeFigureOut">
              <a:rPr lang="en-US" dirty="0"/>
              <a:t>1/22/2023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52E37674-C1BA-4107-9B06-6D4CAC3A3DF5}" type="datetimeFigureOut">
              <a:rPr lang="en-US" dirty="0"/>
              <a:t>1/22/2023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n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CDFBFF-C543-4E86-842C-3B4E273FE1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/>
              <a:t> </a:t>
            </a:r>
            <a:r>
              <a:rPr lang="ru-RU" sz="4800" dirty="0"/>
              <a:t>Оценка эффективности программ государственной поддержки </a:t>
            </a:r>
          </a:p>
        </p:txBody>
      </p:sp>
    </p:spTree>
    <p:extLst>
      <p:ext uri="{BB962C8B-B14F-4D97-AF65-F5344CB8AC3E}">
        <p14:creationId xmlns:p14="http://schemas.microsoft.com/office/powerpoint/2010/main" val="3662718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BD7D673-9A19-413D-B61C-1EBE80C38B9B}"/>
              </a:ext>
            </a:extLst>
          </p:cNvPr>
          <p:cNvSpPr/>
          <p:nvPr/>
        </p:nvSpPr>
        <p:spPr>
          <a:xfrm>
            <a:off x="514350" y="947737"/>
            <a:ext cx="5153025" cy="49625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лекции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изучить методику оценки эффективности программ государственной поддержки в РФ, определить ее недостатки. 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FD27D02C-C160-45FB-AE9F-E00B5C982C90}"/>
              </a:ext>
            </a:extLst>
          </p:cNvPr>
          <p:cNvSpPr/>
          <p:nvPr/>
        </p:nvSpPr>
        <p:spPr>
          <a:xfrm>
            <a:off x="6638925" y="947737"/>
            <a:ext cx="4962526" cy="49625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лекции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определить основные подходы к эффективности госпрограмм; 2) привести методики оценки эффективности госпрограмм; 3) представить основные недочеты существующих методик оценки эффективности госпрограмм. 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548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ED88F2F6-26A6-468D-B025-49EAB223B1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3790822"/>
              </p:ext>
            </p:extLst>
          </p:nvPr>
        </p:nvGraphicFramePr>
        <p:xfrm>
          <a:off x="485775" y="361950"/>
          <a:ext cx="11182350" cy="6086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92943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6083AF-B5D2-4D5A-90DE-490AF3AC1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900" dirty="0"/>
              <a:t>Формула расчета текущей эффективности реализации государственной программы (E) для i-го года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E32EE1E-41AF-4558-AA72-2E79845B5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225" y="2589212"/>
            <a:ext cx="5524500" cy="379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1070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35AAA4-4972-403C-AB8B-F5826E46F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100" dirty="0"/>
              <a:t>Формула расчета конечной эффективности реализации государственной программы (E) для i-го года реализации государственной программы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A1CEC48-B0FF-4FBC-9752-859C0295B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208" y="2559049"/>
            <a:ext cx="6309584" cy="358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4030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C39BF8-D2FE-4255-89EA-36874EB7E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Что такое НКО? </a:t>
            </a:r>
          </a:p>
        </p:txBody>
      </p:sp>
      <p:pic>
        <p:nvPicPr>
          <p:cNvPr id="3074" name="Picture 2" descr="Отличительные особенности форм некоммерческих организаций (НКО) - ЮБ  &quot;Аргументъ&quot;">
            <a:extLst>
              <a:ext uri="{FF2B5EF4-FFF2-40B4-BE49-F238E27FC236}">
                <a16:creationId xmlns:a16="http://schemas.microsoft.com/office/drawing/2014/main" id="{2425A21A-7089-4955-AEAA-E96CFC9FB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48" y="2321115"/>
            <a:ext cx="4295775" cy="2865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966F5A0-5546-4713-B172-FAEB837372C7}"/>
              </a:ext>
            </a:extLst>
          </p:cNvPr>
          <p:cNvSpPr txBox="1"/>
          <p:nvPr/>
        </p:nvSpPr>
        <p:spPr>
          <a:xfrm>
            <a:off x="5527548" y="2429560"/>
            <a:ext cx="609600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организация, не имеющая в качестве основной цели своей деятельности извлечение прибыли. </a:t>
            </a:r>
          </a:p>
        </p:txBody>
      </p:sp>
    </p:spTree>
    <p:extLst>
      <p:ext uri="{BB962C8B-B14F-4D97-AF65-F5344CB8AC3E}">
        <p14:creationId xmlns:p14="http://schemas.microsoft.com/office/powerpoint/2010/main" val="94868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Формы некоммерческих организаций (НКО): какие бывают и какими законами  регулируются">
            <a:extLst>
              <a:ext uri="{FF2B5EF4-FFF2-40B4-BE49-F238E27FC236}">
                <a16:creationId xmlns:a16="http://schemas.microsoft.com/office/drawing/2014/main" id="{E879A40E-1728-4E6C-A648-4548CBCCF7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361950"/>
            <a:ext cx="10287000" cy="613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9490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F469F7-DF5A-4DE9-B76C-E55165D67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989" y="0"/>
            <a:ext cx="109680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219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DF568D-F694-4521-9957-57B619EDD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ГОСУДАРСТВО ФИНАНСОВО ПОМОГАЕТ НКО: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AAD7EC-EB5A-4701-8822-932A305A64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121408"/>
            <a:ext cx="10366248" cy="4488942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общественным организациям инвалидов, творческим союзам и иным социально ориентированным некоммерческим организациям, осуществляющим социальную поддержку и защиту граждан, деятельность в области культуры, здравоохранения и социальной защиты (адресная поддержка по заявочному принципу, предоставляемая Минкультуры России, Минтрудом России, Минздравом России, Минкомсвязи России);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некоммерческим неправительственным организациям, участвующим в развитии институтов гражданского общества (президентские гранты);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Фонду поддержки детей, находящихся в трудной жизненной ситуации, созданному в соответствии с Указом Президента Российской Федерации от 26 марта 2008 г. № 404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бюджетам субъектов Российской Федерации на реализацию программ поддержки социально ориентированных некоммерческих организаций (предоставляемые Минэкономразвития России);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«инфраструктурным» социально ориентированным некоммерческим организациям для оказания информационной, консультационной, методической и организационной поддержки деятельности других социально ориентированных некоммерческих организаций (предоставляемые Минэкономразвития России).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61180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5C906C-2629-4A3E-936C-552BC8A41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ПРОБЛЕМЫ ОЦЕНКИ ЭФФЕКТИВНОСТИ ГОСПОДДЕРЖКИ НКО: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10735C-BB6B-4AFE-9A92-53C4F145D3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НЕТ КОНКУРСА, 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 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адресная поддержка некоммерческих организаций является </a:t>
            </a:r>
            <a:r>
              <a:rPr lang="ru-RU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менее прозрачной и закрытой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Поддержка НКО чаще всего не относится к государственным программам, поскольку не имеет текстового документа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содержащего цели, задачи, мероприятия, целевые показатели программы.  </a:t>
            </a:r>
          </a:p>
          <a:p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Мероприятия по оценке эффективности проводятся органом исполнительной власти, являющимся ответственным исполнителем, при этом обязательным критерием эффективности является достижение целевых индикаторов программы и реализация мероприятий в указанный срок.  Эти сроки периодически нарушаются.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7718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F7BCF2-4304-487B-B6D2-D88A47083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4723" y="1599057"/>
            <a:ext cx="10058400" cy="1609344"/>
          </a:xfrm>
        </p:spPr>
        <p:txBody>
          <a:bodyPr/>
          <a:lstStyle/>
          <a:p>
            <a:r>
              <a:rPr lang="ru-RU" dirty="0" smtClean="0"/>
              <a:t>Спасибо </a:t>
            </a:r>
            <a:r>
              <a:rPr lang="ru-RU" dirty="0"/>
              <a:t>за внимание. </a:t>
            </a:r>
          </a:p>
        </p:txBody>
      </p:sp>
    </p:spTree>
    <p:extLst>
      <p:ext uri="{BB962C8B-B14F-4D97-AF65-F5344CB8AC3E}">
        <p14:creationId xmlns:p14="http://schemas.microsoft.com/office/powerpoint/2010/main" val="21800146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Дерево">
  <a:themeElements>
    <a:clrScheme name="Wood Type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Wood Type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C6AE0645-98FF-411B-B0E9-59ABD78A0CC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TM03090434[[fn=Дерево]]</Template>
  <TotalTime>75</TotalTime>
  <Words>367</Words>
  <Application>Microsoft Office PowerPoint</Application>
  <PresentationFormat>Широкоэкранный</PresentationFormat>
  <Paragraphs>22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Georgia</vt:lpstr>
      <vt:lpstr>Times New Roman</vt:lpstr>
      <vt:lpstr>Trebuchet MS</vt:lpstr>
      <vt:lpstr>Wingdings</vt:lpstr>
      <vt:lpstr>Дерево</vt:lpstr>
      <vt:lpstr> Оценка эффективности программ государственной поддержки </vt:lpstr>
      <vt:lpstr>Презентация PowerPoint</vt:lpstr>
      <vt:lpstr>Презентация PowerPoint</vt:lpstr>
      <vt:lpstr>Формула расчета текущей эффективности реализации государственной программы (E) для i-го года </vt:lpstr>
      <vt:lpstr>Формула расчета конечной эффективности реализации государственной программы (E) для i-го года реализации государственной программы</vt:lpstr>
      <vt:lpstr>Что такое НКО? </vt:lpstr>
      <vt:lpstr>Презентация PowerPoint</vt:lpstr>
      <vt:lpstr>Презентация PowerPoint</vt:lpstr>
      <vt:lpstr>ГОСУДАРСТВО ФИНАНСОВО ПОМОГАЕТ НКО: </vt:lpstr>
      <vt:lpstr>ПРОБЛЕМЫ ОЦЕНКИ ЭФФЕКТИВНОСТИ ГОСПОДДЕРЖКИ НКО:</vt:lpstr>
      <vt:lpstr>Спасибо за внимание.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6</cp:revision>
  <dcterms:created xsi:type="dcterms:W3CDTF">2023-01-21T05:28:37Z</dcterms:created>
  <dcterms:modified xsi:type="dcterms:W3CDTF">2023-01-22T08:33:22Z</dcterms:modified>
</cp:coreProperties>
</file>