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16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306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34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005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27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199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442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818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213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740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2000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98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08975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032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677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71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3909F-73B8-4DDC-92F5-B03EDEDF873B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655DE20-3FA1-4DC1-82C3-6B2CB6F08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513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ehamarket.ru/reabilitatsionnoe-oborudovanie/reabilitatsionnye-trenazhery/apparaty-dlya-aktivno-passivnoj-mehanoterapii/trenazher-dlya-aktivno-passivnoj-mehanoterapii-ruk-i-nog-motomed-viva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92678" y="1857375"/>
            <a:ext cx="8065559" cy="4229099"/>
          </a:xfrm>
        </p:spPr>
        <p:txBody>
          <a:bodyPr/>
          <a:lstStyle/>
          <a:p>
            <a:r>
              <a:rPr lang="ru-RU" sz="4800" dirty="0"/>
              <a:t>Тема:</a:t>
            </a:r>
            <a:r>
              <a:rPr lang="ru-RU" sz="4800" b="1" dirty="0"/>
              <a:t> «Восстановление двигательных функций у лиц, перенесших ишемический инсульт</a:t>
            </a:r>
            <a:r>
              <a:rPr lang="ru-RU" sz="4800" dirty="0" smtClean="0"/>
              <a:t>»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Иванова Ю.В. МФЗА 25-1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2557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5871" y="385762"/>
            <a:ext cx="9795403" cy="6472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92D050"/>
                </a:solidFill>
              </a:rPr>
              <a:t>I этап </a:t>
            </a:r>
            <a:r>
              <a:rPr lang="ru-RU" dirty="0"/>
              <a:t>- стационарное восстановление в Центре реабилитации инвалидов, в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отделении </a:t>
            </a:r>
            <a:r>
              <a:rPr lang="ru-RU" dirty="0"/>
              <a:t>физической реабилитации, продолжительность 14 </a:t>
            </a:r>
            <a:r>
              <a:rPr lang="ru-RU" dirty="0" smtClean="0"/>
              <a:t>дней</a:t>
            </a:r>
            <a:r>
              <a:rPr lang="ru-RU" dirty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Применения </a:t>
            </a:r>
            <a:r>
              <a:rPr lang="ru-RU" dirty="0"/>
              <a:t>программы восстановления двигательных </a:t>
            </a:r>
            <a:r>
              <a:rPr lang="ru-RU" dirty="0" smtClean="0"/>
              <a:t>навыков: </a:t>
            </a:r>
          </a:p>
          <a:p>
            <a:r>
              <a:rPr lang="ru-RU" dirty="0" smtClean="0"/>
              <a:t>Массаж </a:t>
            </a:r>
            <a:r>
              <a:rPr lang="ru-RU" dirty="0"/>
              <a:t>(10 процедур).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проведении первой процедуры </a:t>
            </a:r>
            <a:r>
              <a:rPr lang="ru-RU" dirty="0" smtClean="0"/>
              <a:t>массируют:</a:t>
            </a:r>
          </a:p>
          <a:p>
            <a:r>
              <a:rPr lang="ru-RU" dirty="0" smtClean="0"/>
              <a:t>область </a:t>
            </a:r>
            <a:r>
              <a:rPr lang="ru-RU" dirty="0"/>
              <a:t>спины, верхнюю конечность с сохранными двигательными </a:t>
            </a:r>
            <a:r>
              <a:rPr lang="ru-RU" dirty="0" smtClean="0"/>
              <a:t>функциями;</a:t>
            </a:r>
          </a:p>
          <a:p>
            <a:r>
              <a:rPr lang="ru-RU" dirty="0" smtClean="0"/>
              <a:t>верхнюю </a:t>
            </a:r>
            <a:r>
              <a:rPr lang="ru-RU" dirty="0"/>
              <a:t>конечность с нарушенными функциями (очень важен дифференцированный подход к мышцам сгибателям и разгибателям, учитывая их тонус).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Вторая </a:t>
            </a:r>
            <a:r>
              <a:rPr lang="ru-RU" dirty="0"/>
              <a:t>процедура состоит из массажа области спины, </a:t>
            </a:r>
            <a:r>
              <a:rPr lang="ru-RU" dirty="0" smtClean="0"/>
              <a:t>здоровой </a:t>
            </a:r>
            <a:r>
              <a:rPr lang="ru-RU" dirty="0"/>
              <a:t>нижней конечности и пораженной нижней </a:t>
            </a:r>
            <a:r>
              <a:rPr lang="ru-RU" dirty="0" smtClean="0"/>
              <a:t>конечности.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92D050"/>
                </a:solidFill>
              </a:rPr>
              <a:t>II </a:t>
            </a:r>
            <a:r>
              <a:rPr lang="ru-RU" b="1" dirty="0">
                <a:solidFill>
                  <a:srgbClr val="92D050"/>
                </a:solidFill>
              </a:rPr>
              <a:t>этап </a:t>
            </a:r>
            <a:r>
              <a:rPr lang="ru-RU" dirty="0"/>
              <a:t>- во время которого пациент находится дома и самостоятельно выполняет рекомендованные процедуры. Продолжительность 14 дней или продолжает реабилитацию амбулаторно. </a:t>
            </a:r>
          </a:p>
          <a:p>
            <a:r>
              <a:rPr lang="ru-RU" dirty="0"/>
              <a:t>Лечебная гимнастика. </a:t>
            </a:r>
            <a:r>
              <a:rPr lang="ru-RU" dirty="0" err="1"/>
              <a:t>Малогрупповые</a:t>
            </a:r>
            <a:r>
              <a:rPr lang="ru-RU" dirty="0"/>
              <a:t> и индивидуальные занятия в зале ЛФК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(</a:t>
            </a:r>
            <a:r>
              <a:rPr lang="ru-RU" dirty="0"/>
              <a:t>10 – 14 процедур). </a:t>
            </a:r>
          </a:p>
        </p:txBody>
      </p:sp>
    </p:spTree>
    <p:extLst>
      <p:ext uri="{BB962C8B-B14F-4D97-AF65-F5344CB8AC3E}">
        <p14:creationId xmlns:p14="http://schemas.microsoft.com/office/powerpoint/2010/main" val="4093461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697" y="180975"/>
            <a:ext cx="9866841" cy="461963"/>
          </a:xfrm>
        </p:spPr>
        <p:txBody>
          <a:bodyPr>
            <a:noAutofit/>
          </a:bodyPr>
          <a:lstStyle/>
          <a:p>
            <a:r>
              <a:rPr lang="ru-RU" sz="2800" dirty="0"/>
              <a:t>Характеристика средств, применяемых в программе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081" y="943769"/>
            <a:ext cx="3505200" cy="2971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76713" y="727916"/>
            <a:ext cx="48958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0" dirty="0" err="1" smtClean="0">
                <a:effectLst/>
                <a:latin typeface="YS Text"/>
              </a:rPr>
              <a:t>MOTOmed</a:t>
            </a:r>
            <a:r>
              <a:rPr lang="ru-RU" b="1" i="0" dirty="0" smtClean="0">
                <a:effectLst/>
                <a:latin typeface="YS Text"/>
              </a:rPr>
              <a:t> viva2</a:t>
            </a:r>
            <a:r>
              <a:rPr lang="ru-RU" b="0" i="0" dirty="0" smtClean="0">
                <a:effectLst/>
                <a:latin typeface="YS Text"/>
              </a:rPr>
              <a:t> — тренажёр для активно-пассивной механотерапии верхних и нижних конечностей. </a:t>
            </a:r>
            <a:r>
              <a:rPr lang="ru-RU" dirty="0" smtClean="0"/>
              <a:t>Позволяют выполнять вращательные движения типа </a:t>
            </a:r>
            <a:r>
              <a:rPr lang="ru-RU" dirty="0" err="1" smtClean="0"/>
              <a:t>педалирования</a:t>
            </a:r>
            <a:r>
              <a:rPr lang="ru-RU" dirty="0" smtClean="0"/>
              <a:t> в пассивном и активном режиме как нижними, так и верхними конечностями.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176713" y="272022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effectLst/>
                <a:latin typeface="YS Text"/>
              </a:rPr>
              <a:t>Помимо тренажёра для тренировки ног, есть комбинированная модель для тренировки ног и рук/верхней части тела. Тренажёр для рук/верхней части тела может поворачиваться на 180°. </a:t>
            </a:r>
            <a:r>
              <a:rPr lang="ru-RU" b="0" u="none" strike="noStrike" dirty="0" smtClean="0">
                <a:effectLst/>
                <a:latin typeface="YS Text"/>
                <a:hlinkClick r:id="rId3"/>
              </a:rPr>
              <a:t/>
            </a:r>
            <a:br>
              <a:rPr lang="ru-RU" b="0" u="none" strike="noStrike" dirty="0" smtClean="0">
                <a:effectLst/>
                <a:latin typeface="YS Text"/>
                <a:hlinkClick r:id="rId3"/>
              </a:rPr>
            </a:br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71" y="3965716"/>
            <a:ext cx="2471341" cy="289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176713" y="3995678"/>
            <a:ext cx="55387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Тренажеры HUR </a:t>
            </a:r>
            <a:r>
              <a:rPr lang="ru-RU" dirty="0" smtClean="0"/>
              <a:t>спроектированы таким образом, чтобы обеспечить безопасную и эффективную тренировку без разрушительного действия на суставы и соединительные ткани. Использование механизма «Естественной передачи усилия» в тренажерах, имитирующего работу мышц, что оптимально как для реабилитации пациентов, так и для тренировок спортсменов, и для силовых тренировок пожилых людей для продления активных лет жизни и предотвращений падений.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7652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70" y="131764"/>
            <a:ext cx="4358216" cy="326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5270" y="3717927"/>
            <a:ext cx="458337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</a:t>
            </a:r>
            <a:r>
              <a:rPr lang="ru-RU" sz="2000" dirty="0" smtClean="0"/>
              <a:t>ренажер </a:t>
            </a:r>
            <a:r>
              <a:rPr lang="ru-RU" sz="2000" dirty="0"/>
              <a:t>Траст </a:t>
            </a:r>
            <a:r>
              <a:rPr lang="ru-RU" sz="2000" dirty="0" smtClean="0"/>
              <a:t>М - </a:t>
            </a:r>
            <a:r>
              <a:rPr lang="ru-RU" sz="2000" dirty="0" err="1" smtClean="0"/>
              <a:t>стабилометрический</a:t>
            </a:r>
            <a:r>
              <a:rPr lang="ru-RU" sz="2000" dirty="0" smtClean="0"/>
              <a:t> комплекс, который предназначен для восстановления функции равновесия с помощью метода биологической обратной связи (БОС) и диагностики патологии баланса. 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46374" y="276494"/>
            <a:ext cx="6096000" cy="62478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333333"/>
                </a:solidFill>
                <a:effectLst/>
                <a:latin typeface="YS Text"/>
              </a:rPr>
              <a:t> количественная оценка функции равновесия в нескольких плоскостях, баланса, симметричности движений и других параметров;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b="0" i="0" dirty="0" smtClean="0">
              <a:solidFill>
                <a:srgbClr val="333333"/>
              </a:solidFill>
              <a:effectLst/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333333"/>
                </a:solidFill>
                <a:effectLst/>
                <a:latin typeface="YS Text"/>
              </a:rPr>
              <a:t> мониторинг двигательной системы в различных функциональных положениях и при движении (ходьба на месте, прыжки, степ-тренинг и другие);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b="0" i="0" dirty="0" smtClean="0">
              <a:solidFill>
                <a:srgbClr val="333333"/>
              </a:solidFill>
              <a:effectLst/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333333"/>
                </a:solidFill>
                <a:effectLst/>
                <a:latin typeface="YS Text"/>
              </a:rPr>
              <a:t> точная количественная оценка тремора в различных частях тела и дистальных отделах конечностей;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b="0" i="0" dirty="0" smtClean="0">
              <a:solidFill>
                <a:srgbClr val="333333"/>
              </a:solidFill>
              <a:effectLst/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333333"/>
                </a:solidFill>
                <a:effectLst/>
                <a:latin typeface="YS Text"/>
              </a:rPr>
              <a:t> диагностика по опорной реакции с использованием БОС (визуального и акустического каналов);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b="0" i="0" dirty="0" smtClean="0">
              <a:solidFill>
                <a:srgbClr val="333333"/>
              </a:solidFill>
              <a:effectLst/>
              <a:latin typeface="YS Tex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000" b="0" i="0" dirty="0" smtClean="0">
                <a:solidFill>
                  <a:srgbClr val="333333"/>
                </a:solidFill>
                <a:effectLst/>
                <a:latin typeface="YS Text"/>
              </a:rPr>
              <a:t> проведение двигательно-когнитивных тестов с использованием БОС-тестов и виртуальной среды.</a:t>
            </a:r>
            <a:endParaRPr lang="ru-RU" sz="2000" b="0" i="0" dirty="0">
              <a:solidFill>
                <a:srgbClr val="333333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69280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" y="217489"/>
            <a:ext cx="4424762" cy="456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796112" y="383217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b="1" dirty="0" err="1"/>
              <a:t>Вертикализатор</a:t>
            </a:r>
            <a:r>
              <a:rPr lang="ru-RU" b="1" dirty="0"/>
              <a:t> </a:t>
            </a:r>
            <a:r>
              <a:rPr lang="ru-RU" b="1" dirty="0" err="1"/>
              <a:t>Easystandevolvglider</a:t>
            </a:r>
            <a:r>
              <a:rPr lang="ru-RU" b="1" dirty="0"/>
              <a:t> (</a:t>
            </a:r>
            <a:r>
              <a:rPr lang="ru-RU" b="1" dirty="0" err="1"/>
              <a:t>глайдер</a:t>
            </a:r>
            <a:r>
              <a:rPr lang="ru-RU" b="1" dirty="0" smtClean="0"/>
              <a:t>) -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обеспечивает одновременное движение ног и радиус движения для бедер и лодыжек.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Есть возможность использовать руки, двигая рукоятки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Глайдера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вперед и назад.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Эта передовая активная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вертикализация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имеет ряд очень положительных медицинских преимуществ, связанных с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вертикализацией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поддерживает организм в тонусе. 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Легко индивидуализировать и настроить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Глайдер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для людей разного роста и с разными возможностями, для использования в процессе реабилитации или перенастраивать под вырост. 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833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7636" y="123825"/>
            <a:ext cx="5243514" cy="388077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err="1"/>
              <a:t>Pulley</a:t>
            </a:r>
            <a:r>
              <a:rPr lang="ru-RU" sz="2000" dirty="0"/>
              <a:t> многофункциональная система блоков, создающая нагрузку для активных занятий практически любого человека. 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Активной </a:t>
            </a:r>
            <a:r>
              <a:rPr lang="ru-RU" sz="2000" dirty="0"/>
              <a:t>реабилитацией на этом тренажере могут заниматься люди, нуждающиеся в особых упражнениях и даже инвалиды, пользующиеся  колясками, могут теперь проводить свои индивидуальные тренировочные программы.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666" r="16374"/>
          <a:stretch/>
        </p:blipFill>
        <p:spPr>
          <a:xfrm>
            <a:off x="414339" y="123825"/>
            <a:ext cx="3271838" cy="48863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4354" y="5295899"/>
            <a:ext cx="74909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Kardiomed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700 (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элипсоид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тренажер с биологической обратной связью для развития выносливости и функциональных возможностей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сердечно-сосудистой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системы. </a:t>
            </a:r>
            <a:endParaRPr lang="ru-RU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21" y="3205577"/>
            <a:ext cx="3615241" cy="36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23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446" y="524669"/>
            <a:ext cx="4572000" cy="2581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3433763"/>
            <a:ext cx="3905250" cy="304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114923" y="248275"/>
            <a:ext cx="447198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Эспандер трубчатый дает силовую нагрузку на мышцы, которая создается за счет сопротивления резины. Сопротивление заставляет мышцы сокращаться, что стимулирует рост костной и мышечной ткани. </a:t>
            </a:r>
          </a:p>
          <a:p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отличие от гантелей эспандер дает напряжение мышцам на протяжении всей амплитуды движения, обеспечивая более равномерную и качественную нагрузку. Тренировки с эспандером безопасны и эффективны.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41763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57" y="809625"/>
            <a:ext cx="9938279" cy="15049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/>
              <a:t>Упражнения на развитие мелкой моторики и двигательных навыков </a:t>
            </a:r>
            <a:r>
              <a:rPr lang="ru-RU" sz="3100" dirty="0" err="1"/>
              <a:t>паретичной</a:t>
            </a:r>
            <a:r>
              <a:rPr lang="ru-RU" sz="3100" dirty="0"/>
              <a:t> верхней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конечности </a:t>
            </a:r>
            <a:r>
              <a:rPr lang="ru-RU" sz="3100" dirty="0"/>
              <a:t>в </a:t>
            </a:r>
            <a:r>
              <a:rPr lang="ru-RU" sz="3100" dirty="0" smtClean="0"/>
              <a:t>целом</a:t>
            </a:r>
            <a:br>
              <a:rPr lang="ru-RU" sz="3100" dirty="0" smtClean="0"/>
            </a:br>
            <a:r>
              <a:rPr lang="ru-RU" sz="3100" dirty="0"/>
              <a:t/>
            </a:r>
            <a:br>
              <a:rPr lang="ru-RU" sz="31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188" y="2314575"/>
            <a:ext cx="8596668" cy="4326862"/>
          </a:xfrm>
        </p:spPr>
        <p:txBody>
          <a:bodyPr/>
          <a:lstStyle/>
          <a:p>
            <a:r>
              <a:rPr lang="ru-RU" sz="2400" dirty="0" smtClean="0"/>
              <a:t>рисование </a:t>
            </a:r>
            <a:r>
              <a:rPr lang="ru-RU" sz="2400" dirty="0"/>
              <a:t>букв или геометрических фигур на столе пальцем или всей кистью руки, в зависимости от возможностей </a:t>
            </a:r>
            <a:r>
              <a:rPr lang="ru-RU" sz="2400" dirty="0" smtClean="0"/>
              <a:t>пациента (для </a:t>
            </a:r>
            <a:r>
              <a:rPr lang="ru-RU" sz="2400" dirty="0"/>
              <a:t>облегчения выполнения задания пораженная конечность может быть подвешена или больной сам себе помогает здоровой рукой); </a:t>
            </a:r>
          </a:p>
          <a:p>
            <a:r>
              <a:rPr lang="ru-RU" sz="2400" dirty="0"/>
              <a:t>лепка из пластилина; </a:t>
            </a:r>
          </a:p>
          <a:p>
            <a:r>
              <a:rPr lang="ru-RU" sz="2400" dirty="0"/>
              <a:t>занятия на бытовом стенде.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330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348"/>
          <a:stretch/>
        </p:blipFill>
        <p:spPr>
          <a:xfrm>
            <a:off x="446880" y="0"/>
            <a:ext cx="3210719" cy="37951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t="25501"/>
          <a:stretch/>
        </p:blipFill>
        <p:spPr>
          <a:xfrm>
            <a:off x="3940525" y="781467"/>
            <a:ext cx="5067299" cy="281592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940525" y="258247"/>
            <a:ext cx="44821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Занятия на бытовом стенде</a:t>
            </a:r>
            <a:endParaRPr lang="ru-RU" sz="28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80" y="3984874"/>
            <a:ext cx="4182270" cy="280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75121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</TotalTime>
  <Words>588</Words>
  <Application>Microsoft Office PowerPoint</Application>
  <PresentationFormat>Широкоэкранный</PresentationFormat>
  <Paragraphs>41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YS Text</vt:lpstr>
      <vt:lpstr>Грань</vt:lpstr>
      <vt:lpstr>Тема: «Восстановление двигательных функций у лиц, перенесших ишемический инсульт» Иванова Ю.В. МФЗА 25-1</vt:lpstr>
      <vt:lpstr>Презентация PowerPoint</vt:lpstr>
      <vt:lpstr>Характеристика средств, применяемых в программе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Упражнения на развитие мелкой моторики и двигательных навыков паретичной верхней  конечности в целом 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«Восстановление двигательных функций у лиц, перенесших ишемический инсульт» </dc:title>
  <dc:creator>RePack by SPecialiST</dc:creator>
  <cp:lastModifiedBy>RePack by SPecialiST</cp:lastModifiedBy>
  <cp:revision>10</cp:revision>
  <dcterms:created xsi:type="dcterms:W3CDTF">2026-01-26T01:26:27Z</dcterms:created>
  <dcterms:modified xsi:type="dcterms:W3CDTF">2026-01-26T05:19:14Z</dcterms:modified>
</cp:coreProperties>
</file>