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46237-DFA2-4D39-8912-F9ED42D3C30E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A50AF-6433-4289-9A2D-053B45302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44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18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43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32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30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5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84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420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1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7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98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728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3798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19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911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568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933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63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37B6F60-5152-4C2B-B30F-DB3FCE221DE3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7DD67-6D3E-45FF-B2D4-2504CB5B3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904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683368F-E7E7-4321-A8B5-DFCE3DACAA77}"/>
              </a:ext>
            </a:extLst>
          </p:cNvPr>
          <p:cNvSpPr txBox="1"/>
          <p:nvPr/>
        </p:nvSpPr>
        <p:spPr>
          <a:xfrm>
            <a:off x="1914617" y="488272"/>
            <a:ext cx="836276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21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black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Минобрнауки России</a:t>
            </a:r>
            <a:br>
              <a:rPr kumimoji="0" lang="ru-RU" sz="21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black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21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black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Владивостокский государственный университет  экономики и сервиса</a:t>
            </a:r>
            <a:br>
              <a:rPr kumimoji="0" lang="ru-RU" sz="21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black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21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black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Кафедра физкультурно-оздоровительной и спортивной работы</a:t>
            </a:r>
            <a:br>
              <a:rPr kumimoji="0" lang="ru-RU" sz="21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lang="ru-RU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690F48-60B8-4140-9786-3B2DC96E8C98}"/>
              </a:ext>
            </a:extLst>
          </p:cNvPr>
          <p:cNvSpPr txBox="1"/>
          <p:nvPr/>
        </p:nvSpPr>
        <p:spPr>
          <a:xfrm>
            <a:off x="1180730" y="2825535"/>
            <a:ext cx="9960746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Методическая разработка по теме «Физическое и психоэмоциональное состояние детей 4-5 лет»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CEBDD8-06F1-4A5F-9C7C-C6926B41DE9F}"/>
              </a:ext>
            </a:extLst>
          </p:cNvPr>
          <p:cNvSpPr txBox="1"/>
          <p:nvPr/>
        </p:nvSpPr>
        <p:spPr>
          <a:xfrm>
            <a:off x="8522563" y="5199577"/>
            <a:ext cx="298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Студент гр. БПО-20-ФЗ1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6CB21A-95F4-43D6-A2E2-70E1EBFB6DD6}"/>
              </a:ext>
            </a:extLst>
          </p:cNvPr>
          <p:cNvSpPr txBox="1"/>
          <p:nvPr/>
        </p:nvSpPr>
        <p:spPr>
          <a:xfrm>
            <a:off x="3311371" y="5843738"/>
            <a:ext cx="5326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Владивосток</a:t>
            </a:r>
          </a:p>
          <a:p>
            <a:pPr algn="ctr"/>
            <a:r>
              <a:rPr lang="ru-RU" dirty="0"/>
              <a:t> 2021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5E97B4-EA2E-4A23-97A8-58DC85B47E70}"/>
              </a:ext>
            </a:extLst>
          </p:cNvPr>
          <p:cNvSpPr txBox="1"/>
          <p:nvPr/>
        </p:nvSpPr>
        <p:spPr>
          <a:xfrm>
            <a:off x="2065538" y="2252170"/>
            <a:ext cx="80609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/>
              <a:t>Нижегородова Ксения Юрьевна</a:t>
            </a:r>
          </a:p>
        </p:txBody>
      </p:sp>
    </p:spTree>
    <p:extLst>
      <p:ext uri="{BB962C8B-B14F-4D97-AF65-F5344CB8AC3E}">
        <p14:creationId xmlns:p14="http://schemas.microsoft.com/office/powerpoint/2010/main" val="212840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6F9BC-A08C-4FC5-ABD4-E6B540BC98DE}"/>
              </a:ext>
            </a:extLst>
          </p:cNvPr>
          <p:cNvSpPr txBox="1"/>
          <p:nvPr/>
        </p:nvSpPr>
        <p:spPr>
          <a:xfrm>
            <a:off x="1865746" y="452761"/>
            <a:ext cx="869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Общее соотношение количества испытуемых относительно УФП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CEB4EC5-7C03-4843-A288-F35BD2077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632345"/>
              </p:ext>
            </p:extLst>
          </p:nvPr>
        </p:nvGraphicFramePr>
        <p:xfrm>
          <a:off x="1104900" y="1228725"/>
          <a:ext cx="9886949" cy="5105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1019">
                  <a:extLst>
                    <a:ext uri="{9D8B030D-6E8A-4147-A177-3AD203B41FA5}">
                      <a16:colId xmlns:a16="http://schemas.microsoft.com/office/drawing/2014/main" val="3436000692"/>
                    </a:ext>
                  </a:extLst>
                </a:gridCol>
                <a:gridCol w="1297655">
                  <a:extLst>
                    <a:ext uri="{9D8B030D-6E8A-4147-A177-3AD203B41FA5}">
                      <a16:colId xmlns:a16="http://schemas.microsoft.com/office/drawing/2014/main" val="3863678530"/>
                    </a:ext>
                  </a:extLst>
                </a:gridCol>
                <a:gridCol w="1297655">
                  <a:extLst>
                    <a:ext uri="{9D8B030D-6E8A-4147-A177-3AD203B41FA5}">
                      <a16:colId xmlns:a16="http://schemas.microsoft.com/office/drawing/2014/main" val="1118781756"/>
                    </a:ext>
                  </a:extLst>
                </a:gridCol>
                <a:gridCol w="1297655">
                  <a:extLst>
                    <a:ext uri="{9D8B030D-6E8A-4147-A177-3AD203B41FA5}">
                      <a16:colId xmlns:a16="http://schemas.microsoft.com/office/drawing/2014/main" val="3001467925"/>
                    </a:ext>
                  </a:extLst>
                </a:gridCol>
                <a:gridCol w="1297655">
                  <a:extLst>
                    <a:ext uri="{9D8B030D-6E8A-4147-A177-3AD203B41FA5}">
                      <a16:colId xmlns:a16="http://schemas.microsoft.com/office/drawing/2014/main" val="1636619533"/>
                    </a:ext>
                  </a:extLst>
                </a:gridCol>
                <a:gridCol w="1297655">
                  <a:extLst>
                    <a:ext uri="{9D8B030D-6E8A-4147-A177-3AD203B41FA5}">
                      <a16:colId xmlns:a16="http://schemas.microsoft.com/office/drawing/2014/main" val="2227615900"/>
                    </a:ext>
                  </a:extLst>
                </a:gridCol>
                <a:gridCol w="1297655">
                  <a:extLst>
                    <a:ext uri="{9D8B030D-6E8A-4147-A177-3AD203B41FA5}">
                      <a16:colId xmlns:a16="http://schemas.microsoft.com/office/drawing/2014/main" val="48697113"/>
                    </a:ext>
                  </a:extLst>
                </a:gridCol>
              </a:tblGrid>
              <a:tr h="533112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Контингент испытуемых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6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Уровни физической подготовленности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83845"/>
                  </a:ext>
                </a:extLst>
              </a:tr>
              <a:tr h="533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Низкий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Средний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Высокий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70421"/>
                  </a:ext>
                </a:extLst>
              </a:tr>
              <a:tr h="53311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Девочки (</a:t>
                      </a:r>
                      <a:r>
                        <a:rPr lang="en-US" sz="1400" dirty="0">
                          <a:effectLst/>
                        </a:rPr>
                        <a:t>5</a:t>
                      </a:r>
                      <a:r>
                        <a:rPr lang="ru-RU" sz="1400" dirty="0">
                          <a:effectLst/>
                        </a:rPr>
                        <a:t> лет)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 err="1">
                          <a:effectLst/>
                        </a:rPr>
                        <a:t>Колич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134679511"/>
                  </a:ext>
                </a:extLst>
              </a:tr>
              <a:tr h="533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33,3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33,3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33,4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139564892"/>
                  </a:ext>
                </a:extLst>
              </a:tr>
              <a:tr h="9909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Мальчики (5 лет)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100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65597102"/>
                  </a:ext>
                </a:extLst>
              </a:tr>
              <a:tr h="9909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Девочки (4 года)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510630468"/>
                  </a:ext>
                </a:extLst>
              </a:tr>
              <a:tr h="9909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Мальчики (4 года)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982312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474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11A07C-A9EC-438F-8FF5-E9DC880845DE}"/>
              </a:ext>
            </a:extLst>
          </p:cNvPr>
          <p:cNvSpPr txBox="1"/>
          <p:nvPr/>
        </p:nvSpPr>
        <p:spPr>
          <a:xfrm>
            <a:off x="1545430" y="351288"/>
            <a:ext cx="8833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Результаты тестирования психоэмоционального состояния детей дошкольного возраста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B6128F9-C77A-456B-B2AB-4BCE91634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896197"/>
              </p:ext>
            </p:extLst>
          </p:nvPr>
        </p:nvGraphicFramePr>
        <p:xfrm>
          <a:off x="2207491" y="1274618"/>
          <a:ext cx="7509162" cy="3851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780">
                  <a:extLst>
                    <a:ext uri="{9D8B030D-6E8A-4147-A177-3AD203B41FA5}">
                      <a16:colId xmlns:a16="http://schemas.microsoft.com/office/drawing/2014/main" val="885975121"/>
                    </a:ext>
                  </a:extLst>
                </a:gridCol>
                <a:gridCol w="1640076">
                  <a:extLst>
                    <a:ext uri="{9D8B030D-6E8A-4147-A177-3AD203B41FA5}">
                      <a16:colId xmlns:a16="http://schemas.microsoft.com/office/drawing/2014/main" val="3256419393"/>
                    </a:ext>
                  </a:extLst>
                </a:gridCol>
                <a:gridCol w="838551">
                  <a:extLst>
                    <a:ext uri="{9D8B030D-6E8A-4147-A177-3AD203B41FA5}">
                      <a16:colId xmlns:a16="http://schemas.microsoft.com/office/drawing/2014/main" val="1011087691"/>
                    </a:ext>
                  </a:extLst>
                </a:gridCol>
                <a:gridCol w="838551">
                  <a:extLst>
                    <a:ext uri="{9D8B030D-6E8A-4147-A177-3AD203B41FA5}">
                      <a16:colId xmlns:a16="http://schemas.microsoft.com/office/drawing/2014/main" val="2608261143"/>
                    </a:ext>
                  </a:extLst>
                </a:gridCol>
                <a:gridCol w="838551">
                  <a:extLst>
                    <a:ext uri="{9D8B030D-6E8A-4147-A177-3AD203B41FA5}">
                      <a16:colId xmlns:a16="http://schemas.microsoft.com/office/drawing/2014/main" val="3546504603"/>
                    </a:ext>
                  </a:extLst>
                </a:gridCol>
                <a:gridCol w="838551">
                  <a:extLst>
                    <a:ext uri="{9D8B030D-6E8A-4147-A177-3AD203B41FA5}">
                      <a16:colId xmlns:a16="http://schemas.microsoft.com/office/drawing/2014/main" val="82900596"/>
                    </a:ext>
                  </a:extLst>
                </a:gridCol>
                <a:gridCol w="838551">
                  <a:extLst>
                    <a:ext uri="{9D8B030D-6E8A-4147-A177-3AD203B41FA5}">
                      <a16:colId xmlns:a16="http://schemas.microsoft.com/office/drawing/2014/main" val="1936530430"/>
                    </a:ext>
                  </a:extLst>
                </a:gridCol>
                <a:gridCol w="838551">
                  <a:extLst>
                    <a:ext uri="{9D8B030D-6E8A-4147-A177-3AD203B41FA5}">
                      <a16:colId xmlns:a16="http://schemas.microsoft.com/office/drawing/2014/main" val="3670827392"/>
                    </a:ext>
                  </a:extLst>
                </a:gridCol>
              </a:tblGrid>
              <a:tr h="1075554">
                <a:tc rowSpan="3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Тест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6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Уровни психоэмоционального состояния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50454"/>
                  </a:ext>
                </a:extLst>
              </a:tr>
              <a:tr h="1118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Низкий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Средний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Высокий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699075"/>
                  </a:ext>
                </a:extLst>
              </a:tr>
              <a:tr h="1118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Колич.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138673313"/>
                  </a:ext>
                </a:extLst>
              </a:tr>
              <a:tr h="53851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«Паровозик»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33,3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33,3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800" dirty="0">
                          <a:effectLst/>
                        </a:rPr>
                        <a:t>33,4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62864179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935E490-6A6C-41F4-AF63-BFD9A8C35AB8}"/>
              </a:ext>
            </a:extLst>
          </p:cNvPr>
          <p:cNvSpPr txBox="1"/>
          <p:nvPr/>
        </p:nvSpPr>
        <p:spPr>
          <a:xfrm>
            <a:off x="997525" y="5454073"/>
            <a:ext cx="9929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таблице  представлено количество детей, у которых негативный уровень психоэмоционального состояния (3 человека), данный тест был пройден 7 детьми, поэтому можно сказать, что у большинства УПС положительный (4 человека).</a:t>
            </a:r>
          </a:p>
        </p:txBody>
      </p:sp>
    </p:spTree>
    <p:extLst>
      <p:ext uri="{BB962C8B-B14F-4D97-AF65-F5344CB8AC3E}">
        <p14:creationId xmlns:p14="http://schemas.microsoft.com/office/powerpoint/2010/main" val="97525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32036E-6EC1-4FFD-9C8A-A38CCC4F743D}"/>
              </a:ext>
            </a:extLst>
          </p:cNvPr>
          <p:cNvSpPr txBox="1"/>
          <p:nvPr/>
        </p:nvSpPr>
        <p:spPr>
          <a:xfrm>
            <a:off x="276014" y="512663"/>
            <a:ext cx="30295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 ИГРЫ ДЛЯ РАЗВИТИЯ ФИЗИЧЕСКИХ СПОСОБНОСТЕЙ</a:t>
            </a:r>
          </a:p>
          <a:p>
            <a:r>
              <a:rPr lang="ru-RU" dirty="0"/>
              <a:t>Педагогические задачи: Развитие базовых физических качеств (скоростно-силовых, скоростных, силовой выносливости, гибкости)</a:t>
            </a:r>
          </a:p>
          <a:p>
            <a:r>
              <a:rPr lang="ru-RU" dirty="0"/>
              <a:t>1.	«Удочка»</a:t>
            </a:r>
          </a:p>
          <a:p>
            <a:r>
              <a:rPr lang="ru-RU" dirty="0"/>
              <a:t>Задача: развитие быстроты реакции, ловкость</a:t>
            </a:r>
          </a:p>
          <a:p>
            <a:r>
              <a:rPr lang="ru-RU" dirty="0"/>
              <a:t>Инвентарь: скакалка</a:t>
            </a:r>
          </a:p>
          <a:p>
            <a:r>
              <a:rPr lang="ru-RU" dirty="0"/>
              <a:t>Место проведения: любая площадка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17F707-BE39-4C02-958C-88BFB263E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725" y="257452"/>
            <a:ext cx="7678043" cy="61943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1041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4B6FE4-858D-415D-A460-CF4DE8C6A6DE}"/>
              </a:ext>
            </a:extLst>
          </p:cNvPr>
          <p:cNvSpPr txBox="1"/>
          <p:nvPr/>
        </p:nvSpPr>
        <p:spPr>
          <a:xfrm>
            <a:off x="390617" y="443883"/>
            <a:ext cx="31071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	СОЗДАНИЕ В ИГРЕ СЮЖЕТОВ ИЗ ЖИЗНИ И ДР</a:t>
            </a:r>
          </a:p>
          <a:p>
            <a:r>
              <a:rPr lang="ru-RU" dirty="0"/>
              <a:t>Педагогические задачи: Формирование навыков решения различных жизненных ситуаций, взаимопомощи, толерантности, преодоление природных препятствий</a:t>
            </a:r>
          </a:p>
          <a:p>
            <a:r>
              <a:rPr lang="ru-RU" dirty="0"/>
              <a:t>1.	«Тропинка»</a:t>
            </a:r>
          </a:p>
          <a:p>
            <a:r>
              <a:rPr lang="ru-RU" dirty="0"/>
              <a:t>Задача: слаженная работа в команде</a:t>
            </a:r>
          </a:p>
          <a:p>
            <a:r>
              <a:rPr lang="ru-RU" dirty="0"/>
              <a:t>Инвентарь: не нужен</a:t>
            </a:r>
          </a:p>
          <a:p>
            <a:r>
              <a:rPr lang="ru-RU" dirty="0"/>
              <a:t>Место проведения: любая площадка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E0BA54-110F-4E59-B122-2804BBB420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06" t="2531" b="-702"/>
          <a:stretch/>
        </p:blipFill>
        <p:spPr>
          <a:xfrm>
            <a:off x="4518734" y="330693"/>
            <a:ext cx="7034074" cy="6196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2535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A82451-4E48-4656-B0AE-BAB3555D86C0}"/>
              </a:ext>
            </a:extLst>
          </p:cNvPr>
          <p:cNvSpPr txBox="1"/>
          <p:nvPr/>
        </p:nvSpPr>
        <p:spPr>
          <a:xfrm>
            <a:off x="346229" y="372863"/>
            <a:ext cx="324035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	КОММУНИКАТИВНОЕ ВЗАИМОДЕЙСТВИЕ</a:t>
            </a:r>
          </a:p>
          <a:p>
            <a:r>
              <a:rPr lang="ru-RU" dirty="0"/>
              <a:t>Педагогические задачи: Развитие умения выстраивать </a:t>
            </a:r>
          </a:p>
          <a:p>
            <a:r>
              <a:rPr lang="ru-RU" dirty="0"/>
              <a:t>и поддерживать хорошие межличностные отношения в разнообразных жизненных ситуациях</a:t>
            </a:r>
          </a:p>
          <a:p>
            <a:r>
              <a:rPr lang="ru-RU" dirty="0"/>
              <a:t>1.	«Зеркало»</a:t>
            </a:r>
          </a:p>
          <a:p>
            <a:r>
              <a:rPr lang="ru-RU" dirty="0"/>
              <a:t>Задача: развивать умение показывать и повторять позы и движения,</a:t>
            </a:r>
          </a:p>
          <a:p>
            <a:r>
              <a:rPr lang="ru-RU" dirty="0"/>
              <a:t>воспитывать артистичность и выразительность движений.</a:t>
            </a:r>
          </a:p>
          <a:p>
            <a:r>
              <a:rPr lang="ru-RU" dirty="0"/>
              <a:t>Инвентарь: не требуется</a:t>
            </a:r>
          </a:p>
          <a:p>
            <a:r>
              <a:rPr lang="ru-RU" dirty="0"/>
              <a:t>Место проведения: любая площадка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871999-F772-4A97-9A80-BA4C01918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508" y="292963"/>
            <a:ext cx="7168830" cy="6294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8394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721926-658D-4D3E-88D4-29677F4EB453}"/>
              </a:ext>
            </a:extLst>
          </p:cNvPr>
          <p:cNvSpPr txBox="1"/>
          <p:nvPr/>
        </p:nvSpPr>
        <p:spPr>
          <a:xfrm>
            <a:off x="335058" y="337350"/>
            <a:ext cx="30184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	ФОРМИРОВАНИЕ СПОСОБНОСТИ ВЕСТИ СОВМЕСТНЫЕ ДЕЙСТВИЯ С ПАРТНЕРОМ </a:t>
            </a:r>
          </a:p>
          <a:p>
            <a:r>
              <a:rPr lang="ru-RU" dirty="0"/>
              <a:t>Педагогические задачи: Развитие взаимоотношений между сверстниками</a:t>
            </a:r>
          </a:p>
          <a:p>
            <a:r>
              <a:rPr lang="ru-RU" dirty="0"/>
              <a:t>1.	«Ладонь в ладонь»</a:t>
            </a:r>
          </a:p>
          <a:p>
            <a:r>
              <a:rPr lang="ru-RU" dirty="0"/>
              <a:t>Задача: учит детей работать в паре</a:t>
            </a:r>
          </a:p>
          <a:p>
            <a:r>
              <a:rPr lang="ru-RU" dirty="0"/>
              <a:t>Инвентарь: стол, стулья и т. д.</a:t>
            </a:r>
          </a:p>
          <a:p>
            <a:r>
              <a:rPr lang="ru-RU" dirty="0"/>
              <a:t>Место проведения: любая площадка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CE73D3-9116-49D2-8C9F-128FA2D6A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979" y="109584"/>
            <a:ext cx="8393505" cy="6479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9634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2973A1-B427-4A6F-8042-EBE1D5D4181E}"/>
              </a:ext>
            </a:extLst>
          </p:cNvPr>
          <p:cNvSpPr txBox="1"/>
          <p:nvPr/>
        </p:nvSpPr>
        <p:spPr>
          <a:xfrm>
            <a:off x="976544" y="603682"/>
            <a:ext cx="104771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Выводы</a:t>
            </a:r>
          </a:p>
          <a:p>
            <a:pPr algn="ctr"/>
            <a:endParaRPr lang="ru-RU" sz="2800" b="1" dirty="0"/>
          </a:p>
          <a:p>
            <a:pPr indent="450215" algn="just">
              <a:spcAft>
                <a:spcPts val="0"/>
              </a:spcAft>
            </a:pPr>
            <a:r>
              <a:rPr lang="ru-RU" sz="24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28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сихоэмоциональное состояние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большинства детей положительное, но также присутствует и негативное (высокое-33,3%; среднее-33,3%; и низкое-33,4%).</a:t>
            </a:r>
          </a:p>
          <a:p>
            <a:pPr indent="450215" algn="just">
              <a:spcAft>
                <a:spcPts val="0"/>
              </a:spcAft>
            </a:pP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Уровень развития физических качеств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детей средний, но также есть 100% показатели высокого уровня по развитию ориентировочной реакции и координационным способностям. Низкий УФП больше всего приходится на такие качества, как подвижность в тазобедренном суставе «Наклон из положения стоя» (57,1%), средний УФП больше всего приходиться на скоростно-силовые способности «Прыжок в длину с места» (71,4%), высокий УФП - ориентировочные реакции и координационные способности «Бросок набивного мяча» (100%).</a:t>
            </a:r>
          </a:p>
          <a:p>
            <a:pPr indent="450215">
              <a:lnSpc>
                <a:spcPct val="150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19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53CBB0-976D-48D8-8421-9FE39A4E0FEA}"/>
              </a:ext>
            </a:extLst>
          </p:cNvPr>
          <p:cNvSpPr txBox="1"/>
          <p:nvPr/>
        </p:nvSpPr>
        <p:spPr>
          <a:xfrm>
            <a:off x="1038688" y="701336"/>
            <a:ext cx="995186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 Список используемых источников:</a:t>
            </a:r>
          </a:p>
          <a:p>
            <a:endParaRPr lang="ru-RU" dirty="0"/>
          </a:p>
          <a:p>
            <a:r>
              <a:rPr lang="ru-RU" sz="2000" dirty="0"/>
              <a:t>1.	Завьялова, Т. П.  Теория и методика физического воспитания дошкольников : учебное пособие для вузов / Т. П. Завьялова, И. В. Стародубцева. — 2-е изд. — Москва : Издательство </a:t>
            </a:r>
            <a:r>
              <a:rPr lang="ru-RU" sz="2000" dirty="0" err="1"/>
              <a:t>Юрайт</a:t>
            </a:r>
            <a:r>
              <a:rPr lang="ru-RU" sz="2000" dirty="0"/>
              <a:t>, 2021. — 350 с. — (Высшее образование). — ISBN 978-5-534-11218-4. — Текст : электронный // ЭБС </a:t>
            </a:r>
            <a:r>
              <a:rPr lang="ru-RU" sz="2000" dirty="0" err="1"/>
              <a:t>Юрайт</a:t>
            </a:r>
            <a:r>
              <a:rPr lang="ru-RU" sz="2000" dirty="0"/>
              <a:t> [сайт]. — URL: https://urait.ru/bcode/476041 (дата обращения: 05.07.2021).</a:t>
            </a:r>
          </a:p>
          <a:p>
            <a:r>
              <a:rPr lang="ru-RU" sz="2000" dirty="0"/>
              <a:t>2.	Морозова, Л. Д. Теория и методика физического развития дошкольников : учебное пособие для вузов / Л. Д. Морозова. — 2-е изд. — Москва : Издательство </a:t>
            </a:r>
            <a:r>
              <a:rPr lang="ru-RU" sz="2000" dirty="0" err="1"/>
              <a:t>Юрайт</a:t>
            </a:r>
            <a:r>
              <a:rPr lang="ru-RU" sz="2000" dirty="0"/>
              <a:t>, 2021. — 167 с. — (Высшее образование). — ISBN 978-5-534-11435-5. — Текст : электронный // ЭБС </a:t>
            </a:r>
            <a:r>
              <a:rPr lang="ru-RU" sz="2000" dirty="0" err="1"/>
              <a:t>Юрайт</a:t>
            </a:r>
            <a:r>
              <a:rPr lang="ru-RU" sz="2000" dirty="0"/>
              <a:t> [сайт]. — URL: https://urait.ru/bcode/476066 (дата обращения: 05.07.2021).</a:t>
            </a:r>
          </a:p>
          <a:p>
            <a:r>
              <a:rPr lang="ru-RU" sz="2000" dirty="0"/>
              <a:t>3.	Физическая культура : учебное пособие для вузов / Е. В. </a:t>
            </a:r>
            <a:r>
              <a:rPr lang="ru-RU" sz="2000" dirty="0" err="1"/>
              <a:t>Конеева</a:t>
            </a:r>
            <a:r>
              <a:rPr lang="ru-RU" sz="2000" dirty="0"/>
              <a:t> [и др.] ; под редакцией Е. В. </a:t>
            </a:r>
            <a:r>
              <a:rPr lang="ru-RU" sz="2000" dirty="0" err="1"/>
              <a:t>Конеевой</a:t>
            </a:r>
            <a:r>
              <a:rPr lang="ru-RU" sz="2000" dirty="0"/>
              <a:t>. — 2-е изд., </a:t>
            </a:r>
            <a:r>
              <a:rPr lang="ru-RU" sz="2000" dirty="0" err="1"/>
              <a:t>перераб</a:t>
            </a:r>
            <a:r>
              <a:rPr lang="ru-RU" sz="2000" dirty="0"/>
              <a:t>. и доп. — Москва : Издательство </a:t>
            </a:r>
            <a:r>
              <a:rPr lang="ru-RU" sz="2000" dirty="0" err="1"/>
              <a:t>Юрайт</a:t>
            </a:r>
            <a:r>
              <a:rPr lang="ru-RU" sz="2000" dirty="0"/>
              <a:t>, 2021. — 599 с. — (Высшее образование). — ISBN 978-5-534-12033-2. — Текст : электронный // ЭБС </a:t>
            </a:r>
            <a:r>
              <a:rPr lang="ru-RU" sz="2000" dirty="0" err="1"/>
              <a:t>Юрайт</a:t>
            </a:r>
            <a:r>
              <a:rPr lang="ru-RU" sz="2000" dirty="0"/>
              <a:t> [сайт]. — URL: https://urait.ru/bcode/474341 (дата обращения: 05.07.2021).</a:t>
            </a:r>
          </a:p>
        </p:txBody>
      </p:sp>
    </p:spTree>
    <p:extLst>
      <p:ext uri="{BB962C8B-B14F-4D97-AF65-F5344CB8AC3E}">
        <p14:creationId xmlns:p14="http://schemas.microsoft.com/office/powerpoint/2010/main" val="2874728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168</TotalTime>
  <Words>730</Words>
  <Application>Microsoft Office PowerPoint</Application>
  <PresentationFormat>Широкоэкранный</PresentationFormat>
  <Paragraphs>104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Минобрнауки России Владивостокский государственный университет  экономики и сервиса Кафедра физкультурно-оздоровительной и спортивной работы </dc:title>
  <dc:creator>Нижегородова Ксения</dc:creator>
  <cp:lastModifiedBy>Нижегородова Ксения</cp:lastModifiedBy>
  <cp:revision>7</cp:revision>
  <dcterms:created xsi:type="dcterms:W3CDTF">2021-09-18T10:25:47Z</dcterms:created>
  <dcterms:modified xsi:type="dcterms:W3CDTF">2021-11-14T11:49:23Z</dcterms:modified>
</cp:coreProperties>
</file>