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7" r:id="rId1"/>
  </p:sldMasterIdLst>
  <p:sldIdLst>
    <p:sldId id="256" r:id="rId2"/>
    <p:sldId id="257" r:id="rId3"/>
    <p:sldId id="258" r:id="rId4"/>
    <p:sldId id="260" r:id="rId5"/>
    <p:sldId id="26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72" r:id="rId15"/>
    <p:sldId id="273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D0E3"/>
    <a:srgbClr val="F7DEFA"/>
    <a:srgbClr val="FFA6D4"/>
    <a:srgbClr val="F0C1F5"/>
    <a:srgbClr val="E1F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65CC01-7156-494D-8C17-DB4B0E39C4AD}" v="1484" dt="2026-07-16T18:10:05.5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724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1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497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7/16/2026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06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7/16/2026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85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7/16/2026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66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7/16/2026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05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7/16/2026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92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7/16/2026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505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9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680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361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0" r:id="rId6"/>
    <p:sldLayoutId id="2147483866" r:id="rId7"/>
    <p:sldLayoutId id="2147483867" r:id="rId8"/>
    <p:sldLayoutId id="2147483868" r:id="rId9"/>
    <p:sldLayoutId id="2147483869" r:id="rId10"/>
    <p:sldLayoutId id="21474838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jpeg"/><Relationship Id="rId7" Type="http://schemas.openxmlformats.org/officeDocument/2006/relationships/image" Target="../media/image32.sv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11" Type="http://schemas.openxmlformats.org/officeDocument/2006/relationships/image" Target="../media/image35.svg"/><Relationship Id="rId5" Type="http://schemas.openxmlformats.org/officeDocument/2006/relationships/image" Target="../media/image30.svg"/><Relationship Id="rId10" Type="http://schemas.openxmlformats.org/officeDocument/2006/relationships/image" Target="../media/image34.svg"/><Relationship Id="rId4" Type="http://schemas.openxmlformats.org/officeDocument/2006/relationships/image" Target="../media/image29.svg"/><Relationship Id="rId9" Type="http://schemas.openxmlformats.org/officeDocument/2006/relationships/image" Target="../media/image25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7A875D55-4A80-43E9-38F6-27E366493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90C8445F-057C-3D93-9948-4FB43D1A68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34094" b="9656"/>
          <a:stretch>
            <a:fillRect/>
          </a:stretch>
        </p:blipFill>
        <p:spPr>
          <a:xfrm>
            <a:off x="1" y="1"/>
            <a:ext cx="12192000" cy="6857999"/>
          </a:xfrm>
          <a:prstGeom prst="rect">
            <a:avLst/>
          </a:prstGeom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01923" y="1482602"/>
            <a:ext cx="7588155" cy="2236264"/>
          </a:xfrm>
        </p:spPr>
        <p:txBody>
          <a:bodyPr>
            <a:normAutofit/>
          </a:bodyPr>
          <a:lstStyle/>
          <a:p>
            <a:r>
              <a:rPr lang="ru-RU" sz="5400">
                <a:solidFill>
                  <a:srgbClr val="FFFFFF"/>
                </a:solidFill>
              </a:rPr>
              <a:t>Производственная практика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01923" y="3793937"/>
            <a:ext cx="7588155" cy="141409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ru-RU" sz="2200">
                <a:solidFill>
                  <a:srgbClr val="FFFFFF"/>
                </a:solidFill>
              </a:rPr>
              <a:t>Ширинян Алина, БПО2-23ИИ1</a:t>
            </a: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8707EF-16E9-8CE3-D742-DA93F22E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305" y="272869"/>
            <a:ext cx="10653578" cy="754887"/>
          </a:xfrm>
        </p:spPr>
        <p:txBody>
          <a:bodyPr>
            <a:normAutofit/>
          </a:bodyPr>
          <a:lstStyle/>
          <a:p>
            <a:pPr algn="ctr"/>
            <a:r>
              <a:rPr lang="ru-RU" sz="3200">
                <a:latin typeface="Aptos Display"/>
              </a:rPr>
              <a:t>Цель и задачи практики</a:t>
            </a:r>
            <a:endParaRPr lang="ru-RU" sz="3200" dirty="0">
              <a:latin typeface="Aptos Display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A9B81C-FA41-F64B-8A23-01E27E031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447" y="982562"/>
            <a:ext cx="11379293" cy="587834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ru-RU" sz="1950" b="1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Цель:</a:t>
            </a:r>
            <a:r>
              <a:rPr lang="ru-RU" sz="1950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 получить профессиональные навыки практической работы в учебной организации, сформировать знания о практической деятельности организации, закрепить знания, приобретённые в процессе учебной деятельности.</a:t>
            </a:r>
            <a:endParaRPr lang="ru-RU" sz="1950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1950" b="1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Основными задачами практики являлись: </a:t>
            </a:r>
            <a:endParaRPr lang="ru-RU" sz="1950" b="1">
              <a:latin typeface="Aptos"/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1950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1. Знакомство с правилами и внутренним распорядком  МКОУ «СОШ п. Светлая». </a:t>
            </a:r>
            <a:endParaRPr lang="ru-RU" sz="1950">
              <a:latin typeface="Aptos"/>
            </a:endParaRPr>
          </a:p>
          <a:p>
            <a:pPr marL="0" indent="0">
              <a:buNone/>
            </a:pPr>
            <a:r>
              <a:rPr lang="ru-RU" sz="1950" dirty="0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2. Изучение методических рекомендаций по темам: «Педагогическая этика вожатого», «Этика отношения к детям», «Этика общения с родителями», «Этика общения с коллегами», «Игры на </a:t>
            </a:r>
            <a:r>
              <a:rPr lang="ru-RU" sz="1950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взаимодействие и знакомство». </a:t>
            </a:r>
            <a:endParaRPr lang="ru-RU" sz="1950">
              <a:latin typeface="Aptos"/>
            </a:endParaRPr>
          </a:p>
          <a:p>
            <a:pPr marL="0" indent="0">
              <a:buNone/>
            </a:pPr>
            <a:r>
              <a:rPr lang="ru-RU" sz="1950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3. Анализ нормативно- правовых актов, регулирующих деятельность вожатого. </a:t>
            </a:r>
            <a:endParaRPr lang="ru-RU" sz="1950">
              <a:latin typeface="Aptos"/>
            </a:endParaRPr>
          </a:p>
          <a:p>
            <a:pPr marL="0" indent="0">
              <a:buNone/>
            </a:pPr>
            <a:r>
              <a:rPr lang="ru-RU" sz="1950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4. Составление плана-графика работы. Создание сценариев мероприятий. Спортивные и оздоровительные игры. Формы работы с песней и музыкой. Трудовое воспитание. </a:t>
            </a:r>
            <a:endParaRPr lang="ru-RU" sz="1950">
              <a:latin typeface="Aptos"/>
            </a:endParaRPr>
          </a:p>
          <a:p>
            <a:pPr marL="0" indent="0">
              <a:buNone/>
            </a:pPr>
            <a:r>
              <a:rPr lang="ru-RU" sz="1950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5.Ведение «Дневника практики». </a:t>
            </a:r>
            <a:endParaRPr lang="ru-RU" sz="1950">
              <a:latin typeface="Aptos"/>
            </a:endParaRPr>
          </a:p>
          <a:p>
            <a:pPr marL="0" indent="0">
              <a:buNone/>
            </a:pPr>
            <a:r>
              <a:rPr lang="ru-RU" sz="1950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6. Ознакомление с особенностями ведения отчета деятельности вожатого. </a:t>
            </a:r>
            <a:endParaRPr lang="ru-RU" sz="1950">
              <a:latin typeface="Aptos"/>
            </a:endParaRPr>
          </a:p>
          <a:p>
            <a:pPr marL="0" indent="0">
              <a:buNone/>
            </a:pPr>
            <a:endParaRPr lang="ru-RU" sz="1950" dirty="0">
              <a:solidFill>
                <a:srgbClr val="011C29"/>
              </a:solidFill>
              <a:highlight>
                <a:srgbClr val="FFFFFF"/>
              </a:highlight>
              <a:latin typeface="Aptos"/>
            </a:endParaRPr>
          </a:p>
          <a:p>
            <a:endParaRPr lang="ru-RU" sz="2400" dirty="0">
              <a:solidFill>
                <a:srgbClr val="011C29"/>
              </a:solidFill>
              <a:highlight>
                <a:srgbClr val="FFFFFF"/>
              </a:highlight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315831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BABBBF-6664-4DCD-20B5-90BDEBB59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>
                <a:solidFill>
                  <a:srgbClr val="011C29"/>
                </a:solidFill>
                <a:highlight>
                  <a:srgbClr val="FFFFFF"/>
                </a:highlight>
                <a:latin typeface="Aptos Display"/>
              </a:rPr>
              <a:t>Нормативно-правовая база</a:t>
            </a:r>
            <a:endParaRPr lang="ru-RU" sz="3200">
              <a:latin typeface="Aptos Display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3BD245-C6AD-C46F-6229-762D260DC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504" y="1251075"/>
            <a:ext cx="10544722" cy="505828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ru-RU" b="1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Изученные документы:</a:t>
            </a:r>
            <a:endParaRPr lang="ru-RU" b="1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1. Федеральный закон №273-ФЗ «Об образовании в Российской Федерации»</a:t>
            </a:r>
            <a:endParaRPr lang="ru-RU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2. СанПиН 2.4.4.3155-13 – санитарно-эпидемиологические требования к организации режима работы</a:t>
            </a:r>
            <a:endParaRPr lang="ru-RU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3. Должностная инструкция вожатого лагеря дневного пребывания </a:t>
            </a:r>
            <a:endParaRPr lang="ru-RU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4. Программа работы летнего лагеря дневного пребывания на 2026 год</a:t>
            </a:r>
            <a:endParaRPr lang="ru-RU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5. Приказы и распоряжения администрации школы</a:t>
            </a:r>
            <a:endParaRPr lang="ru-RU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6. Правила внутреннего трудового распорядка Проведен инструктаж по: · </a:t>
            </a:r>
            <a:endParaRPr lang="ru-RU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pPr>
              <a:buFont typeface="Courier New" panose="020B0604020202020204" pitchFamily="34" charset="0"/>
              <a:buChar char="o"/>
            </a:pPr>
            <a:r>
              <a:rPr lang="ru-RU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Технике безопасности </a:t>
            </a:r>
            <a:endParaRPr lang="ru-RU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pPr>
              <a:buFont typeface="Courier New" panose="020B0604020202020204" pitchFamily="34" charset="0"/>
              <a:buChar char="o"/>
            </a:pPr>
            <a:r>
              <a:rPr lang="ru-RU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Пожарной безопасности </a:t>
            </a:r>
            <a:endParaRPr lang="ru-RU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pPr>
              <a:buFont typeface="Courier New" panose="020B0604020202020204" pitchFamily="34" charset="0"/>
              <a:buChar char="o"/>
            </a:pPr>
            <a:r>
              <a:rPr lang="ru-RU">
                <a:solidFill>
                  <a:srgbClr val="011C29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Санитарно-гигиеническим нормам</a:t>
            </a:r>
            <a:endParaRPr lang="ru-RU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178584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ACA6F80-D392-A64E-3CF8-F28F1CCE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635A84B-09D7-0E28-CD03-2DBBF9D2F3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184" r="-1" b="2327"/>
          <a:stretch>
            <a:fillRect/>
          </a:stretch>
        </p:blipFill>
        <p:spPr>
          <a:xfrm>
            <a:off x="644435" y="2098764"/>
            <a:ext cx="4386810" cy="4058195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D653677-5AB7-22E4-5347-1A918F05F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0235" y="359953"/>
            <a:ext cx="6780483" cy="613083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b="1">
                <a:latin typeface="Aptos Display"/>
                <a:ea typeface="+mn-lt"/>
                <a:cs typeface="+mn-lt"/>
              </a:rPr>
              <a:t>               Игры на знакомство:</a:t>
            </a:r>
            <a:endParaRPr lang="ru-RU" b="1">
              <a:latin typeface="Aptos Display"/>
            </a:endParaRPr>
          </a:p>
          <a:p>
            <a:pPr>
              <a:lnSpc>
                <a:spcPct val="110000"/>
              </a:lnSpc>
            </a:pPr>
            <a:r>
              <a:rPr lang="ru-RU">
                <a:latin typeface="Aptos Display"/>
                <a:ea typeface="+mn-lt"/>
                <a:cs typeface="+mn-lt"/>
              </a:rPr>
              <a:t>«Снежный ком» – запоминание имен всех участников</a:t>
            </a:r>
            <a:endParaRPr lang="ru-RU">
              <a:latin typeface="Aptos Display"/>
            </a:endParaRPr>
          </a:p>
          <a:p>
            <a:pPr>
              <a:lnSpc>
                <a:spcPct val="110000"/>
              </a:lnSpc>
            </a:pPr>
            <a:r>
              <a:rPr lang="ru-RU">
                <a:latin typeface="Aptos Display"/>
                <a:ea typeface="+mn-lt"/>
                <a:cs typeface="+mn-lt"/>
              </a:rPr>
              <a:t> «Имена в кругу» – быстрое запоминание имен и интересов</a:t>
            </a:r>
            <a:endParaRPr lang="ru-RU">
              <a:latin typeface="Aptos Display"/>
            </a:endParaRPr>
          </a:p>
          <a:p>
            <a:pPr>
              <a:lnSpc>
                <a:spcPct val="110000"/>
              </a:lnSpc>
            </a:pPr>
            <a:endParaRPr lang="ru-RU" dirty="0">
              <a:latin typeface="Aptos Display"/>
              <a:ea typeface="+mn-lt"/>
              <a:cs typeface="+mn-lt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b="1">
                <a:latin typeface="Aptos Display"/>
                <a:ea typeface="+mn-lt"/>
                <a:cs typeface="+mn-lt"/>
              </a:rPr>
              <a:t>                 Игры на сплочение:</a:t>
            </a:r>
            <a:endParaRPr lang="ru-RU" b="1">
              <a:latin typeface="Aptos Display"/>
            </a:endParaRPr>
          </a:p>
          <a:p>
            <a:pPr>
              <a:lnSpc>
                <a:spcPct val="110000"/>
              </a:lnSpc>
            </a:pPr>
            <a:r>
              <a:rPr lang="ru-RU">
                <a:latin typeface="Aptos Display"/>
                <a:ea typeface="+mn-lt"/>
                <a:cs typeface="+mn-lt"/>
              </a:rPr>
              <a:t>«Паутина» – создание общей связи в группе</a:t>
            </a:r>
            <a:endParaRPr lang="ru-RU">
              <a:latin typeface="Aptos Display"/>
            </a:endParaRPr>
          </a:p>
          <a:p>
            <a:pPr>
              <a:lnSpc>
                <a:spcPct val="110000"/>
              </a:lnSpc>
            </a:pPr>
            <a:r>
              <a:rPr lang="ru-RU">
                <a:latin typeface="Aptos Display"/>
                <a:ea typeface="+mn-lt"/>
                <a:cs typeface="+mn-lt"/>
              </a:rPr>
              <a:t>«Комплименты» – повышение самооценки, развитие эмпатии</a:t>
            </a:r>
            <a:endParaRPr lang="ru-RU">
              <a:latin typeface="Aptos Display"/>
            </a:endParaRPr>
          </a:p>
          <a:p>
            <a:pPr>
              <a:lnSpc>
                <a:spcPct val="110000"/>
              </a:lnSpc>
            </a:pPr>
            <a:r>
              <a:rPr lang="ru-RU">
                <a:latin typeface="Aptos Display"/>
                <a:ea typeface="+mn-lt"/>
                <a:cs typeface="+mn-lt"/>
              </a:rPr>
              <a:t> «Путаница» – развитие навыков взаимодействия</a:t>
            </a:r>
            <a:endParaRPr lang="ru-RU">
              <a:latin typeface="Aptos Display"/>
            </a:endParaRPr>
          </a:p>
          <a:p>
            <a:pPr>
              <a:lnSpc>
                <a:spcPct val="110000"/>
              </a:lnSpc>
            </a:pPr>
            <a:r>
              <a:rPr lang="ru-RU">
                <a:latin typeface="Aptos Display"/>
                <a:ea typeface="+mn-lt"/>
                <a:cs typeface="+mn-lt"/>
              </a:rPr>
              <a:t>«Общий рисунок» – чувство причастности к общему делу</a:t>
            </a:r>
            <a:endParaRPr lang="ru-RU">
              <a:latin typeface="Aptos Display"/>
            </a:endParaRPr>
          </a:p>
          <a:p>
            <a:pPr>
              <a:lnSpc>
                <a:spcPct val="110000"/>
              </a:lnSpc>
            </a:pPr>
            <a:r>
              <a:rPr lang="ru-RU">
                <a:latin typeface="Aptos Display"/>
                <a:ea typeface="+mn-lt"/>
                <a:cs typeface="+mn-lt"/>
              </a:rPr>
              <a:t>«Троллейбус, трамвай, автобус» – согласованность движений</a:t>
            </a:r>
            <a:endParaRPr lang="ru-RU">
              <a:latin typeface="Aptos Display"/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ru-RU" b="1" dirty="0">
              <a:latin typeface="Aptos Display"/>
            </a:endParaRPr>
          </a:p>
          <a:p>
            <a:pPr>
              <a:lnSpc>
                <a:spcPct val="110000"/>
              </a:lnSpc>
            </a:pPr>
            <a:endParaRPr lang="ru-RU" sz="1700"/>
          </a:p>
        </p:txBody>
      </p:sp>
      <p:sp>
        <p:nvSpPr>
          <p:cNvPr id="7" name="Облако 6">
            <a:extLst>
              <a:ext uri="{FF2B5EF4-FFF2-40B4-BE49-F238E27FC236}">
                <a16:creationId xmlns:a16="http://schemas.microsoft.com/office/drawing/2014/main" id="{3BB9A1AA-5291-D41E-EFE1-2B4F429F586A}"/>
              </a:ext>
            </a:extLst>
          </p:cNvPr>
          <p:cNvSpPr/>
          <p:nvPr/>
        </p:nvSpPr>
        <p:spPr>
          <a:xfrm>
            <a:off x="208642" y="150585"/>
            <a:ext cx="5034642" cy="2093685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7C8078-47BB-FFAB-6874-A63C852F4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591" y="548640"/>
            <a:ext cx="4563739" cy="1291189"/>
          </a:xfrm>
        </p:spPr>
        <p:txBody>
          <a:bodyPr>
            <a:normAutofit/>
          </a:bodyPr>
          <a:lstStyle/>
          <a:p>
            <a:pPr algn="ctr"/>
            <a:r>
              <a:rPr lang="ru-RU">
                <a:latin typeface="Aptos Display"/>
              </a:rPr>
              <a:t>Игры на знакомство и сплочение</a:t>
            </a:r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CF3A55D-BA0E-D4EB-61C6-E60CED9C67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38058" y="1846942"/>
            <a:ext cx="849085" cy="91440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9720101-F55C-7789-DD57-7195AC0120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9658" y="221342"/>
            <a:ext cx="762000" cy="653143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99A81EE6-BAF1-7B68-2631-A83F8E0C6D3C}"/>
              </a:ext>
            </a:extLst>
          </p:cNvPr>
          <p:cNvSpPr/>
          <p:nvPr/>
        </p:nvSpPr>
        <p:spPr>
          <a:xfrm>
            <a:off x="5676900" y="5849256"/>
            <a:ext cx="6150428" cy="6395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>
                <a:solidFill>
                  <a:srgbClr val="000000"/>
                </a:solidFill>
                <a:latin typeface="Aptos Display"/>
              </a:rPr>
              <a:t>Цель: Создание дружеской атмосферы, развитие коммуникативных навыков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509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3BA55F-1F79-B979-2B27-E4EF828E1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3867147-1C83-BF71-39B0-B590EE7F3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891431B-3B6B-A652-64C4-F9210EA58875}"/>
              </a:ext>
            </a:extLst>
          </p:cNvPr>
          <p:cNvSpPr/>
          <p:nvPr/>
        </p:nvSpPr>
        <p:spPr>
          <a:xfrm>
            <a:off x="2071006" y="221343"/>
            <a:ext cx="8708571" cy="8790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CB1BEE-AFB6-A336-086B-0D52E2FBA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21" y="359955"/>
            <a:ext cx="10872216" cy="1133856"/>
          </a:xfrm>
        </p:spPr>
        <p:txBody>
          <a:bodyPr anchor="t">
            <a:normAutofit/>
          </a:bodyPr>
          <a:lstStyle/>
          <a:p>
            <a:pPr algn="ctr"/>
            <a:r>
              <a:rPr lang="ru-RU" sz="3200">
                <a:latin typeface="Aptos Display"/>
              </a:rPr>
              <a:t>Викторины и интеллектуальные игры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DBDD85-A334-172A-C76A-81538AD58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7235" y="1226168"/>
            <a:ext cx="7073869" cy="515576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900" b="1">
                <a:latin typeface="Aptos Display"/>
              </a:rPr>
              <a:t>          Тематические викторины:</a:t>
            </a:r>
          </a:p>
          <a:p>
            <a:pPr marL="342900" indent="-342900">
              <a:lnSpc>
                <a:spcPct val="110000"/>
              </a:lnSpc>
            </a:pPr>
            <a:r>
              <a:rPr lang="ru-RU" sz="1900">
                <a:latin typeface="Aptos Display"/>
              </a:rPr>
              <a:t> «Моя малая родина» – знание родного края</a:t>
            </a:r>
            <a:endParaRPr lang="ru-RU" sz="1900" dirty="0">
              <a:latin typeface="Aptos Display"/>
            </a:endParaRPr>
          </a:p>
          <a:p>
            <a:pPr marL="342900" indent="-342900">
              <a:lnSpc>
                <a:spcPct val="110000"/>
              </a:lnSpc>
            </a:pPr>
            <a:r>
              <a:rPr lang="ru-RU" sz="1900">
                <a:latin typeface="Aptos Display"/>
              </a:rPr>
              <a:t>«История Приморья» – коренные народы, первые поселенцы</a:t>
            </a:r>
            <a:endParaRPr lang="ru-RU" sz="1900" dirty="0">
              <a:latin typeface="Aptos Display"/>
            </a:endParaRPr>
          </a:p>
          <a:p>
            <a:pPr marL="342900" indent="-342900">
              <a:lnSpc>
                <a:spcPct val="110000"/>
              </a:lnSpc>
            </a:pPr>
            <a:r>
              <a:rPr lang="ru-RU" sz="1900">
                <a:latin typeface="Aptos Display"/>
              </a:rPr>
              <a:t> «Фрукты и овощи» – полезные продукты, витамины</a:t>
            </a:r>
            <a:endParaRPr lang="ru-RU" sz="1900" dirty="0">
              <a:latin typeface="Aptos Display"/>
            </a:endParaRPr>
          </a:p>
          <a:p>
            <a:pPr marL="342900" indent="-342900">
              <a:lnSpc>
                <a:spcPct val="110000"/>
              </a:lnSpc>
            </a:pPr>
            <a:r>
              <a:rPr lang="ru-RU" sz="1900">
                <a:latin typeface="Aptos Display"/>
              </a:rPr>
              <a:t>«Цвета» – закрепление знаний о цветах</a:t>
            </a:r>
            <a:endParaRPr lang="ru-RU" sz="1900" dirty="0">
              <a:latin typeface="Aptos Display"/>
            </a:endParaRPr>
          </a:p>
          <a:p>
            <a:pPr marL="342900" indent="-342900">
              <a:lnSpc>
                <a:spcPct val="110000"/>
              </a:lnSpc>
            </a:pPr>
            <a:r>
              <a:rPr lang="ru-RU" sz="1900">
                <a:latin typeface="Aptos Display"/>
              </a:rPr>
              <a:t>«Своя игра» – различные категории знаний </a:t>
            </a:r>
            <a:endParaRPr lang="ru-RU" sz="1900" dirty="0">
              <a:latin typeface="Aptos Display"/>
            </a:endParaRPr>
          </a:p>
          <a:p>
            <a:pPr marL="342900" indent="-342900">
              <a:lnSpc>
                <a:spcPct val="110000"/>
              </a:lnSpc>
            </a:pPr>
            <a:r>
              <a:rPr lang="ru-RU" sz="1900">
                <a:latin typeface="Aptos Display"/>
              </a:rPr>
              <a:t> «Что? Где? Когда?» – вопросы из разных областей </a:t>
            </a:r>
            <a:endParaRPr lang="ru-RU" sz="1900" dirty="0">
              <a:latin typeface="Aptos Display"/>
            </a:endParaRPr>
          </a:p>
          <a:p>
            <a:pPr marL="342900" indent="-342900">
              <a:lnSpc>
                <a:spcPct val="110000"/>
              </a:lnSpc>
            </a:pPr>
            <a:endParaRPr lang="ru-RU" sz="1900" dirty="0">
              <a:latin typeface="Aptos Display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1900" b="1">
                <a:latin typeface="Aptos Display"/>
              </a:rPr>
              <a:t>          Интеллектуальные игры</a:t>
            </a:r>
            <a:endParaRPr lang="ru-RU" sz="1900" dirty="0">
              <a:latin typeface="Aptos Display"/>
            </a:endParaRPr>
          </a:p>
          <a:p>
            <a:pPr>
              <a:lnSpc>
                <a:spcPct val="110000"/>
              </a:lnSpc>
              <a:buFont typeface="Arial"/>
              <a:buChar char="•"/>
            </a:pPr>
            <a:r>
              <a:rPr lang="ru-RU" sz="1900">
                <a:latin typeface="Aptos Display"/>
              </a:rPr>
              <a:t>«Брейн-ринг» – логика, эрудиция, смекалка</a:t>
            </a:r>
            <a:endParaRPr lang="en-US" sz="1900">
              <a:latin typeface="Aptos Display"/>
            </a:endParaRPr>
          </a:p>
          <a:p>
            <a:pPr>
              <a:lnSpc>
                <a:spcPct val="110000"/>
              </a:lnSpc>
              <a:buFont typeface="Arial"/>
              <a:buChar char="•"/>
            </a:pPr>
            <a:r>
              <a:rPr lang="ru-RU" sz="1900">
                <a:latin typeface="Aptos Display"/>
              </a:rPr>
              <a:t>«Да-нет», «Собери слово», «Одна буква»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D199A5FA-5099-19EB-D484-E75819B0262B}"/>
              </a:ext>
            </a:extLst>
          </p:cNvPr>
          <p:cNvCxnSpPr/>
          <p:nvPr/>
        </p:nvCxnSpPr>
        <p:spPr>
          <a:xfrm>
            <a:off x="1033235" y="6060621"/>
            <a:ext cx="11158765" cy="26307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D77B69-7D9F-1668-864E-969310DD38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778" r="14663" b="-1"/>
          <a:stretch>
            <a:fillRect/>
          </a:stretch>
        </p:blipFill>
        <p:spPr>
          <a:xfrm>
            <a:off x="274320" y="1342281"/>
            <a:ext cx="4300871" cy="47345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D6C882A-9815-E065-0B00-5F8FADF528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72171" y="4786085"/>
            <a:ext cx="1204688" cy="12409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0A58243-5A2C-8387-D937-7BECF48D90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53429" y="1099457"/>
            <a:ext cx="653143" cy="6313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F7A02CF-71F1-440B-2E82-3FC3AB11B569}"/>
              </a:ext>
            </a:extLst>
          </p:cNvPr>
          <p:cNvSpPr txBox="1"/>
          <p:nvPr/>
        </p:nvSpPr>
        <p:spPr>
          <a:xfrm>
            <a:off x="660400" y="6143173"/>
            <a:ext cx="11531599" cy="8147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b="1" i="0" u="none" strike="noStrike" baseline="0">
                <a:solidFill>
                  <a:srgbClr val="000000"/>
                </a:solidFill>
                <a:latin typeface="Aptos Display"/>
              </a:rPr>
              <a:t> Цель: Развитие познавательного интереса, расширение кругозора</a:t>
            </a:r>
            <a:endParaRPr lang="ru-RU" sz="2800"/>
          </a:p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089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9802C1-E87B-1519-6EDE-754BE85FF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ACA6F80-D392-A64E-3CF8-F28F1CCE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77E54C9D-F62A-494E-5540-6E3FE7CC59AD}"/>
              </a:ext>
            </a:extLst>
          </p:cNvPr>
          <p:cNvCxnSpPr/>
          <p:nvPr/>
        </p:nvCxnSpPr>
        <p:spPr>
          <a:xfrm>
            <a:off x="4977364" y="6067259"/>
            <a:ext cx="7212369" cy="28563"/>
          </a:xfrm>
          <a:prstGeom prst="straightConnector1">
            <a:avLst/>
          </a:prstGeom>
          <a:ln w="28575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4C3D8B-339B-7A21-0FD1-BA8862134D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136" t="4220" r="12891" b="13455"/>
          <a:stretch>
            <a:fillRect/>
          </a:stretch>
        </p:blipFill>
        <p:spPr>
          <a:xfrm>
            <a:off x="1116149" y="1894967"/>
            <a:ext cx="3864989" cy="4842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AE4FF501-BEF0-F561-1C9F-BAD109314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864" y="396240"/>
            <a:ext cx="5764484" cy="634854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900" b="1">
                <a:ea typeface="+mn-lt"/>
                <a:cs typeface="+mn-lt"/>
              </a:rPr>
              <a:t>         Мастер-классы: </a:t>
            </a:r>
            <a:endParaRPr lang="ru-RU" sz="1900" b="1"/>
          </a:p>
          <a:p>
            <a:pPr>
              <a:lnSpc>
                <a:spcPct val="110000"/>
              </a:lnSpc>
            </a:pPr>
            <a:r>
              <a:rPr lang="ru-RU" sz="1900">
                <a:ea typeface="+mn-lt"/>
                <a:cs typeface="+mn-lt"/>
              </a:rPr>
              <a:t>Вырезание букв и цифр из бумаги </a:t>
            </a:r>
            <a:endParaRPr lang="ru-RU" sz="1900" dirty="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ru-RU" sz="1900">
                <a:ea typeface="+mn-lt"/>
                <a:cs typeface="+mn-lt"/>
              </a:rPr>
              <a:t>Создание коллажей «Моё любимое занятие»</a:t>
            </a:r>
            <a:endParaRPr lang="ru-RU" sz="1900" dirty="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ru-RU" sz="1900">
                <a:ea typeface="+mn-lt"/>
                <a:cs typeface="+mn-lt"/>
              </a:rPr>
              <a:t>Изготовление игрушек и поделок из бумаги и природного материала</a:t>
            </a:r>
            <a:endParaRPr lang="ru-RU" sz="1900" dirty="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ru-RU" sz="1900">
                <a:ea typeface="+mn-lt"/>
                <a:cs typeface="+mn-lt"/>
              </a:rPr>
              <a:t>Поделки из бросового материала (пластиковые бутылки, бумага) </a:t>
            </a:r>
            <a:endParaRPr lang="ru-RU" sz="1900" dirty="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endParaRPr lang="ru-RU" sz="1900" dirty="0">
              <a:ea typeface="+mn-lt"/>
              <a:cs typeface="+mn-lt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1900" b="1">
                <a:ea typeface="+mn-lt"/>
                <a:cs typeface="+mn-lt"/>
              </a:rPr>
              <a:t>        Творческие занятия:</a:t>
            </a:r>
          </a:p>
          <a:p>
            <a:pPr>
              <a:lnSpc>
                <a:spcPct val="110000"/>
              </a:lnSpc>
            </a:pPr>
            <a:r>
              <a:rPr lang="ru-RU" sz="1900">
                <a:ea typeface="+mn-lt"/>
                <a:cs typeface="+mn-lt"/>
              </a:rPr>
              <a:t>Рисование мелом на асфальте «Лето и дружба»</a:t>
            </a:r>
            <a:endParaRPr lang="ru-RU" sz="1900" dirty="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ru-RU" sz="1900">
                <a:ea typeface="+mn-lt"/>
                <a:cs typeface="+mn-lt"/>
              </a:rPr>
              <a:t> Конкурс рисунков по мотивам фильмов и мультфильмов</a:t>
            </a:r>
            <a:endParaRPr lang="ru-RU" sz="1900" dirty="0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ru-RU" sz="1900">
                <a:ea typeface="+mn-lt"/>
                <a:cs typeface="+mn-lt"/>
              </a:rPr>
              <a:t>Оформление отрядного уголка </a:t>
            </a:r>
            <a:endParaRPr lang="ru-RU" sz="1900" dirty="0">
              <a:ea typeface="+mn-lt"/>
              <a:cs typeface="+mn-lt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ru-RU" sz="1900" b="1">
                <a:ea typeface="+mn-lt"/>
                <a:cs typeface="+mn-lt"/>
              </a:rPr>
              <a:t>Цель: Развитие творческих способностей, мелкой моторики, воображения </a:t>
            </a:r>
            <a:endParaRPr lang="ru-RU" sz="1900" b="1"/>
          </a:p>
        </p:txBody>
      </p:sp>
      <p:sp>
        <p:nvSpPr>
          <p:cNvPr id="5" name="Облако 4">
            <a:extLst>
              <a:ext uri="{FF2B5EF4-FFF2-40B4-BE49-F238E27FC236}">
                <a16:creationId xmlns:a16="http://schemas.microsoft.com/office/drawing/2014/main" id="{4F8789CC-5C59-2981-1455-10846A8031C3}"/>
              </a:ext>
            </a:extLst>
          </p:cNvPr>
          <p:cNvSpPr/>
          <p:nvPr/>
        </p:nvSpPr>
        <p:spPr>
          <a:xfrm>
            <a:off x="111728" y="112421"/>
            <a:ext cx="5870494" cy="2042532"/>
          </a:xfrm>
          <a:prstGeom prst="cloud">
            <a:avLst/>
          </a:prstGeom>
          <a:solidFill>
            <a:srgbClr val="F7DEF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A453B8-1908-8728-2438-2CC59D5DF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879" y="548640"/>
            <a:ext cx="4779572" cy="1196848"/>
          </a:xfrm>
        </p:spPr>
        <p:txBody>
          <a:bodyPr anchor="t">
            <a:normAutofit/>
          </a:bodyPr>
          <a:lstStyle/>
          <a:p>
            <a:r>
              <a:rPr lang="ru-RU">
                <a:latin typeface="Aptos Display"/>
              </a:rPr>
              <a:t>Творческие мастер-классы и занятия </a:t>
            </a:r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A9D990F-F077-8EAB-4079-1645C030B6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800" y="3392714"/>
            <a:ext cx="914400" cy="9144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403CD2-DDB1-30D0-3407-E0A4A90F3A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112485"/>
            <a:ext cx="747486" cy="77651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F116CA1-570E-5A64-AF09-442E8385E2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2057" y="395514"/>
            <a:ext cx="1132114" cy="11176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BFE183F-487E-71BA-5915-152457E414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74515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07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868315-9988-2CCC-E49B-AF83E9D0C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AB9B8B4-6AA0-6EC2-5180-35BA3CFC28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90369B-1168-AFE2-95D6-7768F0DD16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54" r="16517" b="1"/>
          <a:stretch>
            <a:fillRect/>
          </a:stretch>
        </p:blipFill>
        <p:spPr>
          <a:xfrm>
            <a:off x="426720" y="1571812"/>
            <a:ext cx="6355080" cy="4534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25C0049D-53AB-C29C-9BC1-6963F35A7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6844" y="1201699"/>
            <a:ext cx="4891961" cy="498429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800" b="1">
                <a:latin typeface="Aptos Display"/>
                <a:ea typeface="+mn-lt"/>
                <a:cs typeface="+mn-lt"/>
              </a:rPr>
              <a:t>              Спортивные игры: </a:t>
            </a:r>
          </a:p>
          <a:p>
            <a:pPr marL="342900" indent="-342900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ru-RU" sz="1800">
                <a:latin typeface="Aptos Display"/>
                <a:ea typeface="+mn-lt"/>
                <a:cs typeface="+mn-lt"/>
              </a:rPr>
              <a:t>Пионербол </a:t>
            </a:r>
          </a:p>
          <a:p>
            <a:pPr marL="342900" indent="-342900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ru-RU" sz="1800">
                <a:latin typeface="Aptos Display"/>
                <a:ea typeface="+mn-lt"/>
                <a:cs typeface="+mn-lt"/>
              </a:rPr>
              <a:t> Волейбол </a:t>
            </a:r>
          </a:p>
          <a:p>
            <a:pPr marL="342900" indent="-342900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ru-RU" sz="1800">
                <a:latin typeface="Aptos Display"/>
                <a:ea typeface="+mn-lt"/>
                <a:cs typeface="+mn-lt"/>
              </a:rPr>
              <a:t> Эстафеты (бег с препятствиями, прыжки на скакалке, «тачка», бег с ложкой и картошкой)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800" b="1" dirty="0">
                <a:latin typeface="Aptos Display"/>
                <a:ea typeface="+mn-lt"/>
                <a:cs typeface="+mn-lt"/>
              </a:rPr>
              <a:t>    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800" b="1">
                <a:latin typeface="Aptos Display"/>
                <a:ea typeface="+mn-lt"/>
                <a:cs typeface="+mn-lt"/>
              </a:rPr>
              <a:t>       Подвижные игры: </a:t>
            </a:r>
            <a:endParaRPr lang="ru-RU"/>
          </a:p>
          <a:p>
            <a:pPr marL="342900" indent="-342900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ru-RU" sz="1800">
                <a:latin typeface="Aptos Display"/>
                <a:ea typeface="+mn-lt"/>
                <a:cs typeface="+mn-lt"/>
              </a:rPr>
              <a:t> «Салки с правилами»</a:t>
            </a:r>
          </a:p>
          <a:p>
            <a:pPr marL="342900" indent="-342900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ru-RU" sz="1800">
                <a:latin typeface="Aptos Display"/>
                <a:ea typeface="+mn-lt"/>
                <a:cs typeface="+mn-lt"/>
              </a:rPr>
              <a:t>«Третий лишний»</a:t>
            </a:r>
          </a:p>
          <a:p>
            <a:pPr marL="342900" indent="-342900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ru-RU" sz="1800">
                <a:latin typeface="Aptos Display"/>
                <a:ea typeface="+mn-lt"/>
                <a:cs typeface="+mn-lt"/>
              </a:rPr>
              <a:t>«Вышибалы»</a:t>
            </a:r>
          </a:p>
          <a:p>
            <a:pPr marL="342900" indent="-342900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ru-RU" sz="1800">
                <a:latin typeface="Aptos Display"/>
                <a:ea typeface="+mn-lt"/>
                <a:cs typeface="+mn-lt"/>
              </a:rPr>
              <a:t>«Классики»</a:t>
            </a:r>
          </a:p>
          <a:p>
            <a:pPr marL="342900" indent="-342900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ru-RU" sz="1800">
                <a:latin typeface="Aptos Display"/>
                <a:ea typeface="+mn-lt"/>
                <a:cs typeface="+mn-lt"/>
              </a:rPr>
              <a:t>Квест на местности (поиск клада по карте) </a:t>
            </a:r>
          </a:p>
          <a:p>
            <a:pPr marL="0" indent="0">
              <a:lnSpc>
                <a:spcPct val="110000"/>
              </a:lnSpc>
              <a:buNone/>
            </a:pPr>
            <a:endParaRPr lang="ru-RU" sz="1600" b="1" dirty="0">
              <a:latin typeface="Aptos Display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61CC89-F80E-9CA0-619F-480CF70FC2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6343" y="1462315"/>
            <a:ext cx="1168400" cy="11684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5E5A51-7236-BE17-903C-BF126B5806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15715" y="4016827"/>
            <a:ext cx="1611085" cy="1690914"/>
          </a:xfrm>
          <a:prstGeom prst="rect">
            <a:avLst/>
          </a:prstGeom>
        </p:spPr>
      </p:pic>
      <p:sp>
        <p:nvSpPr>
          <p:cNvPr id="8" name="Облако 7">
            <a:extLst>
              <a:ext uri="{FF2B5EF4-FFF2-40B4-BE49-F238E27FC236}">
                <a16:creationId xmlns:a16="http://schemas.microsoft.com/office/drawing/2014/main" id="{D3A312E8-3E47-7E99-A3F6-E90AADC25E79}"/>
              </a:ext>
            </a:extLst>
          </p:cNvPr>
          <p:cNvSpPr/>
          <p:nvPr/>
        </p:nvSpPr>
        <p:spPr>
          <a:xfrm>
            <a:off x="286049" y="126677"/>
            <a:ext cx="8012156" cy="1798771"/>
          </a:xfrm>
          <a:prstGeom prst="cloud">
            <a:avLst/>
          </a:prstGeom>
          <a:solidFill>
            <a:srgbClr val="F5D0E3">
              <a:alpha val="96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1E1AC0-CB0C-FF5E-5B14-D8AC71243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548640"/>
            <a:ext cx="7483130" cy="1146772"/>
          </a:xfrm>
        </p:spPr>
        <p:txBody>
          <a:bodyPr>
            <a:normAutofit/>
          </a:bodyPr>
          <a:lstStyle/>
          <a:p>
            <a:pPr algn="ctr"/>
            <a:r>
              <a:rPr lang="ru-RU">
                <a:latin typeface="Aptos Display"/>
              </a:rPr>
              <a:t>Спортивные и подвижные игры</a:t>
            </a:r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CC17393-9147-0AD8-70C9-817AD64F872E}"/>
              </a:ext>
            </a:extLst>
          </p:cNvPr>
          <p:cNvSpPr/>
          <p:nvPr/>
        </p:nvSpPr>
        <p:spPr>
          <a:xfrm>
            <a:off x="424918" y="6181980"/>
            <a:ext cx="8604508" cy="552060"/>
          </a:xfrm>
          <a:prstGeom prst="roundRect">
            <a:avLst/>
          </a:prstGeom>
          <a:solidFill>
            <a:srgbClr val="F5D0E3">
              <a:alpha val="68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56DF17-54B3-9D65-CC38-F4821F15653B}"/>
              </a:ext>
            </a:extLst>
          </p:cNvPr>
          <p:cNvSpPr txBox="1"/>
          <p:nvPr/>
        </p:nvSpPr>
        <p:spPr>
          <a:xfrm>
            <a:off x="166915" y="6179457"/>
            <a:ext cx="8577942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baseline="0">
                <a:latin typeface="Aptos Display"/>
              </a:rPr>
              <a:t>Цель: Физическое развитие, командный дух, укрепление здоровья </a:t>
            </a:r>
            <a:endParaRPr lang="ru-RU" sz="2000"/>
          </a:p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7AC7EAB-91C9-B104-F492-FCBDC5BA32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85429" y="3008085"/>
            <a:ext cx="841829" cy="84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575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55DA63-1E68-F527-9048-66FF1468C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D867C6C-C426-3E30-5446-52685E13A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E647E1-ACCE-42A4-43C1-54BE74FAD8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86" r="4130" b="295"/>
          <a:stretch>
            <a:fillRect/>
          </a:stretch>
        </p:blipFill>
        <p:spPr>
          <a:xfrm>
            <a:off x="370048" y="2429035"/>
            <a:ext cx="5700641" cy="2651339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540E187F-E1BC-1142-A8EE-342B8C6DC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3407" y="439302"/>
            <a:ext cx="5619438" cy="66357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b="1">
                <a:latin typeface="Aptos Display"/>
                <a:ea typeface="+mn-lt"/>
                <a:cs typeface="+mn-lt"/>
              </a:rPr>
              <a:t>         Музыкальные мероприятия:</a:t>
            </a:r>
            <a:endParaRPr lang="ru-RU" b="1" dirty="0">
              <a:latin typeface="Aptos Display"/>
              <a:ea typeface="+mn-lt"/>
              <a:cs typeface="+mn-lt"/>
            </a:endParaRPr>
          </a:p>
          <a:p>
            <a:pPr marL="342900" indent="-342900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ru-RU">
                <a:latin typeface="Aptos Display"/>
                <a:ea typeface="+mn-lt"/>
                <a:cs typeface="+mn-lt"/>
              </a:rPr>
              <a:t>Музыкальная викторина «Угадай мелодию»</a:t>
            </a:r>
          </a:p>
          <a:p>
            <a:pPr marL="342900" indent="-342900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ru-RU">
                <a:latin typeface="Aptos Display"/>
                <a:ea typeface="+mn-lt"/>
                <a:cs typeface="+mn-lt"/>
              </a:rPr>
              <a:t>Караоке «Любимая песня»</a:t>
            </a:r>
          </a:p>
          <a:p>
            <a:pPr marL="342900" indent="-342900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ru-RU">
                <a:latin typeface="Aptos Display"/>
                <a:ea typeface="+mn-lt"/>
                <a:cs typeface="+mn-lt"/>
              </a:rPr>
              <a:t>Разучивание новых песен </a:t>
            </a:r>
          </a:p>
          <a:p>
            <a:pPr marL="342900" indent="-342900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ru-RU">
                <a:latin typeface="Aptos Display"/>
                <a:ea typeface="+mn-lt"/>
                <a:cs typeface="+mn-lt"/>
              </a:rPr>
              <a:t>Конкурс на лучшее исполнение</a:t>
            </a:r>
          </a:p>
          <a:p>
            <a:pPr marL="0" indent="0">
              <a:lnSpc>
                <a:spcPct val="110000"/>
              </a:lnSpc>
              <a:buNone/>
            </a:pPr>
            <a:endParaRPr lang="ru-RU" b="1" dirty="0">
              <a:latin typeface="Aptos Display"/>
              <a:ea typeface="+mn-lt"/>
              <a:cs typeface="+mn-lt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b="1">
                <a:latin typeface="Aptos Display"/>
                <a:ea typeface="+mn-lt"/>
                <a:cs typeface="+mn-lt"/>
              </a:rPr>
              <a:t>           Театральные мероприятия: </a:t>
            </a:r>
            <a:endParaRPr lang="ru-RU">
              <a:latin typeface="Aptos Display"/>
            </a:endParaRPr>
          </a:p>
          <a:p>
            <a:pPr marL="342900" indent="-342900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ru-RU">
                <a:latin typeface="Aptos Display"/>
                <a:ea typeface="+mn-lt"/>
                <a:cs typeface="+mn-lt"/>
              </a:rPr>
              <a:t> Театр-экспромт </a:t>
            </a:r>
          </a:p>
          <a:p>
            <a:pPr marL="342900" indent="-342900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ru-RU">
                <a:latin typeface="Aptos Display"/>
                <a:ea typeface="+mn-lt"/>
                <a:cs typeface="+mn-lt"/>
              </a:rPr>
              <a:t>Инсценировка отрывков из сказок </a:t>
            </a:r>
          </a:p>
          <a:p>
            <a:pPr marL="342900" indent="-342900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ru-RU">
                <a:latin typeface="Aptos Display"/>
                <a:ea typeface="+mn-lt"/>
                <a:cs typeface="+mn-lt"/>
              </a:rPr>
              <a:t>Режиссерские постановки мини-спектаклей </a:t>
            </a:r>
          </a:p>
          <a:p>
            <a:pPr marL="342900" indent="-342900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ru-RU">
                <a:latin typeface="Aptos Display"/>
                <a:ea typeface="+mn-lt"/>
                <a:cs typeface="+mn-lt"/>
              </a:rPr>
              <a:t>Распределение ролей, обыгрывание сюжетов</a:t>
            </a:r>
          </a:p>
          <a:p>
            <a:pPr marL="0" indent="0">
              <a:lnSpc>
                <a:spcPct val="110000"/>
              </a:lnSpc>
              <a:buNone/>
            </a:pPr>
            <a:endParaRPr lang="ru-RU" b="1" dirty="0">
              <a:latin typeface="Aptos Display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E964E1-60F7-B855-F691-86E42ADECFDC}"/>
              </a:ext>
            </a:extLst>
          </p:cNvPr>
          <p:cNvSpPr txBox="1"/>
          <p:nvPr/>
        </p:nvSpPr>
        <p:spPr>
          <a:xfrm>
            <a:off x="224971" y="5243286"/>
            <a:ext cx="5696858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i="0" u="none" strike="noStrike" baseline="0">
                <a:solidFill>
                  <a:srgbClr val="000000"/>
                </a:solidFill>
                <a:latin typeface="Aptos Display"/>
              </a:rPr>
              <a:t> Цель: </a:t>
            </a:r>
            <a:endParaRPr lang="ru-RU">
              <a:solidFill>
                <a:srgbClr val="000000"/>
              </a:solidFill>
              <a:latin typeface="Aptos Display"/>
            </a:endParaRPr>
          </a:p>
          <a:p>
            <a:pPr algn="ctr"/>
            <a:r>
              <a:rPr lang="ru-RU" sz="2000" b="1" i="0" u="none" strike="noStrike" baseline="0">
                <a:solidFill>
                  <a:srgbClr val="000000"/>
                </a:solidFill>
                <a:latin typeface="Aptos Display"/>
              </a:rPr>
              <a:t>Развитие актёрских навыков, творческого мышления, эмоциональной выразительности </a:t>
            </a:r>
            <a:endParaRPr lang="ru-RU"/>
          </a:p>
          <a:p>
            <a:pPr algn="ctr"/>
            <a:endParaRPr lang="ru-RU"/>
          </a:p>
        </p:txBody>
      </p:sp>
      <p:sp>
        <p:nvSpPr>
          <p:cNvPr id="6" name="Облако 5">
            <a:extLst>
              <a:ext uri="{FF2B5EF4-FFF2-40B4-BE49-F238E27FC236}">
                <a16:creationId xmlns:a16="http://schemas.microsoft.com/office/drawing/2014/main" id="{068B1BAE-B677-1D69-2240-22777A64AFDA}"/>
              </a:ext>
            </a:extLst>
          </p:cNvPr>
          <p:cNvSpPr/>
          <p:nvPr/>
        </p:nvSpPr>
        <p:spPr>
          <a:xfrm>
            <a:off x="382161" y="301207"/>
            <a:ext cx="5706350" cy="2339714"/>
          </a:xfrm>
          <a:prstGeom prst="cloud">
            <a:avLst/>
          </a:prstGeom>
          <a:solidFill>
            <a:srgbClr val="E1F5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E3D78-41B6-4CE6-01FD-53ED7E5A3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517" y="899614"/>
            <a:ext cx="3884490" cy="2081824"/>
          </a:xfrm>
        </p:spPr>
        <p:txBody>
          <a:bodyPr anchor="t">
            <a:normAutofit/>
          </a:bodyPr>
          <a:lstStyle/>
          <a:p>
            <a:pPr algn="r"/>
            <a:r>
              <a:rPr lang="ru-RU">
                <a:latin typeface="Aptos Display"/>
              </a:rPr>
              <a:t>Музыкальные и театральные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CA56A05-9E70-6403-0778-3C925B3069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20000">
            <a:off x="10377714" y="3429000"/>
            <a:ext cx="914400" cy="914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45C7925-64A8-2E9C-1E96-D00AE9EF58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7658" y="163285"/>
            <a:ext cx="914400" cy="9144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51A9167-5DE5-3926-2861-CED644415E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-1320000">
            <a:off x="5776685" y="5482771"/>
            <a:ext cx="914400" cy="9144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B9E34D3-5CC5-A3BB-3CE8-4798CB1946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26172" y="1012372"/>
            <a:ext cx="1611085" cy="16328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962CEB0-3637-4AFC-A1EA-9F55C5F6F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D7FC4E5-9D6E-6FD9-3670-E2F69E5FAC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0EE47B9-C2F3-9BE6-64D2-63A6666389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9668E0A-594F-A76A-562F-48A8AAC0EB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A405578-7921-A364-01A2-670F65DE66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89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3C9D9-6317-B244-A805-E782C02F5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D5CE38D-EB6E-418E-F10F-D2CB4D9C71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8629" y="5337628"/>
            <a:ext cx="711200" cy="682172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3B64B3A-7C75-C5F8-03E7-B025979FC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8760" y="235076"/>
            <a:ext cx="5101866" cy="579125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ru-RU" b="1">
                <a:latin typeface="Aptos Display"/>
                <a:ea typeface="+mn-lt"/>
                <a:cs typeface="+mn-lt"/>
              </a:rPr>
              <a:t>         Познавательные занятия:</a:t>
            </a:r>
            <a:endParaRPr lang="ru-RU" b="1">
              <a:latin typeface="Aptos Display"/>
            </a:endParaRPr>
          </a:p>
          <a:p>
            <a:r>
              <a:rPr lang="ru-RU" sz="1800">
                <a:latin typeface="Aptos Display"/>
                <a:ea typeface="+mn-lt"/>
                <a:cs typeface="+mn-lt"/>
              </a:rPr>
              <a:t> «Безопасность» – ПДД, пожарная безопасность, оказание первой помощи</a:t>
            </a:r>
          </a:p>
          <a:p>
            <a:r>
              <a:rPr lang="ru-RU" sz="1800">
                <a:latin typeface="Aptos Display"/>
                <a:ea typeface="+mn-lt"/>
                <a:cs typeface="+mn-lt"/>
              </a:rPr>
              <a:t> «Экология» – охрана природы, животные, растения, Красная книга </a:t>
            </a:r>
          </a:p>
          <a:p>
            <a:r>
              <a:rPr lang="ru-RU" sz="1800">
                <a:latin typeface="Aptos Display"/>
                <a:ea typeface="+mn-lt"/>
                <a:cs typeface="+mn-lt"/>
              </a:rPr>
              <a:t>«Искусство: театр и литература» – виды театра, литературные жанры</a:t>
            </a:r>
          </a:p>
          <a:p>
            <a:r>
              <a:rPr lang="ru-RU" sz="1800">
                <a:latin typeface="Aptos Display"/>
                <a:ea typeface="+mn-lt"/>
                <a:cs typeface="+mn-lt"/>
              </a:rPr>
              <a:t>«Здоровье» – беседа о пользе фруктов и овощей, витаминах </a:t>
            </a:r>
          </a:p>
          <a:p>
            <a:r>
              <a:rPr lang="ru-RU" sz="1800">
                <a:latin typeface="Aptos Display"/>
                <a:ea typeface="+mn-lt"/>
                <a:cs typeface="+mn-lt"/>
              </a:rPr>
              <a:t>«Фразеологизмы, пословицы, поговорки» – объяснение значений </a:t>
            </a:r>
          </a:p>
          <a:p>
            <a:pPr marL="0" indent="0">
              <a:buNone/>
            </a:pPr>
            <a:r>
              <a:rPr lang="ru-RU" b="1">
                <a:latin typeface="Aptos Display"/>
                <a:ea typeface="+mn-lt"/>
                <a:cs typeface="+mn-lt"/>
              </a:rPr>
              <a:t>Экскурсии и прогулки:</a:t>
            </a:r>
          </a:p>
          <a:p>
            <a:r>
              <a:rPr lang="ru-RU" sz="1800">
                <a:latin typeface="Aptos Display"/>
                <a:ea typeface="+mn-lt"/>
                <a:cs typeface="+mn-lt"/>
              </a:rPr>
              <a:t>Экскурсия в пожарную часть – знакомство с техникой, профессией </a:t>
            </a:r>
          </a:p>
          <a:p>
            <a:r>
              <a:rPr lang="ru-RU" sz="1800">
                <a:latin typeface="Aptos Display"/>
                <a:ea typeface="+mn-lt"/>
                <a:cs typeface="+mn-lt"/>
              </a:rPr>
              <a:t>Прогулки по окрестностям поселка</a:t>
            </a:r>
          </a:p>
          <a:p>
            <a:r>
              <a:rPr lang="ru-RU" sz="1800">
                <a:latin typeface="Aptos Display"/>
                <a:ea typeface="+mn-lt"/>
                <a:cs typeface="+mn-lt"/>
              </a:rPr>
              <a:t>Наблюдение за погодой </a:t>
            </a:r>
          </a:p>
          <a:p>
            <a:pPr marL="0" indent="0" algn="ctr">
              <a:buNone/>
            </a:pPr>
            <a:endParaRPr lang="ru-RU" sz="2200" b="1" dirty="0">
              <a:latin typeface="Aptos Display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200438-C22F-44D1-9DE2-99688F879FD3}"/>
              </a:ext>
            </a:extLst>
          </p:cNvPr>
          <p:cNvSpPr txBox="1"/>
          <p:nvPr/>
        </p:nvSpPr>
        <p:spPr>
          <a:xfrm>
            <a:off x="333828" y="5918201"/>
            <a:ext cx="6480627" cy="10682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200" b="1" baseline="0">
                <a:latin typeface="Aptos Display"/>
              </a:rPr>
              <a:t>Цель: Расширение знаний об окружающем мире, профориентация </a:t>
            </a:r>
            <a:r>
              <a:rPr sz="2200">
                <a:latin typeface="Aptos Display"/>
                <a:ea typeface="Aptos Display"/>
                <a:cs typeface="Aptos Display"/>
              </a:rPr>
              <a:t>​</a:t>
            </a:r>
            <a:endParaRPr lang="ru-RU"/>
          </a:p>
          <a:p>
            <a:pPr algn="ctr"/>
            <a:endParaRPr lang="ru-RU"/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7F407781-0B8F-128D-4D3B-7BCD090500C5}"/>
              </a:ext>
            </a:extLst>
          </p:cNvPr>
          <p:cNvCxnSpPr/>
          <p:nvPr/>
        </p:nvCxnSpPr>
        <p:spPr>
          <a:xfrm flipH="1">
            <a:off x="6891875" y="253307"/>
            <a:ext cx="35362" cy="6609770"/>
          </a:xfrm>
          <a:prstGeom prst="straightConnector1">
            <a:avLst/>
          </a:prstGeom>
          <a:ln w="28575">
            <a:solidFill>
              <a:schemeClr val="bg2">
                <a:lumMod val="9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06F3FD-3558-2E72-0ACD-48E95096B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22" y="1079273"/>
            <a:ext cx="7262586" cy="46994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B76FE34-A2E1-3DBC-98EB-AF3F829F5465}"/>
              </a:ext>
            </a:extLst>
          </p:cNvPr>
          <p:cNvSpPr/>
          <p:nvPr/>
        </p:nvSpPr>
        <p:spPr>
          <a:xfrm>
            <a:off x="371369" y="230381"/>
            <a:ext cx="6600796" cy="95676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A16836-03C5-9ACC-2FA7-8B5C51C7F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76" y="432527"/>
            <a:ext cx="6546036" cy="617002"/>
          </a:xfrm>
        </p:spPr>
        <p:txBody>
          <a:bodyPr>
            <a:normAutofit/>
          </a:bodyPr>
          <a:lstStyle/>
          <a:p>
            <a:pPr algn="ctr"/>
            <a:r>
              <a:rPr lang="ru-RU">
                <a:latin typeface="Aptos Display"/>
              </a:rPr>
              <a:t>Познавательные и экскурсии</a:t>
            </a:r>
            <a:endParaRPr lang="ru-RU"/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EA79E853-CC69-2E51-720B-AB00BBCD1D2B}"/>
              </a:ext>
            </a:extLst>
          </p:cNvPr>
          <p:cNvCxnSpPr/>
          <p:nvPr/>
        </p:nvCxnSpPr>
        <p:spPr>
          <a:xfrm>
            <a:off x="6849025" y="4567700"/>
            <a:ext cx="5356290" cy="15586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80577949-C4F1-B610-E1F6-D775F8F0DA62}"/>
              </a:ext>
            </a:extLst>
          </p:cNvPr>
          <p:cNvCxnSpPr>
            <a:cxnSpLocks/>
          </p:cNvCxnSpPr>
          <p:nvPr/>
        </p:nvCxnSpPr>
        <p:spPr>
          <a:xfrm>
            <a:off x="-1719" y="5815928"/>
            <a:ext cx="6923832" cy="37358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582A1FFC-3DB6-A01A-485E-92EC729D5C61}"/>
              </a:ext>
            </a:extLst>
          </p:cNvPr>
          <p:cNvCxnSpPr>
            <a:cxnSpLocks/>
          </p:cNvCxnSpPr>
          <p:nvPr/>
        </p:nvCxnSpPr>
        <p:spPr>
          <a:xfrm flipV="1">
            <a:off x="6957882" y="272543"/>
            <a:ext cx="5145833" cy="13442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22B640D-4DB4-1549-8E76-332AF8CD6A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0629" y="4764314"/>
            <a:ext cx="914400" cy="9144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77588AB-17D7-82DF-4C84-E2DBD90F5B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00057" y="5003800"/>
            <a:ext cx="914400" cy="9144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07A888-4EF0-1C27-E8AF-0670E193EA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90514" y="2964543"/>
            <a:ext cx="914400" cy="9144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9DB8FC3-D86D-8D04-95C5-FAE72FF1ED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84971" y="4386943"/>
            <a:ext cx="914400" cy="9144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0E002B7-7896-96B3-A181-FC2CA0C057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-900000">
            <a:off x="7322456" y="32656"/>
            <a:ext cx="515258" cy="56605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8C7167E-B75A-A778-393B-9CE795260A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23600" y="134257"/>
            <a:ext cx="914400" cy="914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2817E4C-0419-4D43-5134-669CFEFBDF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029" y="1360714"/>
            <a:ext cx="914400" cy="914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9D6A73C-BA4F-A3D0-FF3A-6EA324301D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037943" y="1186543"/>
            <a:ext cx="870858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26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8C3EC-5EE7-0208-6177-7EDEA878C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22F51A8-3FB4-C0AF-E441-E9F00479BB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585" t="16787" r="14787" b="17604"/>
          <a:stretch>
            <a:fillRect/>
          </a:stretch>
        </p:blipFill>
        <p:spPr>
          <a:xfrm>
            <a:off x="3288847" y="3446614"/>
            <a:ext cx="6138193" cy="34082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0D0415-FAF1-6B94-CE37-AE00A250A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419" y="222068"/>
            <a:ext cx="8382093" cy="11467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>
                <a:latin typeface="Aptos Display"/>
              </a:rPr>
              <a:t>Формы работы с речью и развитием навыков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5CB00E-08A5-EEBD-A1D9-F080A6E56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31" y="1715533"/>
            <a:ext cx="11952608" cy="264891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ru-RU" sz="2200" b="1">
                <a:latin typeface="Aptos Display"/>
                <a:ea typeface="+mn-lt"/>
                <a:cs typeface="+mn-lt"/>
              </a:rPr>
              <a:t>           Упражнения на развитие речи:                                                             Работа с текстом: </a:t>
            </a:r>
            <a:endParaRPr lang="ru-RU" sz="2200" b="1">
              <a:latin typeface="Aptos Display"/>
            </a:endParaRPr>
          </a:p>
          <a:p>
            <a:pPr marL="0" indent="0">
              <a:buNone/>
            </a:pPr>
            <a:r>
              <a:rPr lang="ru-RU" sz="2200">
                <a:latin typeface="Aptos Display"/>
                <a:ea typeface="+mn-lt"/>
                <a:cs typeface="+mn-lt"/>
              </a:rPr>
              <a:t>«Улыбка-трубочка» – артикуляционная гимнастика                       Чтение с разными эмоциями</a:t>
            </a:r>
          </a:p>
          <a:p>
            <a:pPr marL="0" indent="0">
              <a:buNone/>
            </a:pPr>
            <a:r>
              <a:rPr lang="ru-RU" sz="2200">
                <a:latin typeface="Aptos Display"/>
                <a:ea typeface="+mn-lt"/>
                <a:cs typeface="+mn-lt"/>
              </a:rPr>
              <a:t> «Надуй шарик» – дыхательные упражнения                                      Смена темпа и голоса</a:t>
            </a:r>
          </a:p>
          <a:p>
            <a:pPr marL="0" indent="0">
              <a:buNone/>
            </a:pPr>
            <a:r>
              <a:rPr lang="ru-RU" sz="2200">
                <a:latin typeface="Aptos Display"/>
                <a:ea typeface="+mn-lt"/>
                <a:cs typeface="+mn-lt"/>
              </a:rPr>
              <a:t> Проговаривание звуков и сочетаний                                                     Пересказ прочитанного   </a:t>
            </a:r>
          </a:p>
          <a:p>
            <a:pPr marL="0" indent="0">
              <a:buNone/>
            </a:pPr>
            <a:r>
              <a:rPr lang="ru-RU" sz="2200">
                <a:latin typeface="Aptos Display"/>
                <a:ea typeface="+mn-lt"/>
                <a:cs typeface="+mn-lt"/>
              </a:rPr>
              <a:t>  Скороговорки с разной интонацией                                                     Подбор правильных словесных ударений </a:t>
            </a:r>
          </a:p>
          <a:p>
            <a:endParaRPr lang="ru-RU" sz="2200" dirty="0">
              <a:latin typeface="Aptos Display"/>
              <a:ea typeface="+mn-lt"/>
              <a:cs typeface="+mn-lt"/>
            </a:endParaRPr>
          </a:p>
          <a:p>
            <a:endParaRPr lang="ru-RU" sz="2200" dirty="0"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endParaRPr lang="ru-RU" sz="2200" dirty="0">
              <a:latin typeface="Aptos Display"/>
              <a:ea typeface="+mn-lt"/>
              <a:cs typeface="+mn-lt"/>
            </a:endParaRPr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C25D87F2-C372-8AD7-AF12-6E1265C91963}"/>
              </a:ext>
            </a:extLst>
          </p:cNvPr>
          <p:cNvSpPr/>
          <p:nvPr/>
        </p:nvSpPr>
        <p:spPr>
          <a:xfrm rot="2700000">
            <a:off x="5020502" y="1131182"/>
            <a:ext cx="614751" cy="807591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4DEA3255-C87D-2A8C-719F-279B7A249622}"/>
              </a:ext>
            </a:extLst>
          </p:cNvPr>
          <p:cNvSpPr/>
          <p:nvPr/>
        </p:nvSpPr>
        <p:spPr>
          <a:xfrm rot="18540000">
            <a:off x="6694826" y="1114228"/>
            <a:ext cx="571208" cy="843877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452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877377-096D-F577-AC5C-9C3F6398B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D59064A-7BD3-673D-2606-9507EFB48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C8D6F0-A066-CF12-407B-649FDBD3C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94" y="5271182"/>
            <a:ext cx="5419014" cy="1094733"/>
          </a:xfrm>
        </p:spPr>
        <p:txBody>
          <a:bodyPr>
            <a:normAutofit/>
          </a:bodyPr>
          <a:lstStyle/>
          <a:p>
            <a:r>
              <a:rPr lang="ru-RU">
                <a:latin typeface="Aptos Display"/>
              </a:rPr>
              <a:t>Игры для развития речи</a:t>
            </a:r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F672CC-DB45-211C-178B-887C735160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147"/>
          <a:stretch>
            <a:fillRect/>
          </a:stretch>
        </p:blipFill>
        <p:spPr>
          <a:xfrm>
            <a:off x="419099" y="419102"/>
            <a:ext cx="7129183" cy="4663886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B80F1F1D-E4BF-7181-7BD1-E15207F3F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5746" y="1492972"/>
            <a:ext cx="3848055" cy="421235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2400">
                <a:latin typeface="Aptos Display"/>
                <a:ea typeface="+mn-lt"/>
                <a:cs typeface="+mn-lt"/>
              </a:rPr>
              <a:t>«Сочини историю» – коллективное сочинение </a:t>
            </a:r>
          </a:p>
          <a:p>
            <a:r>
              <a:rPr lang="ru-RU" sz="2400">
                <a:latin typeface="Aptos Display"/>
                <a:ea typeface="+mn-lt"/>
                <a:cs typeface="+mn-lt"/>
              </a:rPr>
              <a:t>Игра в рифмы – развитие фонематического слуха </a:t>
            </a:r>
          </a:p>
          <a:p>
            <a:r>
              <a:rPr lang="ru-RU" sz="2400">
                <a:latin typeface="Aptos Display"/>
                <a:ea typeface="+mn-lt"/>
                <a:cs typeface="+mn-lt"/>
              </a:rPr>
              <a:t>«Ассоциации» – развитие образного мышления</a:t>
            </a:r>
            <a:endParaRPr lang="ru-RU" sz="2400">
              <a:latin typeface="Aptos Display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DE5C10-0F71-C653-634D-005B965C2D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47429" y="4807857"/>
            <a:ext cx="914400" cy="9144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50F12C-8E7E-2AFB-0A8A-65425A333A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26286" y="41728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9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A5DA13-0B1C-0DF7-0EC9-CEF6CD241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8">
            <a:extLst>
              <a:ext uri="{FF2B5EF4-FFF2-40B4-BE49-F238E27FC236}">
                <a16:creationId xmlns:a16="http://schemas.microsoft.com/office/drawing/2014/main" id="{37B65277-82C6-6D08-6DCA-4A7DCC3B7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4BF9AD-8148-A6E1-D9F5-7D129BEA4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6802" y="371276"/>
            <a:ext cx="5577902" cy="1077106"/>
          </a:xfrm>
        </p:spPr>
        <p:txBody>
          <a:bodyPr anchor="b">
            <a:normAutofit fontScale="90000"/>
          </a:bodyPr>
          <a:lstStyle/>
          <a:p>
            <a:r>
              <a:rPr lang="ru-RU">
                <a:latin typeface="Aptos Display"/>
              </a:rPr>
              <a:t>Организация трудового воспитания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4941D6D-3C95-5256-71F3-46F8C7438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912649"/>
            <a:ext cx="4681506" cy="5061087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1837C62C-C8B9-AB04-B6BD-8834742B2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2630" y="1588734"/>
            <a:ext cx="5752074" cy="472062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Courier New" panose="020B0604020202020204" pitchFamily="34" charset="0"/>
              <a:buChar char="o"/>
            </a:pPr>
            <a:r>
              <a:rPr lang="ru-RU">
                <a:latin typeface="Aptos Display"/>
                <a:ea typeface="+mn-lt"/>
                <a:cs typeface="+mn-lt"/>
              </a:rPr>
              <a:t>Формы трудовой деятельности: </a:t>
            </a:r>
            <a:endParaRPr lang="ru-RU">
              <a:latin typeface="Aptos Display"/>
            </a:endParaRPr>
          </a:p>
          <a:p>
            <a:pPr>
              <a:buFont typeface="Courier New" panose="020B0604020202020204" pitchFamily="34" charset="0"/>
              <a:buChar char="o"/>
            </a:pPr>
            <a:r>
              <a:rPr lang="ru-RU">
                <a:latin typeface="Aptos Display"/>
                <a:ea typeface="+mn-lt"/>
                <a:cs typeface="+mn-lt"/>
              </a:rPr>
              <a:t> Участие в оформлении отрядного уголка</a:t>
            </a:r>
          </a:p>
          <a:p>
            <a:pPr>
              <a:buFont typeface="Courier New" panose="020B0604020202020204" pitchFamily="34" charset="0"/>
              <a:buChar char="o"/>
            </a:pPr>
            <a:r>
              <a:rPr lang="ru-RU">
                <a:latin typeface="Aptos Display"/>
                <a:ea typeface="+mn-lt"/>
                <a:cs typeface="+mn-lt"/>
              </a:rPr>
              <a:t> Изготовление плакатов и декораций</a:t>
            </a:r>
          </a:p>
          <a:p>
            <a:pPr>
              <a:buFont typeface="Courier New" panose="020B0604020202020204" pitchFamily="34" charset="0"/>
              <a:buChar char="o"/>
            </a:pPr>
            <a:r>
              <a:rPr lang="ru-RU">
                <a:latin typeface="Aptos Display"/>
                <a:ea typeface="+mn-lt"/>
                <a:cs typeface="+mn-lt"/>
              </a:rPr>
              <a:t>Помощь в подготовке материалов для занятий </a:t>
            </a:r>
          </a:p>
          <a:p>
            <a:pPr>
              <a:buFont typeface="Courier New" panose="020B0604020202020204" pitchFamily="34" charset="0"/>
              <a:buChar char="o"/>
            </a:pPr>
            <a:r>
              <a:rPr lang="ru-RU">
                <a:latin typeface="Aptos Display"/>
                <a:ea typeface="+mn-lt"/>
                <a:cs typeface="+mn-lt"/>
              </a:rPr>
              <a:t> Уборка рабочего места после творческих занятий </a:t>
            </a:r>
          </a:p>
          <a:p>
            <a:pPr marL="0" indent="0">
              <a:buNone/>
            </a:pPr>
            <a:r>
              <a:rPr lang="ru-RU" b="1">
                <a:latin typeface="Aptos Display"/>
                <a:ea typeface="+mn-lt"/>
                <a:cs typeface="+mn-lt"/>
              </a:rPr>
              <a:t>Цель: </a:t>
            </a:r>
            <a:endParaRPr lang="ru-RU">
              <a:latin typeface="Aptos Display"/>
              <a:ea typeface="+mn-lt"/>
              <a:cs typeface="+mn-lt"/>
            </a:endParaRPr>
          </a:p>
          <a:p>
            <a:pPr>
              <a:buFont typeface="Courier New" panose="020B0604020202020204" pitchFamily="34" charset="0"/>
              <a:buChar char="o"/>
            </a:pPr>
            <a:r>
              <a:rPr lang="ru-RU">
                <a:latin typeface="Aptos Display"/>
                <a:ea typeface="+mn-lt"/>
                <a:cs typeface="+mn-lt"/>
              </a:rPr>
              <a:t>Приобщение детей к трудовой деятельности</a:t>
            </a:r>
          </a:p>
          <a:p>
            <a:pPr>
              <a:buFont typeface="Courier New" panose="020B0604020202020204" pitchFamily="34" charset="0"/>
              <a:buChar char="o"/>
            </a:pPr>
            <a:r>
              <a:rPr lang="ru-RU">
                <a:latin typeface="Aptos Display"/>
                <a:ea typeface="+mn-lt"/>
                <a:cs typeface="+mn-lt"/>
              </a:rPr>
              <a:t>Формирование ответственности и самостоятельности </a:t>
            </a:r>
          </a:p>
          <a:p>
            <a:pPr>
              <a:buFont typeface="Courier New" panose="020B0604020202020204" pitchFamily="34" charset="0"/>
              <a:buChar char="o"/>
            </a:pPr>
            <a:r>
              <a:rPr lang="ru-RU">
                <a:latin typeface="Aptos Display"/>
                <a:ea typeface="+mn-lt"/>
                <a:cs typeface="+mn-lt"/>
              </a:rPr>
              <a:t>Воспитание бережного отношения к труду</a:t>
            </a:r>
            <a:endParaRPr lang="ru-RU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1323558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6D48EA17-F2CF-2F98-FC06-DBB6A2AEC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3D4267-6754-E656-C65D-257297D45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6FEBA5D-6344-C075-C595-AA396D632F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31183"/>
          <a:stretch>
            <a:fillRect/>
          </a:stretch>
        </p:blipFill>
        <p:spPr>
          <a:xfrm>
            <a:off x="133896" y="136321"/>
            <a:ext cx="11924208" cy="658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480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FB71C79-A637-18CE-3081-C6360021FA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14" t="16948" r="-714" b="23952"/>
          <a:stretch>
            <a:fillRect/>
          </a:stretch>
        </p:blipFill>
        <p:spPr>
          <a:xfrm>
            <a:off x="20" y="10"/>
            <a:ext cx="12191992" cy="6863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97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5D2C475-703E-F163-093F-9E2A36CAF9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11" t="3492" r="8311" b="7232"/>
          <a:stretch>
            <a:fillRect/>
          </a:stretch>
        </p:blipFill>
        <p:spPr>
          <a:xfrm>
            <a:off x="217294" y="435429"/>
            <a:ext cx="4587220" cy="612254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30238F-69C2-5395-BE49-5DFF967159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41" r="10502"/>
          <a:stretch>
            <a:fillRect/>
          </a:stretch>
        </p:blipFill>
        <p:spPr>
          <a:xfrm>
            <a:off x="4802021" y="399142"/>
            <a:ext cx="7225649" cy="616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726640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VanillaVTI</vt:lpstr>
      <vt:lpstr>Производственная практика </vt:lpstr>
      <vt:lpstr>Цель и задачи практики</vt:lpstr>
      <vt:lpstr>Нормативно-правовая база</vt:lpstr>
      <vt:lpstr>Игры на знакомство и сплочение</vt:lpstr>
      <vt:lpstr>Викторины и интеллектуальные игры</vt:lpstr>
      <vt:lpstr>Творческие мастер-классы и занятия </vt:lpstr>
      <vt:lpstr>Спортивные и подвижные игры</vt:lpstr>
      <vt:lpstr>Музыкальные и театральные</vt:lpstr>
      <vt:lpstr>Познавательные и экскурсии</vt:lpstr>
      <vt:lpstr>Формы работы с речью и развитием навыков</vt:lpstr>
      <vt:lpstr>Игры для развития речи</vt:lpstr>
      <vt:lpstr>Организация трудового воспитания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655</cp:revision>
  <dcterms:created xsi:type="dcterms:W3CDTF">2026-07-16T02:46:20Z</dcterms:created>
  <dcterms:modified xsi:type="dcterms:W3CDTF">2026-07-16T18:10:15Z</dcterms:modified>
</cp:coreProperties>
</file>