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46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embeddedFontLst>
    <p:embeddedFont>
      <p:font typeface="Roboto Bold" panose="020B0604020202020204" charset="0"/>
      <p:regular r:id="rId12"/>
    </p:embeddedFont>
    <p:embeddedFont>
      <p:font typeface="Roboto Slab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rbel" panose="020B0503020204020204" pitchFamily="34" charset="0"/>
      <p:regular r:id="rId18"/>
      <p:bold r:id="rId19"/>
      <p:italic r:id="rId20"/>
      <p:boldItalic r:id="rId21"/>
    </p:embeddedFont>
    <p:embeddedFont>
      <p:font typeface="Roboto" panose="020B0604020202020204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47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36826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48834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42709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25798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2092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2353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3961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4510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64905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2904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10816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146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64966A6-DC07-4006-AD73-6CF8D08C006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45A782C-8F5B-43DF-841A-8E4AAAFE3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89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2-3.svg"/><Relationship Id="rId5" Type="http://schemas.openxmlformats.org/officeDocument/2006/relationships/image" Target="../media/image-2-3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-4-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-4-3.svg"/><Relationship Id="rId4" Type="http://schemas.openxmlformats.org/officeDocument/2006/relationships/image" Target="../media/image5.png"/><Relationship Id="rId9" Type="http://schemas.openxmlformats.org/officeDocument/2006/relationships/image" Target="../media/image-4-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-8-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-8-9.svg"/><Relationship Id="rId5" Type="http://schemas.openxmlformats.org/officeDocument/2006/relationships/image" Target="../media/image-8-3.svg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-8-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5453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Профессиональная этика менеджера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50" dirty="0" err="1" smtClean="0"/>
              <a:t>Ларева</a:t>
            </a:r>
            <a:r>
              <a:rPr lang="ru-RU" sz="1450" dirty="0" smtClean="0"/>
              <a:t> </a:t>
            </a:r>
            <a:r>
              <a:rPr lang="ru-RU" sz="1450" dirty="0" err="1" smtClean="0"/>
              <a:t>Юлиянна</a:t>
            </a:r>
            <a:r>
              <a:rPr lang="ru-RU" sz="1450" dirty="0" smtClean="0"/>
              <a:t> Юрьевна БМН-24-ММ1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904"/>
            <a:ext cx="10868745" cy="424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Определение и значение</a:t>
            </a:r>
            <a:endParaRPr lang="en-US" sz="2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213644"/>
            <a:ext cx="6948611" cy="39375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47818" y="2902347"/>
            <a:ext cx="3588652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Профессиональная этика</a:t>
            </a: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система моральных принципов, применяемых к деятельности менеджера в профессиональной среде.</a:t>
            </a:r>
            <a:endParaRPr lang="en-US" sz="10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5370909"/>
            <a:ext cx="5385558" cy="9540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92550" y="5525790"/>
            <a:ext cx="4999607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Регулирование отношений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892550" y="5796657"/>
            <a:ext cx="4999607" cy="373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Определяет нормы взаимодействия между менеджером, организацией, сотрудниками и обществом</a:t>
            </a:r>
            <a:endParaRPr lang="en-US" sz="10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44662" y="5370909"/>
            <a:ext cx="5385558" cy="9540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75737" y="5525790"/>
            <a:ext cx="4999607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Основа доверия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6375737" y="5796657"/>
            <a:ext cx="4999607" cy="3734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Этичное поведение формирует доверие и обеспечивает устойчивое развитие бизнеса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3769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Основные кодексы этики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06365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Профессиональные ассоциации разработали кодексы, задающие единые стандарты поведения менеджеров по всему миру.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323828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9ECF2"/>
          </a:solidFill>
          <a:ln/>
        </p:spPr>
      </p:sp>
      <p:sp>
        <p:nvSpPr>
          <p:cNvPr id="5" name="Text 3"/>
          <p:cNvSpPr/>
          <p:nvPr/>
        </p:nvSpPr>
        <p:spPr>
          <a:xfrm>
            <a:off x="850482" y="3512840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IIBA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0482" y="3921522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Кодекс этики для бизнес-аналитиков и менеджеров проектов. Акцент на честности, уважении и профессионализме.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3323828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9ECF2"/>
          </a:solidFill>
          <a:ln/>
        </p:spPr>
      </p:sp>
      <p:sp>
        <p:nvSpPr>
          <p:cNvPr id="8" name="Text 6"/>
          <p:cNvSpPr/>
          <p:nvPr/>
        </p:nvSpPr>
        <p:spPr>
          <a:xfrm>
            <a:off x="4536366" y="3512840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PMI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36366" y="3921522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Стандарты управления проектами и профессионального поведения. Признан более чем в 200 странах.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3323828"/>
            <a:ext cx="3496877" cy="1996380"/>
          </a:xfrm>
          <a:prstGeom prst="roundRect">
            <a:avLst>
              <a:gd name="adj" fmla="val 1420"/>
            </a:avLst>
          </a:prstGeom>
          <a:solidFill>
            <a:srgbClr val="E9ECF2"/>
          </a:solidFill>
          <a:ln/>
        </p:spPr>
      </p:sp>
      <p:sp>
        <p:nvSpPr>
          <p:cNvPr id="11" name="Text 9"/>
          <p:cNvSpPr/>
          <p:nvPr/>
        </p:nvSpPr>
        <p:spPr>
          <a:xfrm>
            <a:off x="8222251" y="3512840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CIPD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2251" y="3921522"/>
            <a:ext cx="31188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Кодекс для специалистов по управлению персоналом. Регулирует HR-практики и отношения с сотрудниками.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56220"/>
            <a:ext cx="6296860" cy="996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Четыре столпа профессиональной этики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661475" y="1754783"/>
            <a:ext cx="6296860" cy="4546997"/>
          </a:xfrm>
          <a:prstGeom prst="roundRect">
            <a:avLst>
              <a:gd name="adj" fmla="val 526"/>
            </a:avLst>
          </a:prstGeom>
          <a:solidFill>
            <a:srgbClr val="E9ECF2"/>
          </a:solidFill>
          <a:ln/>
        </p:spPr>
      </p:sp>
      <p:sp>
        <p:nvSpPr>
          <p:cNvPr id="5" name="Shape 2"/>
          <p:cNvSpPr/>
          <p:nvPr/>
        </p:nvSpPr>
        <p:spPr>
          <a:xfrm>
            <a:off x="661475" y="1754783"/>
            <a:ext cx="6296860" cy="1035844"/>
          </a:xfrm>
          <a:custGeom>
            <a:avLst/>
            <a:gdLst/>
            <a:ahLst/>
            <a:cxnLst/>
            <a:rect l="l" t="t" r="r" b="b"/>
            <a:pathLst>
              <a:path w="6296860" h="1035844">
                <a:moveTo>
                  <a:pt x="19936" y="0"/>
                </a:moveTo>
                <a:lnTo>
                  <a:pt x="6276924" y="0"/>
                </a:lnTo>
                <a:arcTo wR="19936" hR="19936" stAng="16200000" swAng="5400000"/>
                <a:lnTo>
                  <a:pt x="6296860" y="1035844"/>
                </a:lnTo>
                <a:lnTo>
                  <a:pt x="0" y="1035844"/>
                </a:lnTo>
                <a:lnTo>
                  <a:pt x="0" y="19936"/>
                </a:lnTo>
                <a:arcTo wR="19936" hR="19936" stAng="10800000" swAng="5400000"/>
                <a:close/>
              </a:path>
            </a:pathLst>
          </a:custGeom>
          <a:solidFill>
            <a:srgbClr val="E9ECF2"/>
          </a:solidFill>
          <a:ln/>
        </p:spPr>
      </p:sp>
      <p:sp>
        <p:nvSpPr>
          <p:cNvPr id="6" name="Text 3"/>
          <p:cNvSpPr/>
          <p:nvPr/>
        </p:nvSpPr>
        <p:spPr>
          <a:xfrm>
            <a:off x="796012" y="1889323"/>
            <a:ext cx="6027785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Честность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6012" y="2219127"/>
            <a:ext cx="6027785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Правдивость в общении и отчётности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61475" y="2790627"/>
            <a:ext cx="6296860" cy="1237655"/>
          </a:xfrm>
          <a:prstGeom prst="rect">
            <a:avLst/>
          </a:prstGeom>
          <a:solidFill>
            <a:srgbClr val="E9ECF2"/>
          </a:solidFill>
          <a:ln/>
        </p:spPr>
      </p:sp>
      <p:sp>
        <p:nvSpPr>
          <p:cNvPr id="9" name="Shape 6"/>
          <p:cNvSpPr/>
          <p:nvPr/>
        </p:nvSpPr>
        <p:spPr>
          <a:xfrm>
            <a:off x="661475" y="2790627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CFD2D8"/>
          </a:solidFill>
          <a:ln/>
        </p:spPr>
      </p:sp>
      <p:sp>
        <p:nvSpPr>
          <p:cNvPr id="10" name="Shape 7"/>
          <p:cNvSpPr/>
          <p:nvPr/>
        </p:nvSpPr>
        <p:spPr>
          <a:xfrm>
            <a:off x="3610480" y="2600821"/>
            <a:ext cx="398651" cy="398661"/>
          </a:xfrm>
          <a:prstGeom prst="roundRect">
            <a:avLst>
              <a:gd name="adj" fmla="val 6001"/>
            </a:avLst>
          </a:prstGeom>
          <a:solidFill>
            <a:srgbClr val="FBFCFE"/>
          </a:solidFill>
          <a:ln w="19050">
            <a:solidFill>
              <a:srgbClr val="CFD2D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710093" y="2700437"/>
            <a:ext cx="199325" cy="19933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96012" y="3126978"/>
            <a:ext cx="6027785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Справедливость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796012" y="3456781"/>
            <a:ext cx="6027785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Равное отношение ко всем заинтересованным сторонам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61475" y="4028281"/>
            <a:ext cx="6296860" cy="1237655"/>
          </a:xfrm>
          <a:prstGeom prst="rect">
            <a:avLst/>
          </a:prstGeom>
          <a:solidFill>
            <a:srgbClr val="E9ECF2"/>
          </a:solidFill>
          <a:ln/>
        </p:spPr>
      </p:sp>
      <p:sp>
        <p:nvSpPr>
          <p:cNvPr id="15" name="Shape 11"/>
          <p:cNvSpPr/>
          <p:nvPr/>
        </p:nvSpPr>
        <p:spPr>
          <a:xfrm>
            <a:off x="661475" y="4028281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CFD2D8"/>
          </a:solidFill>
          <a:ln/>
        </p:spPr>
      </p:sp>
      <p:sp>
        <p:nvSpPr>
          <p:cNvPr id="16" name="Shape 12"/>
          <p:cNvSpPr/>
          <p:nvPr/>
        </p:nvSpPr>
        <p:spPr>
          <a:xfrm>
            <a:off x="3610480" y="3838476"/>
            <a:ext cx="398651" cy="398661"/>
          </a:xfrm>
          <a:prstGeom prst="roundRect">
            <a:avLst>
              <a:gd name="adj" fmla="val 6001"/>
            </a:avLst>
          </a:prstGeom>
          <a:solidFill>
            <a:srgbClr val="FBFCFE"/>
          </a:solidFill>
          <a:ln w="19050">
            <a:solidFill>
              <a:srgbClr val="CFD2D8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710093" y="3938091"/>
            <a:ext cx="199325" cy="19933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96012" y="4364633"/>
            <a:ext cx="6027785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Ответственность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796012" y="4694436"/>
            <a:ext cx="6027785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Принятие последствий своих решений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661475" y="5265936"/>
            <a:ext cx="6296860" cy="1035844"/>
          </a:xfrm>
          <a:custGeom>
            <a:avLst/>
            <a:gdLst/>
            <a:ahLst/>
            <a:cxnLst/>
            <a:rect l="l" t="t" r="r" b="b"/>
            <a:pathLst>
              <a:path w="6296860" h="1035844">
                <a:moveTo>
                  <a:pt x="0" y="0"/>
                </a:moveTo>
                <a:lnTo>
                  <a:pt x="6296860" y="0"/>
                </a:lnTo>
                <a:lnTo>
                  <a:pt x="6296860" y="1015908"/>
                </a:lnTo>
                <a:arcTo wR="19936" hR="19936" stAng="0" swAng="5400000"/>
                <a:lnTo>
                  <a:pt x="19936" y="1035844"/>
                </a:lnTo>
                <a:arcTo wR="19936" hR="19936" stAng="5400000" swAng="5400000"/>
                <a:lnTo>
                  <a:pt x="0" y="0"/>
                </a:lnTo>
                <a:close/>
              </a:path>
            </a:pathLst>
          </a:custGeom>
          <a:solidFill>
            <a:srgbClr val="E9ECF2"/>
          </a:solidFill>
          <a:ln/>
        </p:spPr>
      </p:sp>
      <p:sp>
        <p:nvSpPr>
          <p:cNvPr id="21" name="Shape 16"/>
          <p:cNvSpPr/>
          <p:nvPr/>
        </p:nvSpPr>
        <p:spPr>
          <a:xfrm>
            <a:off x="661475" y="5265936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CFD2D8"/>
          </a:solidFill>
          <a:ln/>
        </p:spPr>
      </p:sp>
      <p:sp>
        <p:nvSpPr>
          <p:cNvPr id="22" name="Shape 17"/>
          <p:cNvSpPr/>
          <p:nvPr/>
        </p:nvSpPr>
        <p:spPr>
          <a:xfrm>
            <a:off x="3610480" y="5076130"/>
            <a:ext cx="398651" cy="398661"/>
          </a:xfrm>
          <a:prstGeom prst="roundRect">
            <a:avLst>
              <a:gd name="adj" fmla="val 6001"/>
            </a:avLst>
          </a:prstGeom>
          <a:solidFill>
            <a:srgbClr val="FBFCFE"/>
          </a:solidFill>
          <a:ln w="19050">
            <a:solidFill>
              <a:srgbClr val="CFD2D8"/>
            </a:solidFill>
            <a:prstDash val="solid"/>
          </a:ln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710093" y="5175746"/>
            <a:ext cx="199325" cy="1993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96012" y="5602288"/>
            <a:ext cx="6027785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Уважение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96012" y="5932091"/>
            <a:ext cx="6027785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Признание достоинства каждого человека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6490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Конфликты интересов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09080"/>
            <a:ext cx="350421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Конфликт интересов возникает, когда </a:t>
            </a:r>
            <a:r>
              <a:rPr lang="en-US" sz="1450" b="1" dirty="0">
                <a:solidFill>
                  <a:srgbClr val="15213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личные интересы менеджера вступают в противоречие</a:t>
            </a: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с интересами организации или её стейкхолдеров.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733800"/>
            <a:ext cx="3504219" cy="1946672"/>
          </a:xfrm>
          <a:prstGeom prst="roundRect">
            <a:avLst>
              <a:gd name="adj" fmla="val 1456"/>
            </a:avLst>
          </a:prstGeom>
          <a:solidFill>
            <a:srgbClr val="FCF2B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4020542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3951089"/>
            <a:ext cx="270096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Нераскрытый конфликт интересов подрывает доверие и может нарушать требования кодексов IIBA, PMI и CIPD.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388" y="2336899"/>
            <a:ext cx="5152896" cy="30583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094875" y="4685824"/>
            <a:ext cx="1280884" cy="246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Управлять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7480609" y="4685824"/>
            <a:ext cx="1280885" cy="246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Раскрыть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5840024" y="4685824"/>
            <a:ext cx="1280885" cy="246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Выявить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883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Ответственность перед стейкхолдерами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297509"/>
            <a:ext cx="1524756" cy="9423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47612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Перед сотрудниками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884811"/>
            <a:ext cx="3465426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Справедливая оплата труда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Безопасные условия работы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Профессиональное развитие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297509"/>
            <a:ext cx="1524756" cy="9423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47612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Перед организацией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3884811"/>
            <a:ext cx="3465426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Эффективное управление ресурсами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Достижение результатов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Защита репутации компании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297509"/>
            <a:ext cx="1524756" cy="9423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47612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Перед обществом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3884811"/>
            <a:ext cx="3465426" cy="16442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Соблюдение законодательства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Социальная ответственность бизнеса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Минимизация негативных последствий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Этические дилеммы в управлении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57620" y="1834108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Как действовать?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257620" y="2206352"/>
            <a:ext cx="146146" cy="1826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6490530" y="2208164"/>
            <a:ext cx="5046040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Опираться на принципы действующего кодекса этики организации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245702" y="2564339"/>
            <a:ext cx="146146" cy="1826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484180" y="2553967"/>
            <a:ext cx="5046040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Консультироваться с коллегами, этическим комитетом или наставником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245702" y="2966944"/>
            <a:ext cx="146146" cy="1826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484180" y="2966944"/>
            <a:ext cx="5046040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Документировать принятые решения и их обоснование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6539"/>
            <a:ext cx="6296860" cy="10152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Развитие этической культуры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61475" y="1791097"/>
            <a:ext cx="6296860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Этическая культура организации не возникает сама по себе — её формирует менеджер через ежедневные действия и системный подход.</a:t>
            </a:r>
            <a:endParaRPr lang="en-US" sz="12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2431256"/>
            <a:ext cx="324834" cy="32484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60731" y="2487017"/>
            <a:ext cx="5797603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Обучение и осведомлённость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1160731" y="2824559"/>
            <a:ext cx="5797603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Регулярные тренинги и информирование сотрудников об этических нормах</a:t>
            </a:r>
            <a:endParaRPr lang="en-US" sz="12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1475" y="3586857"/>
            <a:ext cx="324834" cy="32484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60731" y="3642618"/>
            <a:ext cx="5797603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Безопасная среда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1160731" y="3980160"/>
            <a:ext cx="5797603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условий для открытого сообщения о нарушениях без страха последствий</a:t>
            </a:r>
            <a:endParaRPr lang="en-US" sz="12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61475" y="4742458"/>
            <a:ext cx="324834" cy="3248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60731" y="4798219"/>
            <a:ext cx="5797603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Личный пример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1160731" y="5135761"/>
            <a:ext cx="5797603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Менеджер как носитель этических норм — основа доверия в коллективе</a:t>
            </a:r>
            <a:endParaRPr lang="en-US" sz="12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61475" y="5656461"/>
            <a:ext cx="324834" cy="32484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160731" y="5712222"/>
            <a:ext cx="5797603" cy="253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Аудит и оценка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1160731" y="6049764"/>
            <a:ext cx="5797603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Регулярная проверка соответствия поведения установленным стандартам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0421"/>
            <a:ext cx="6296860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Заключение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61475" y="1272877"/>
            <a:ext cx="6296860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Профессиональная этика является краеугольным камнем успешной карьеры менеджера, формируя не только личную репутацию, но и устойчивость организации в долгосрочной перспективе.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61475" y="1987748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61475" y="2209602"/>
            <a:ext cx="6296860" cy="19050"/>
          </a:xfrm>
          <a:prstGeom prst="rect">
            <a:avLst/>
          </a:prstGeom>
          <a:solidFill>
            <a:srgbClr val="476FD6"/>
          </a:solidFill>
          <a:ln/>
        </p:spPr>
      </p:sp>
      <p:sp>
        <p:nvSpPr>
          <p:cNvPr id="7" name="Text 4"/>
          <p:cNvSpPr/>
          <p:nvPr/>
        </p:nvSpPr>
        <p:spPr>
          <a:xfrm>
            <a:off x="661475" y="2318544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Применяйте принципы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61475" y="2603698"/>
            <a:ext cx="6296860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Интегрируйте честность, справедливость, ответственность и уважение в свою ежедневную практику.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61475" y="3213100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61475" y="3420765"/>
            <a:ext cx="6296860" cy="19050"/>
          </a:xfrm>
          <a:prstGeom prst="rect">
            <a:avLst/>
          </a:prstGeom>
          <a:solidFill>
            <a:srgbClr val="476FD6"/>
          </a:solidFill>
          <a:ln/>
        </p:spPr>
      </p:sp>
      <p:sp>
        <p:nvSpPr>
          <p:cNvPr id="11" name="Text 8"/>
          <p:cNvSpPr/>
          <p:nvPr/>
        </p:nvSpPr>
        <p:spPr>
          <a:xfrm>
            <a:off x="661475" y="3543895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Развивайте этическое мышление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61475" y="3829050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Активно анализируйте дилеммы, консультируйтесь и принимайте обоснованные решения.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61475" y="4240014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61475" y="4433590"/>
            <a:ext cx="6296860" cy="19050"/>
          </a:xfrm>
          <a:prstGeom prst="rect">
            <a:avLst/>
          </a:prstGeom>
          <a:solidFill>
            <a:srgbClr val="476FD6"/>
          </a:solidFill>
          <a:ln/>
        </p:spPr>
      </p:sp>
      <p:sp>
        <p:nvSpPr>
          <p:cNvPr id="15" name="Text 12"/>
          <p:cNvSpPr/>
          <p:nvPr/>
        </p:nvSpPr>
        <p:spPr>
          <a:xfrm>
            <a:off x="661475" y="4570809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Будьте этическим лидером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61475" y="4855964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Своим примером формируйте культуру доверия и порядочности в команде.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61475" y="5266928"/>
            <a:ext cx="283461" cy="1772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 Slab Light" pitchFamily="34" charset="0"/>
                <a:ea typeface="Roboto Slab Light" pitchFamily="34" charset="-122"/>
                <a:cs typeface="Roboto Slab Light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61475" y="5446316"/>
            <a:ext cx="6296860" cy="19050"/>
          </a:xfrm>
          <a:prstGeom prst="rect">
            <a:avLst/>
          </a:prstGeom>
          <a:solidFill>
            <a:srgbClr val="476FD6"/>
          </a:solidFill>
          <a:ln/>
        </p:spPr>
      </p:sp>
      <p:sp>
        <p:nvSpPr>
          <p:cNvPr id="19" name="Text 16"/>
          <p:cNvSpPr/>
          <p:nvPr/>
        </p:nvSpPr>
        <p:spPr>
          <a:xfrm>
            <a:off x="661475" y="5597723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15213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Постоянное развитие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661475" y="5882878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Оставайтесь в курсе новых этических вызовов и стандартов в меняющемся мире.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</TotalTime>
  <Words>401</Words>
  <Application>Microsoft Office PowerPoint</Application>
  <PresentationFormat>Широкоэкранный</PresentationFormat>
  <Paragraphs>85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Roboto Bold</vt:lpstr>
      <vt:lpstr>Roboto Slab</vt:lpstr>
      <vt:lpstr>Calibri</vt:lpstr>
      <vt:lpstr>Corbel</vt:lpstr>
      <vt:lpstr>Roboto</vt:lpstr>
      <vt:lpstr>Roboto Slab Light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КОПЮКТЕР</cp:lastModifiedBy>
  <cp:revision>2</cp:revision>
  <dcterms:created xsi:type="dcterms:W3CDTF">2026-09-29T14:49:01Z</dcterms:created>
  <dcterms:modified xsi:type="dcterms:W3CDTF">2026-09-29T14:53:59Z</dcterms:modified>
</cp:coreProperties>
</file>