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4" r:id="rId7"/>
    <p:sldId id="262" r:id="rId8"/>
    <p:sldId id="261" r:id="rId9"/>
    <p:sldId id="263" r:id="rId10"/>
    <p:sldId id="265" r:id="rId11"/>
  </p:sldIdLst>
  <p:sldSz cx="9144000" cy="5715000" type="screen16x1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  <a:srgbClr val="FF9B57"/>
    <a:srgbClr val="FF7C80"/>
    <a:srgbClr val="F987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-235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592F0-1199-4721-9787-1B5B3411601A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2A38A2-BC6B-4785-A979-2CC9761FF7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462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F2BCC-11F8-4863-91D5-1055AB2A645B}" type="datetime1">
              <a:rPr lang="ru-RU" smtClean="0"/>
              <a:t>18.06.2026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5BC1C-0B6B-4967-B75B-7F92D1828FB1}" type="datetime1">
              <a:rPr lang="ru-RU" smtClean="0"/>
              <a:t>18.06.2026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6"/>
            <a:ext cx="2057400" cy="487627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6"/>
            <a:ext cx="6019800" cy="487627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FEC38-3D48-439A-B8D0-68CD7946E4B8}" type="datetime1">
              <a:rPr lang="ru-RU" smtClean="0"/>
              <a:t>18.06.2026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D58A6-CD80-435B-B743-49F282220F37}" type="datetime1">
              <a:rPr lang="ru-RU" smtClean="0"/>
              <a:t>18.06.2026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AAE12-6717-49E6-9E63-1E7E38D17600}" type="datetime1">
              <a:rPr lang="ru-RU" smtClean="0"/>
              <a:t>18.06.2026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DAB89-237B-4F54-A36F-EB0A7EB8E114}" type="datetime1">
              <a:rPr lang="ru-RU" smtClean="0"/>
              <a:t>18.06.2026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279261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7514D-7A5D-49BA-8054-ED6FD4731565}" type="datetime1">
              <a:rPr lang="ru-RU" smtClean="0"/>
              <a:t>18.06.2026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DA7D9-ECBE-4BC0-8B75-924EB42B4403}" type="datetime1">
              <a:rPr lang="ru-RU" smtClean="0"/>
              <a:t>18.06.2026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CE3BB-59ED-4F57-9230-7BD63CE9685D}" type="datetime1">
              <a:rPr lang="ru-RU" smtClean="0"/>
              <a:t>18.06.2026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27541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195918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BC3B2-4F65-42F0-9597-A78A3D15D9BF}" type="datetime1">
              <a:rPr lang="ru-RU" smtClean="0"/>
              <a:t>18.06.2026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3CD0-C2DC-4213-9DFA-45537007D848}" type="datetime1">
              <a:rPr lang="ru-RU" smtClean="0"/>
              <a:t>18.06.2026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1EF085-1E87-4CFF-8323-E654CAF2B4B6}" type="datetime1">
              <a:rPr lang="ru-RU" smtClean="0"/>
              <a:t>18.06.2026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1"/>
          <a:stretch/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39552" y="516359"/>
            <a:ext cx="53285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4000" b="1" i="1" dirty="0">
                <a:solidFill>
                  <a:schemeClr val="bg1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rPr>
              <a:t>Прогнозирование спроса на грузовые перевозки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2503557"/>
            <a:ext cx="61744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000" dirty="0">
                <a:solidFill>
                  <a:schemeClr val="bg1"/>
                </a:solidFill>
              </a:rPr>
              <a:t>Стратегический подход к управлению транспортными потоками и ресурсами в условиях неопределенности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355976" y="3289548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>
              <a:spcBef>
                <a:spcPct val="20000"/>
              </a:spcBef>
            </a:pPr>
            <a:r>
              <a:rPr lang="ru-RU" sz="2000" i="1" dirty="0">
                <a:solidFill>
                  <a:schemeClr val="bg1"/>
                </a:solidFill>
              </a:rPr>
              <a:t>Выполнили</a:t>
            </a:r>
          </a:p>
          <a:p>
            <a:pPr lvl="0" algn="r">
              <a:spcBef>
                <a:spcPct val="20000"/>
              </a:spcBef>
            </a:pPr>
            <a:r>
              <a:rPr lang="ru-RU" sz="2000" i="1" dirty="0">
                <a:solidFill>
                  <a:schemeClr val="bg1"/>
                </a:solidFill>
              </a:rPr>
              <a:t>студенты гр. БТТ-25-ЭУ1</a:t>
            </a:r>
          </a:p>
          <a:p>
            <a:pPr lvl="0" algn="r">
              <a:spcBef>
                <a:spcPct val="20000"/>
              </a:spcBef>
            </a:pPr>
            <a:r>
              <a:rPr lang="ru-RU" sz="2000" i="1" dirty="0">
                <a:solidFill>
                  <a:schemeClr val="bg1"/>
                </a:solidFill>
              </a:rPr>
              <a:t>Самойлюк В.А., До И.Д.</a:t>
            </a:r>
          </a:p>
          <a:p>
            <a:pPr lvl="0" algn="r">
              <a:spcBef>
                <a:spcPct val="20000"/>
              </a:spcBef>
            </a:pPr>
            <a:r>
              <a:rPr lang="ru-RU" sz="2000" i="1" dirty="0">
                <a:solidFill>
                  <a:schemeClr val="bg1"/>
                </a:solidFill>
              </a:rPr>
              <a:t>Руководитель</a:t>
            </a:r>
          </a:p>
          <a:p>
            <a:pPr lvl="0" algn="r">
              <a:spcBef>
                <a:spcPct val="20000"/>
              </a:spcBef>
            </a:pPr>
            <a:r>
              <a:rPr lang="ru-RU" sz="2000" i="1" dirty="0" err="1" smtClean="0">
                <a:solidFill>
                  <a:schemeClr val="bg1"/>
                </a:solidFill>
              </a:rPr>
              <a:t>к.э.н.,доцент</a:t>
            </a:r>
            <a:endParaRPr lang="ru-RU" sz="2000" i="1" dirty="0" smtClean="0">
              <a:solidFill>
                <a:schemeClr val="bg1"/>
              </a:solidFill>
            </a:endParaRPr>
          </a:p>
          <a:p>
            <a:pPr lvl="0" algn="r">
              <a:spcBef>
                <a:spcPct val="20000"/>
              </a:spcBef>
            </a:pPr>
            <a:r>
              <a:rPr lang="ru-RU" sz="2000" i="1" dirty="0" err="1" smtClean="0">
                <a:solidFill>
                  <a:schemeClr val="bg1"/>
                </a:solidFill>
              </a:rPr>
              <a:t>Тунгусова</a:t>
            </a:r>
            <a:r>
              <a:rPr lang="ru-RU" sz="2000" i="1" dirty="0" smtClean="0">
                <a:solidFill>
                  <a:schemeClr val="bg1"/>
                </a:solidFill>
              </a:rPr>
              <a:t> Е.В.</a:t>
            </a:r>
            <a:endParaRPr lang="ru-RU" sz="2000" i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2455351"/>
            <a:ext cx="2664296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51528" y="5305772"/>
            <a:ext cx="2040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chemeClr val="bg1"/>
                </a:solidFill>
              </a:rPr>
              <a:t>Владивосток 2026</a:t>
            </a:r>
            <a:endParaRPr lang="ru-RU" i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078" y="44624"/>
            <a:ext cx="744537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945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 dirty="0"/>
          </a:p>
        </p:txBody>
      </p:sp>
      <p:sp>
        <p:nvSpPr>
          <p:cNvPr id="5" name="AutoShape 2" descr="https://i.oneme.ru/i?r=BTE2sh_eZW7g8kugOdIm2NotCtwvgljtb1i5_g_xU-iKFT7Xg3JatxP-GzcLIoPhSf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" r="9188"/>
          <a:stretch/>
        </p:blipFill>
        <p:spPr bwMode="auto">
          <a:xfrm>
            <a:off x="0" y="-94827"/>
            <a:ext cx="9157957" cy="5809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557534"/>
            <a:ext cx="61462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 smtClean="0">
                <a:solidFill>
                  <a:schemeClr val="bg1"/>
                </a:solidFill>
              </a:rPr>
              <a:t>Спасибо за внимание!</a:t>
            </a:r>
            <a:endParaRPr lang="ru-RU" sz="48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03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1196"/>
            <a:ext cx="8229600" cy="952500"/>
          </a:xfrm>
        </p:spPr>
        <p:txBody>
          <a:bodyPr/>
          <a:lstStyle/>
          <a:p>
            <a:r>
              <a:rPr lang="ru-RU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Цель и задачи</a:t>
            </a:r>
            <a:endParaRPr lang="ru-RU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74603" y="1201316"/>
            <a:ext cx="73448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Цель: </a:t>
            </a:r>
            <a:r>
              <a:rPr lang="ru-RU" sz="2400" dirty="0">
                <a:latin typeface="+mj-lt"/>
                <a:cs typeface="Segoe UI" panose="020B0502040204020203" pitchFamily="34" charset="0"/>
              </a:rPr>
              <a:t>Найти самый оптимальный метод прогнозирования спроса на грузовые </a:t>
            </a:r>
            <a:r>
              <a:rPr lang="ru-RU" sz="2400" dirty="0" smtClean="0">
                <a:latin typeface="+mj-lt"/>
                <a:cs typeface="Segoe UI" panose="020B0502040204020203" pitchFamily="34" charset="0"/>
              </a:rPr>
              <a:t>перевозки</a:t>
            </a:r>
            <a: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ru-RU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2281436"/>
            <a:ext cx="6328665" cy="2231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dirty="0"/>
              <a:t>Задачи:</a:t>
            </a:r>
          </a:p>
          <a:p>
            <a:pPr>
              <a:spcAft>
                <a:spcPts val="600"/>
              </a:spcAft>
            </a:pPr>
            <a:r>
              <a:rPr lang="ru-RU" sz="2000" dirty="0"/>
              <a:t>Проанализировать актуальные проблемы прогнозирования </a:t>
            </a:r>
          </a:p>
          <a:p>
            <a:pPr>
              <a:spcAft>
                <a:spcPts val="600"/>
              </a:spcAft>
            </a:pPr>
            <a:r>
              <a:rPr lang="ru-RU" sz="2000" dirty="0"/>
              <a:t>Разобрать традиционные методы </a:t>
            </a:r>
          </a:p>
          <a:p>
            <a:pPr>
              <a:spcAft>
                <a:spcPts val="600"/>
              </a:spcAft>
            </a:pPr>
            <a:r>
              <a:rPr lang="ru-RU" sz="2000" dirty="0"/>
              <a:t>Рассмотреть использование ИИ технологий </a:t>
            </a:r>
            <a:r>
              <a:rPr lang="ru-RU" sz="2000" dirty="0" smtClean="0"/>
              <a:t>в </a:t>
            </a:r>
            <a:r>
              <a:rPr lang="ru-RU" sz="2000" dirty="0"/>
              <a:t>прогнозировании спроса грузовых перевозок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84" y="1366783"/>
            <a:ext cx="420687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47" y="2758454"/>
            <a:ext cx="329652" cy="28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82" y="3374372"/>
            <a:ext cx="372517" cy="326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83" y="4009628"/>
            <a:ext cx="372517" cy="372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566478" y="1057300"/>
            <a:ext cx="7974585" cy="45719"/>
          </a:xfrm>
          <a:prstGeom prst="rect">
            <a:avLst/>
          </a:prstGeom>
          <a:solidFill>
            <a:srgbClr val="FF9B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204" y="2144917"/>
            <a:ext cx="2376264" cy="2271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6408204" y="4507420"/>
            <a:ext cx="2374594" cy="45719"/>
          </a:xfrm>
          <a:prstGeom prst="rect">
            <a:avLst/>
          </a:prstGeom>
          <a:solidFill>
            <a:srgbClr val="FF9B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bg1"/>
                </a:solidFill>
              </a:ln>
              <a:solidFill>
                <a:srgbClr val="FF9B5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078" y="44624"/>
            <a:ext cx="744537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280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5659"/>
            <a:ext cx="8964488" cy="1224136"/>
          </a:xfrm>
        </p:spPr>
        <p:txBody>
          <a:bodyPr>
            <a:normAutofit/>
          </a:bodyPr>
          <a:lstStyle/>
          <a:p>
            <a:pPr algn="l"/>
            <a:r>
              <a:rPr lang="ru-RU" sz="3200" i="1" dirty="0">
                <a:latin typeface="Segoe UI" panose="020B0502040204020203" pitchFamily="34" charset="0"/>
                <a:cs typeface="Segoe UI" panose="020B0502040204020203" pitchFamily="34" charset="0"/>
              </a:rPr>
              <a:t>Актуальность: </a:t>
            </a:r>
            <a:r>
              <a:rPr lang="ru-RU" sz="32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высокая изменчивость</a:t>
            </a:r>
            <a:r>
              <a:rPr lang="ru-RU" sz="3200" i="1" dirty="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ru-RU" sz="32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3200" i="1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32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внешней </a:t>
            </a:r>
            <a:r>
              <a:rPr lang="ru-RU" sz="3200" i="1" dirty="0">
                <a:latin typeface="Segoe UI" panose="020B0502040204020203" pitchFamily="34" charset="0"/>
                <a:cs typeface="Segoe UI" panose="020B0502040204020203" pitchFamily="34" charset="0"/>
              </a:rPr>
              <a:t>среды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065412"/>
            <a:ext cx="8496944" cy="343499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FF996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ru-RU" sz="2400" dirty="0" smtClean="0">
                <a:solidFill>
                  <a:srgbClr val="FF996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2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Глобализация</a:t>
            </a:r>
          </a:p>
          <a:p>
            <a:pPr marL="400050" lvl="1" indent="0">
              <a:buNone/>
            </a:pPr>
            <a:r>
              <a:rPr lang="ru-RU" sz="2000" dirty="0"/>
              <a:t>Постоянный рост объемов международной торговли.</a:t>
            </a:r>
            <a:endParaRPr lang="ru-RU" sz="2000" b="1" dirty="0" smtClean="0"/>
          </a:p>
          <a:p>
            <a:pPr marL="0" indent="0">
              <a:buNone/>
            </a:pPr>
            <a:r>
              <a:rPr lang="ru-RU" sz="2400" b="1" dirty="0" smtClean="0">
                <a:solidFill>
                  <a:srgbClr val="FF996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ru-RU" sz="2400" b="1" dirty="0" smtClean="0">
                <a:solidFill>
                  <a:schemeClr val="bg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2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Экономические циклы</a:t>
            </a:r>
          </a:p>
          <a:p>
            <a:pPr marL="400050" lvl="1" indent="0">
              <a:buNone/>
            </a:pPr>
            <a:r>
              <a:rPr lang="ru-RU" sz="2000" dirty="0"/>
              <a:t>Высокая зависимость от уровня производства и цен на топливо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FF996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r>
              <a:rPr lang="ru-RU" sz="2400" b="1" dirty="0" smtClean="0">
                <a:solidFill>
                  <a:srgbClr val="FF9B5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2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Факторы риска</a:t>
            </a:r>
          </a:p>
          <a:p>
            <a:pPr marL="400050" lvl="1" indent="0">
              <a:buNone/>
            </a:pPr>
            <a:r>
              <a:rPr lang="ru-RU" sz="2000" dirty="0"/>
              <a:t>Влияние погоды, конкуренции и мировых кризисов на цепочки поставок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FF996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  <a:r>
              <a:rPr lang="ru-RU" sz="2400" b="1" dirty="0" smtClean="0">
                <a:solidFill>
                  <a:srgbClr val="FF9B5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2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Оптимизация</a:t>
            </a:r>
          </a:p>
          <a:p>
            <a:pPr marL="400050" lvl="1" indent="0">
              <a:buNone/>
            </a:pPr>
            <a:r>
              <a:rPr lang="ru-RU" sz="2000" dirty="0"/>
              <a:t>Необходимость эффективного использования ограниченных ресурсов.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201316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>
                    <a:lumMod val="50000"/>
                  </a:schemeClr>
                </a:solidFill>
              </a:rPr>
              <a:t>Почему точность прогнозов стала критически важной для выживания на рынке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886342"/>
            <a:ext cx="2664296" cy="45719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078" y="44624"/>
            <a:ext cx="744537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08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93204"/>
            <a:ext cx="4680520" cy="2052570"/>
          </a:xfrm>
        </p:spPr>
        <p:txBody>
          <a:bodyPr>
            <a:noAutofit/>
          </a:bodyPr>
          <a:lstStyle/>
          <a:p>
            <a:pPr algn="l"/>
            <a:r>
              <a:rPr lang="ru-RU" sz="3000" i="1" dirty="0">
                <a:latin typeface="Segoe UI" panose="020B0502040204020203" pitchFamily="34" charset="0"/>
                <a:cs typeface="Segoe UI" panose="020B0502040204020203" pitchFamily="34" charset="0"/>
              </a:rPr>
              <a:t>Прогнозирование — это научный фундамент транспортной логистики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8624" y="337220"/>
            <a:ext cx="4104456" cy="5256584"/>
          </a:xfrm>
        </p:spPr>
        <p:txBody>
          <a:bodyPr>
            <a:normAutofit fontScale="62500" lnSpcReduction="20000"/>
          </a:bodyPr>
          <a:lstStyle/>
          <a:p>
            <a:pPr>
              <a:buClr>
                <a:schemeClr val="bg1"/>
              </a:buClr>
            </a:pPr>
            <a:r>
              <a:rPr lang="ru-RU" sz="3500" i="1" dirty="0"/>
              <a:t>Прогнозирование и</a:t>
            </a:r>
            <a:r>
              <a:rPr lang="en-US" sz="3500" i="1" dirty="0" smtClean="0"/>
              <a:t> </a:t>
            </a:r>
            <a:r>
              <a:rPr lang="ru-RU" sz="3500" i="1" dirty="0" smtClean="0"/>
              <a:t>Планиров</a:t>
            </a:r>
            <a:r>
              <a:rPr lang="ru-RU" sz="3500" dirty="0" smtClean="0"/>
              <a:t>ание</a:t>
            </a:r>
          </a:p>
          <a:p>
            <a:pPr marL="400050" lvl="1" indent="0">
              <a:buNone/>
            </a:pPr>
            <a:r>
              <a:rPr lang="ru-RU" sz="3200" dirty="0" smtClean="0"/>
              <a:t>Ответ </a:t>
            </a:r>
            <a:r>
              <a:rPr lang="ru-RU" sz="3200" dirty="0"/>
              <a:t>на вопрос «что может произойти?» против «что нужно сделать</a:t>
            </a:r>
            <a:r>
              <a:rPr lang="ru-RU" sz="3200" dirty="0" smtClean="0"/>
              <a:t>?»</a:t>
            </a:r>
          </a:p>
          <a:p>
            <a:pPr>
              <a:buClr>
                <a:schemeClr val="bg1"/>
              </a:buClr>
            </a:pPr>
            <a:r>
              <a:rPr lang="ru-RU" sz="3500" i="1" dirty="0"/>
              <a:t>Научная </a:t>
            </a:r>
            <a:r>
              <a:rPr lang="ru-RU" sz="3500" i="1" dirty="0" smtClean="0"/>
              <a:t>база</a:t>
            </a:r>
          </a:p>
          <a:p>
            <a:pPr marL="400050" lvl="1" indent="0">
              <a:buNone/>
            </a:pPr>
            <a:r>
              <a:rPr lang="ru-RU" sz="3200" dirty="0"/>
              <a:t>Использование статистики, математических моделей и экспертных мнений</a:t>
            </a:r>
            <a:r>
              <a:rPr lang="ru-RU" sz="3200" dirty="0" smtClean="0"/>
              <a:t>.</a:t>
            </a:r>
            <a:endParaRPr lang="ru-RU" dirty="0" smtClean="0"/>
          </a:p>
          <a:p>
            <a:pPr>
              <a:buClr>
                <a:schemeClr val="bg1"/>
              </a:buClr>
            </a:pPr>
            <a:r>
              <a:rPr lang="ru-RU" sz="3500" i="1" dirty="0"/>
              <a:t>Влияние на </a:t>
            </a:r>
            <a:r>
              <a:rPr lang="ru-RU" sz="3500" i="1" dirty="0" smtClean="0"/>
              <a:t>бизнес</a:t>
            </a:r>
          </a:p>
          <a:p>
            <a:pPr marL="400050" lvl="1" indent="0">
              <a:buNone/>
            </a:pPr>
            <a:r>
              <a:rPr lang="ru-RU" sz="3200" dirty="0"/>
              <a:t>Основа для развития инфраструктуры и закупки подвижного состава</a:t>
            </a:r>
            <a:r>
              <a:rPr lang="ru-RU" sz="3200" dirty="0" smtClean="0"/>
              <a:t>.</a:t>
            </a:r>
          </a:p>
          <a:p>
            <a:pPr>
              <a:buClr>
                <a:schemeClr val="bg1"/>
              </a:buClr>
            </a:pPr>
            <a:r>
              <a:rPr lang="ru-RU" sz="3500" i="1" dirty="0"/>
              <a:t>Основа для развития инфраструктуры и закупки подвижного </a:t>
            </a:r>
            <a:r>
              <a:rPr lang="ru-RU" sz="3500" i="1" dirty="0" smtClean="0"/>
              <a:t>состава</a:t>
            </a:r>
          </a:p>
          <a:p>
            <a:pPr marL="400050" lvl="1" indent="0">
              <a:buNone/>
            </a:pPr>
            <a:r>
              <a:rPr lang="ru-RU" sz="3200" dirty="0"/>
              <a:t>Предсказание состояния объекта на длительный период.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6505" y="2130995"/>
            <a:ext cx="43204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1">
                    <a:lumMod val="50000"/>
                  </a:schemeClr>
                </a:solidFill>
              </a:rPr>
              <a:t>Понимание будущего состояния системы на основе анализа данных и экспертных оценок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5907" y="3175942"/>
            <a:ext cx="2664296" cy="45719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bg1"/>
                </a:solidFill>
              </a:ln>
              <a:solidFill>
                <a:srgbClr val="FF9B57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722" b="7336"/>
          <a:stretch/>
        </p:blipFill>
        <p:spPr bwMode="auto">
          <a:xfrm>
            <a:off x="285907" y="3337452"/>
            <a:ext cx="3384376" cy="2256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37" y="4093595"/>
            <a:ext cx="328268" cy="275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Shape 13"/>
          <p:cNvSpPr/>
          <p:nvPr/>
        </p:nvSpPr>
        <p:spPr>
          <a:xfrm>
            <a:off x="4943437" y="2957220"/>
            <a:ext cx="329015" cy="254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222250" y="0"/>
                </a:moveTo>
                <a:lnTo>
                  <a:pt x="222250" y="63500"/>
                </a:lnTo>
                <a:cubicBezTo>
                  <a:pt x="222250" y="72231"/>
                  <a:pt x="229394" y="79375"/>
                  <a:pt x="238125" y="79375"/>
                </a:cubicBezTo>
                <a:lnTo>
                  <a:pt x="269875" y="79375"/>
                </a:lnTo>
                <a:cubicBezTo>
                  <a:pt x="278606" y="79375"/>
                  <a:pt x="285750" y="72231"/>
                  <a:pt x="285750" y="63500"/>
                </a:cubicBezTo>
                <a:lnTo>
                  <a:pt x="285750" y="0"/>
                </a:lnTo>
                <a:lnTo>
                  <a:pt x="317500" y="0"/>
                </a:lnTo>
                <a:cubicBezTo>
                  <a:pt x="352524" y="0"/>
                  <a:pt x="381000" y="28476"/>
                  <a:pt x="381000" y="63500"/>
                </a:cubicBezTo>
                <a:lnTo>
                  <a:pt x="381000" y="190500"/>
                </a:lnTo>
                <a:cubicBezTo>
                  <a:pt x="381000" y="195957"/>
                  <a:pt x="380305" y="201315"/>
                  <a:pt x="379016" y="206375"/>
                </a:cubicBezTo>
                <a:lnTo>
                  <a:pt x="128984" y="206375"/>
                </a:lnTo>
                <a:cubicBezTo>
                  <a:pt x="127695" y="201315"/>
                  <a:pt x="127000" y="195957"/>
                  <a:pt x="127000" y="190500"/>
                </a:cubicBezTo>
                <a:lnTo>
                  <a:pt x="127000" y="63500"/>
                </a:lnTo>
                <a:cubicBezTo>
                  <a:pt x="127000" y="28476"/>
                  <a:pt x="155476" y="0"/>
                  <a:pt x="190500" y="0"/>
                </a:cubicBezTo>
                <a:lnTo>
                  <a:pt x="222250" y="0"/>
                </a:lnTo>
                <a:close/>
                <a:moveTo>
                  <a:pt x="317500" y="508000"/>
                </a:moveTo>
                <a:cubicBezTo>
                  <a:pt x="306388" y="508000"/>
                  <a:pt x="295870" y="505123"/>
                  <a:pt x="286742" y="500063"/>
                </a:cubicBezTo>
                <a:cubicBezTo>
                  <a:pt x="296168" y="483691"/>
                  <a:pt x="301625" y="464741"/>
                  <a:pt x="301625" y="444500"/>
                </a:cubicBezTo>
                <a:lnTo>
                  <a:pt x="301625" y="317500"/>
                </a:lnTo>
                <a:cubicBezTo>
                  <a:pt x="301625" y="297259"/>
                  <a:pt x="296168" y="278309"/>
                  <a:pt x="286742" y="261937"/>
                </a:cubicBezTo>
                <a:cubicBezTo>
                  <a:pt x="295870" y="256877"/>
                  <a:pt x="306288" y="254000"/>
                  <a:pt x="317500" y="254000"/>
                </a:cubicBezTo>
                <a:lnTo>
                  <a:pt x="349250" y="254000"/>
                </a:lnTo>
                <a:lnTo>
                  <a:pt x="349250" y="317500"/>
                </a:lnTo>
                <a:cubicBezTo>
                  <a:pt x="349250" y="326231"/>
                  <a:pt x="356394" y="333375"/>
                  <a:pt x="365125" y="333375"/>
                </a:cubicBezTo>
                <a:lnTo>
                  <a:pt x="396875" y="333375"/>
                </a:lnTo>
                <a:cubicBezTo>
                  <a:pt x="405606" y="333375"/>
                  <a:pt x="412750" y="326231"/>
                  <a:pt x="412750" y="317500"/>
                </a:cubicBezTo>
                <a:lnTo>
                  <a:pt x="412750" y="254000"/>
                </a:lnTo>
                <a:lnTo>
                  <a:pt x="444500" y="254000"/>
                </a:lnTo>
                <a:cubicBezTo>
                  <a:pt x="479524" y="254000"/>
                  <a:pt x="508000" y="282476"/>
                  <a:pt x="508000" y="317500"/>
                </a:cubicBezTo>
                <a:lnTo>
                  <a:pt x="508000" y="444500"/>
                </a:lnTo>
                <a:cubicBezTo>
                  <a:pt x="508000" y="479524"/>
                  <a:pt x="479524" y="508000"/>
                  <a:pt x="444500" y="508000"/>
                </a:cubicBezTo>
                <a:lnTo>
                  <a:pt x="317500" y="508000"/>
                </a:lnTo>
                <a:close/>
                <a:moveTo>
                  <a:pt x="0" y="317500"/>
                </a:moveTo>
                <a:cubicBezTo>
                  <a:pt x="0" y="282476"/>
                  <a:pt x="28476" y="254000"/>
                  <a:pt x="63500" y="254000"/>
                </a:cubicBezTo>
                <a:lnTo>
                  <a:pt x="95250" y="254000"/>
                </a:lnTo>
                <a:lnTo>
                  <a:pt x="95250" y="317500"/>
                </a:lnTo>
                <a:cubicBezTo>
                  <a:pt x="95250" y="326231"/>
                  <a:pt x="102394" y="333375"/>
                  <a:pt x="111125" y="333375"/>
                </a:cubicBezTo>
                <a:lnTo>
                  <a:pt x="142875" y="333375"/>
                </a:lnTo>
                <a:cubicBezTo>
                  <a:pt x="151606" y="333375"/>
                  <a:pt x="158750" y="326231"/>
                  <a:pt x="158750" y="317500"/>
                </a:cubicBezTo>
                <a:lnTo>
                  <a:pt x="158750" y="254000"/>
                </a:lnTo>
                <a:lnTo>
                  <a:pt x="190500" y="254000"/>
                </a:lnTo>
                <a:cubicBezTo>
                  <a:pt x="225524" y="254000"/>
                  <a:pt x="254000" y="282476"/>
                  <a:pt x="254000" y="317500"/>
                </a:cubicBezTo>
                <a:lnTo>
                  <a:pt x="254000" y="444500"/>
                </a:lnTo>
                <a:cubicBezTo>
                  <a:pt x="254000" y="479524"/>
                  <a:pt x="225524" y="508000"/>
                  <a:pt x="190500" y="508000"/>
                </a:cubicBezTo>
                <a:lnTo>
                  <a:pt x="63500" y="508000"/>
                </a:lnTo>
                <a:cubicBezTo>
                  <a:pt x="28476" y="508000"/>
                  <a:pt x="0" y="479524"/>
                  <a:pt x="0" y="444500"/>
                </a:cubicBezTo>
                <a:lnTo>
                  <a:pt x="0" y="317500"/>
                </a:lnTo>
                <a:close/>
              </a:path>
            </a:pathLst>
          </a:custGeom>
          <a:solidFill>
            <a:srgbClr val="E9C46A"/>
          </a:solidFill>
          <a:ln/>
        </p:spPr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306" y="400425"/>
            <a:ext cx="288146" cy="291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432" y="1702639"/>
            <a:ext cx="388020" cy="305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078" y="44624"/>
            <a:ext cx="744537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63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3600" i="1" dirty="0">
                <a:latin typeface="Segoe UI" panose="020B0502040204020203" pitchFamily="34" charset="0"/>
                <a:cs typeface="Segoe UI" panose="020B0502040204020203" pitchFamily="34" charset="0"/>
              </a:rPr>
              <a:t>Ключевые показатели для оценки транспортной работы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9241" y="1271098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Основные метрики, формирующие количественную основу будущего прогноза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3152224"/>
              </p:ext>
            </p:extLst>
          </p:nvPr>
        </p:nvGraphicFramePr>
        <p:xfrm>
          <a:off x="773278" y="2065412"/>
          <a:ext cx="7416822" cy="3179589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472274"/>
                <a:gridCol w="2472274"/>
                <a:gridCol w="2472274"/>
              </a:tblGrid>
              <a:tr h="619269">
                <a:tc>
                  <a:txBody>
                    <a:bodyPr/>
                    <a:lstStyle/>
                    <a:p>
                      <a:pPr algn="ctr"/>
                      <a:r>
                        <a:rPr lang="ru-RU" b="0" i="1" dirty="0" smtClean="0"/>
                        <a:t>Показатель</a:t>
                      </a:r>
                      <a:endParaRPr lang="ru-RU" b="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i="1" dirty="0" smtClean="0"/>
                        <a:t>Единица измерения</a:t>
                      </a:r>
                      <a:endParaRPr lang="ru-RU" b="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i="1" dirty="0" smtClean="0"/>
                        <a:t>Значение для прогноза</a:t>
                      </a:r>
                      <a:endParaRPr lang="ru-RU" b="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FF7C80"/>
                    </a:solidFill>
                  </a:tcPr>
                </a:tc>
              </a:tr>
              <a:tr h="61926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Объем перевозок</a:t>
                      </a:r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Тонны</a:t>
                      </a:r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Физическая масса груза</a:t>
                      </a:r>
                      <a:endParaRPr lang="ru-RU" dirty="0"/>
                    </a:p>
                  </a:txBody>
                  <a:tcPr>
                    <a:noFill/>
                  </a:tcPr>
                </a:tc>
              </a:tr>
              <a:tr h="61926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Грузооборот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Тонно-км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Объем транспортной работы</a:t>
                      </a:r>
                      <a:endParaRPr lang="ru-RU" dirty="0"/>
                    </a:p>
                  </a:txBody>
                  <a:tcPr/>
                </a:tc>
              </a:tr>
              <a:tr h="61926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Дальность</a:t>
                      </a:r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Километры</a:t>
                      </a:r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Эффективность маршрутов</a:t>
                      </a:r>
                      <a:endParaRPr lang="ru-RU" dirty="0"/>
                    </a:p>
                  </a:txBody>
                  <a:tcPr>
                    <a:noFill/>
                  </a:tcPr>
                </a:tc>
              </a:tr>
              <a:tr h="61926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Пропускная</a:t>
                      </a:r>
                      <a:r>
                        <a:rPr lang="ru-RU" baseline="0" dirty="0" smtClean="0"/>
                        <a:t> способность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Составы/сутки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Лимиты инфраструктуры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539551" y="1777380"/>
            <a:ext cx="7974585" cy="45719"/>
          </a:xfrm>
          <a:prstGeom prst="rect">
            <a:avLst/>
          </a:prstGeom>
          <a:solidFill>
            <a:srgbClr val="FF9B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078" y="44624"/>
            <a:ext cx="744537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731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98" b="95574" l="4780" r="944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693885"/>
            <a:ext cx="4118409" cy="4803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1" y="193204"/>
            <a:ext cx="61206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Основные методы</a:t>
            </a:r>
            <a:r>
              <a:rPr lang="ru-RU" sz="3200" i="1" dirty="0">
                <a:latin typeface="Segoe UI" panose="020B0502040204020203" pitchFamily="34" charset="0"/>
                <a:cs typeface="Segoe UI" panose="020B0502040204020203" pitchFamily="34" charset="0"/>
              </a:rPr>
              <a:t> разработки прогнозов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41821" y="2848208"/>
            <a:ext cx="174753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i="1" dirty="0">
                <a:latin typeface="Segoe UI" panose="020B0502040204020203" pitchFamily="34" charset="0"/>
                <a:cs typeface="Segoe UI" panose="020B0502040204020203" pitchFamily="34" charset="0"/>
              </a:rPr>
              <a:t>Типы методов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674073" y="868044"/>
            <a:ext cx="2442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latin typeface="Segoe UI" panose="020B0502040204020203" pitchFamily="34" charset="0"/>
                <a:cs typeface="Segoe UI" panose="020B0502040204020203" pitchFamily="34" charset="0"/>
              </a:rPr>
              <a:t>Экспертные методы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674073" y="1214823"/>
            <a:ext cx="34114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Мозговой штурм, метод комиссий и процедура Дельфи.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674073" y="4441981"/>
            <a:ext cx="2144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latin typeface="Segoe UI" panose="020B0502040204020203" pitchFamily="34" charset="0"/>
                <a:cs typeface="Segoe UI" panose="020B0502040204020203" pitchFamily="34" charset="0"/>
              </a:rPr>
              <a:t>Гибридный подход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674073" y="4811313"/>
            <a:ext cx="38360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Объединение нескольких методов для повышения точности.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16003" y="2120869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Статистические</a:t>
            </a:r>
            <a:endParaRPr lang="ru-RU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6003" y="2425452"/>
            <a:ext cx="288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Анализ исторических данных и выявление закономерностей.</a:t>
            </a:r>
            <a:endParaRPr lang="ru-RU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6116003" y="321754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Модельные методы</a:t>
            </a:r>
            <a:endParaRPr lang="ru-RU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6003" y="3586872"/>
            <a:ext cx="34563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Построение математических и логических связей факторов</a:t>
            </a:r>
            <a:endParaRPr lang="ru-RU" sz="1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79511" y="1417340"/>
            <a:ext cx="29523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От субъективных оценок экспертов до жестких математических алгоритмов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79511" y="1278467"/>
            <a:ext cx="2664296" cy="45719"/>
          </a:xfrm>
          <a:prstGeom prst="rect">
            <a:avLst/>
          </a:prstGeom>
          <a:solidFill>
            <a:srgbClr val="FF9B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078" y="44624"/>
            <a:ext cx="744537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736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07" y="121196"/>
            <a:ext cx="9144000" cy="1116466"/>
          </a:xfrm>
        </p:spPr>
        <p:txBody>
          <a:bodyPr>
            <a:noAutofit/>
          </a:bodyPr>
          <a:lstStyle/>
          <a:p>
            <a:r>
              <a:rPr lang="ru-RU" sz="3600" i="1" dirty="0">
                <a:latin typeface="Segoe UI" panose="020B0502040204020203" pitchFamily="34" charset="0"/>
                <a:cs typeface="Segoe UI" panose="020B0502040204020203" pitchFamily="34" charset="0"/>
              </a:rPr>
              <a:t>Четыре этапа построения эффективного прогноза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2751" y="1273324"/>
            <a:ext cx="9036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Системный путь от макроэкономических показателей к распределению по перевозчикам</a:t>
            </a:r>
          </a:p>
        </p:txBody>
      </p:sp>
      <p:sp>
        <p:nvSpPr>
          <p:cNvPr id="5" name="Выноска со стрелкой вверх 4"/>
          <p:cNvSpPr/>
          <p:nvPr/>
        </p:nvSpPr>
        <p:spPr>
          <a:xfrm>
            <a:off x="1276265" y="3200430"/>
            <a:ext cx="3298778" cy="2249358"/>
          </a:xfrm>
          <a:prstGeom prst="upArrowCallout">
            <a:avLst>
              <a:gd name="adj1" fmla="val 10543"/>
              <a:gd name="adj2" fmla="val 11919"/>
              <a:gd name="adj3" fmla="val 14329"/>
              <a:gd name="adj4" fmla="val 80798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Выноска со стрелкой влево 7"/>
          <p:cNvSpPr/>
          <p:nvPr/>
        </p:nvSpPr>
        <p:spPr>
          <a:xfrm>
            <a:off x="4103703" y="3659993"/>
            <a:ext cx="3756540" cy="1789795"/>
          </a:xfrm>
          <a:prstGeom prst="leftArrowCallout">
            <a:avLst>
              <a:gd name="adj1" fmla="val 13501"/>
              <a:gd name="adj2" fmla="val 16597"/>
              <a:gd name="adj3" fmla="val 19251"/>
              <a:gd name="adj4" fmla="val 87682"/>
            </a:avLst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4544393" y="1921396"/>
            <a:ext cx="3315849" cy="2251011"/>
          </a:xfrm>
          <a:prstGeom prst="downArrowCallout">
            <a:avLst>
              <a:gd name="adj1" fmla="val 10663"/>
              <a:gd name="adj2" fmla="val 12029"/>
              <a:gd name="adj3" fmla="val 14076"/>
              <a:gd name="adj4" fmla="val 77608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Выноска со стрелкой вправо 5"/>
          <p:cNvSpPr/>
          <p:nvPr/>
        </p:nvSpPr>
        <p:spPr>
          <a:xfrm>
            <a:off x="1272387" y="1921396"/>
            <a:ext cx="3756540" cy="1738597"/>
          </a:xfrm>
          <a:prstGeom prst="rightArrowCallout">
            <a:avLst>
              <a:gd name="adj1" fmla="val 12626"/>
              <a:gd name="adj2" fmla="val 16602"/>
              <a:gd name="adj3" fmla="val 18812"/>
              <a:gd name="adj4" fmla="val 87530"/>
            </a:avLst>
          </a:prstGeom>
          <a:solidFill>
            <a:srgbClr val="FF7C8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9966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38585" y="2272144"/>
            <a:ext cx="17556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</a:rPr>
              <a:t>Общий прогноз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276265" y="2703032"/>
            <a:ext cx="33026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Оценка суммарного объема грузовых перевозок.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423194" y="2272144"/>
            <a:ext cx="15888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</a:rPr>
              <a:t>Детализация</a:t>
            </a:r>
            <a:endParaRPr lang="ru-RU" i="1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70284" y="2754513"/>
            <a:ext cx="33118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Распределение по видам грузов и ключевым регионам.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302870" y="3987741"/>
            <a:ext cx="32455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</a:rPr>
              <a:t>Транспортное распределение</a:t>
            </a:r>
            <a:endParaRPr lang="ru-RU" i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72387" y="4441676"/>
            <a:ext cx="32978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Выбор конкретных видов транспорта и маршрутов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186123" y="3987741"/>
            <a:ext cx="2191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</a:rPr>
              <a:t>Факторный анализ</a:t>
            </a:r>
            <a:endParaRPr lang="ru-RU" i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570536" y="4441676"/>
            <a:ext cx="33336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Учет ВВП, объемов производства, экспорта и импорта.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39550" y="1660392"/>
            <a:ext cx="7974585" cy="45719"/>
          </a:xfrm>
          <a:prstGeom prst="rect">
            <a:avLst/>
          </a:prstGeom>
          <a:solidFill>
            <a:srgbClr val="FF9B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 dirty="0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078" y="44624"/>
            <a:ext cx="744537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492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8055" y="121196"/>
            <a:ext cx="8229600" cy="1116466"/>
          </a:xfrm>
        </p:spPr>
        <p:txBody>
          <a:bodyPr>
            <a:normAutofit fontScale="90000"/>
          </a:bodyPr>
          <a:lstStyle/>
          <a:p>
            <a:r>
              <a:rPr lang="ru-RU" i="1" dirty="0">
                <a:latin typeface="Segoe UI" panose="020B0502040204020203" pitchFamily="34" charset="0"/>
                <a:cs typeface="Segoe UI" panose="020B0502040204020203" pitchFamily="34" charset="0"/>
              </a:rPr>
              <a:t>Искусственный интеллект: новый стандарт в логистике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11429" y="1345332"/>
            <a:ext cx="8172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Переход от статических таблиц к динамическим самообучающимся системам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504" y="2286179"/>
            <a:ext cx="2097576" cy="2376264"/>
          </a:xfrm>
          <a:prstGeom prst="roundRect">
            <a:avLst/>
          </a:prstGeom>
          <a:solidFill>
            <a:srgbClr val="FF7C80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Big </a:t>
            </a:r>
            <a:r>
              <a:rPr lang="en-US" b="1" i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Data</a:t>
            </a:r>
            <a:endParaRPr lang="ru-RU" b="1" i="1" dirty="0" smtClean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dirty="0">
                <a:solidFill>
                  <a:schemeClr val="bg1"/>
                </a:solidFill>
              </a:rPr>
              <a:t>анализ </a:t>
            </a:r>
            <a:r>
              <a:rPr lang="ru-RU" dirty="0" smtClean="0">
                <a:solidFill>
                  <a:schemeClr val="bg1"/>
                </a:solidFill>
              </a:rPr>
              <a:t>терабайты </a:t>
            </a:r>
            <a:r>
              <a:rPr lang="ru-RU" dirty="0">
                <a:solidFill>
                  <a:schemeClr val="bg1"/>
                </a:solidFill>
              </a:rPr>
              <a:t>данных об истории перевозок и погоде.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597629" y="2319976"/>
            <a:ext cx="2097576" cy="2376264"/>
          </a:xfrm>
          <a:prstGeom prst="roundRect">
            <a:avLst/>
          </a:prstGeom>
          <a:solidFill>
            <a:srgbClr val="FF9966"/>
          </a:solidFill>
          <a:ln>
            <a:solidFill>
              <a:srgbClr val="FF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Segoe UI" panose="020B0502040204020203" pitchFamily="34" charset="0"/>
                <a:cs typeface="Segoe UI" panose="020B0502040204020203" pitchFamily="34" charset="0"/>
              </a:rPr>
              <a:t>Учет </a:t>
            </a:r>
            <a:r>
              <a:rPr lang="ru-RU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контекста</a:t>
            </a:r>
          </a:p>
          <a:p>
            <a:pPr algn="ctr"/>
            <a:r>
              <a:rPr lang="ru-RU" dirty="0"/>
              <a:t>выявление скрытых трендов и сложных сезонных колебаний</a:t>
            </a:r>
            <a:r>
              <a:rPr lang="ru-RU" dirty="0" smtClean="0"/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876256" y="2353444"/>
            <a:ext cx="2097576" cy="2376264"/>
          </a:xfrm>
          <a:prstGeom prst="roundRect">
            <a:avLst/>
          </a:prstGeom>
          <a:solidFill>
            <a:srgbClr val="F98763"/>
          </a:solidFill>
          <a:ln>
            <a:solidFill>
              <a:srgbClr val="F987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Оптимизация</a:t>
            </a:r>
          </a:p>
          <a:p>
            <a:pPr algn="ctr"/>
            <a:r>
              <a:rPr lang="ru-RU" dirty="0"/>
              <a:t>ИИ предлагает решения по перераспределению ресурсов и маршрутов</a:t>
            </a:r>
            <a:r>
              <a:rPr lang="ru-RU" dirty="0" smtClean="0"/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339752" y="2319976"/>
            <a:ext cx="2097576" cy="23762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ru-RU" b="1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Динамичность</a:t>
            </a:r>
          </a:p>
          <a:p>
            <a:pPr algn="ctr"/>
            <a:r>
              <a:rPr lang="ru-RU" dirty="0"/>
              <a:t>д</a:t>
            </a:r>
            <a:r>
              <a:rPr lang="ru-RU" dirty="0" smtClean="0"/>
              <a:t>инамичность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8240" y="1777380"/>
            <a:ext cx="7974585" cy="45719"/>
          </a:xfrm>
          <a:prstGeom prst="rect">
            <a:avLst/>
          </a:prstGeom>
          <a:solidFill>
            <a:srgbClr val="FF9B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8240" y="5017740"/>
            <a:ext cx="7974585" cy="45719"/>
          </a:xfrm>
          <a:prstGeom prst="rect">
            <a:avLst/>
          </a:prstGeom>
          <a:solidFill>
            <a:srgbClr val="FF7C80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078" y="44624"/>
            <a:ext cx="744537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954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8071" b="23857"/>
          <a:stretch/>
        </p:blipFill>
        <p:spPr bwMode="auto">
          <a:xfrm>
            <a:off x="-9188" y="-13871"/>
            <a:ext cx="9153188" cy="196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246115"/>
            <a:ext cx="56072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Сравнительный анализ </a:t>
            </a:r>
            <a:r>
              <a:rPr lang="en-US" sz="3200" b="1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AI</a:t>
            </a:r>
            <a:endParaRPr lang="ru-RU" sz="3200" b="1" i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841276"/>
            <a:ext cx="70859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Как DeepSeek, ChatGPT и Claude решают задачи прогнозирования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1345573"/>
            <a:ext cx="2664296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8939" y="2052198"/>
            <a:ext cx="6552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DeepSeek: фокус на практических сценариях и стресс-тестировании рисков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78939" y="2857500"/>
            <a:ext cx="5688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ChatGPT: детальный пошаговый алгоритм внедрения системы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78939" y="3626204"/>
            <a:ext cx="62646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Claude: акцент на архитектуре данных и организационной структуре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43608" y="4441676"/>
            <a:ext cx="7272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>
                <a:latin typeface="Segoe UI" panose="020B0502040204020203" pitchFamily="34" charset="0"/>
                <a:cs typeface="Segoe UI" panose="020B0502040204020203" pitchFamily="34" charset="0"/>
              </a:rPr>
              <a:t>Итог: будущее за синергией традиционных методов и технологий ИИ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53" y="2198210"/>
            <a:ext cx="445414" cy="354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53" y="3789365"/>
            <a:ext cx="395012" cy="352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54699"/>
            <a:ext cx="382721" cy="451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539552" y="5377780"/>
            <a:ext cx="7974585" cy="45719"/>
          </a:xfrm>
          <a:prstGeom prst="rect">
            <a:avLst/>
          </a:prstGeom>
          <a:solidFill>
            <a:srgbClr val="FF9B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804248" y="5272673"/>
            <a:ext cx="2133600" cy="304271"/>
          </a:xfrm>
        </p:spPr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078" y="44624"/>
            <a:ext cx="744537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66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</TotalTime>
  <Words>444</Words>
  <Application>Microsoft Office PowerPoint</Application>
  <PresentationFormat>Экран (16:10)</PresentationFormat>
  <Paragraphs>100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Цель и задачи</vt:lpstr>
      <vt:lpstr>Актуальность: высокая изменчивость  внешней среды</vt:lpstr>
      <vt:lpstr>Прогнозирование — это научный фундамент транспортной логистики</vt:lpstr>
      <vt:lpstr>Ключевые показатели для оценки транспортной работы</vt:lpstr>
      <vt:lpstr>Презентация PowerPoint</vt:lpstr>
      <vt:lpstr>Четыре этапа построения эффективного прогноза</vt:lpstr>
      <vt:lpstr>Искусственный интеллект: новый стандарт в логистике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29</cp:revision>
  <dcterms:created xsi:type="dcterms:W3CDTF">2026-06-15T16:12:45Z</dcterms:created>
  <dcterms:modified xsi:type="dcterms:W3CDTF">2026-06-18T12:32:38Z</dcterms:modified>
</cp:coreProperties>
</file>