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6" r:id="rId3"/>
    <p:sldId id="259" r:id="rId4"/>
    <p:sldId id="264" r:id="rId5"/>
    <p:sldId id="263" r:id="rId6"/>
    <p:sldId id="265" r:id="rId7"/>
    <p:sldId id="261" r:id="rId8"/>
    <p:sldId id="260" r:id="rId9"/>
    <p:sldId id="266" r:id="rId10"/>
    <p:sldId id="267" r:id="rId11"/>
  </p:sldIdLst>
  <p:sldSz cx="9144000" cy="5715000" type="screen16x1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24" d="100"/>
          <a:sy n="124" d="100"/>
        </p:scale>
        <p:origin x="-1170" y="-96"/>
      </p:cViewPr>
      <p:guideLst>
        <p:guide orient="horz" pos="180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775355"/>
            <a:ext cx="7772400" cy="1225021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24A6F-8E92-4BF8-BC65-8A5B3EB923CC}" type="datetimeFigureOut">
              <a:rPr lang="ru-RU" smtClean="0"/>
              <a:t>08.08.2026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49EFAA-3339-46A4-953E-4737DF3882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24845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24A6F-8E92-4BF8-BC65-8A5B3EB923CC}" type="datetimeFigureOut">
              <a:rPr lang="ru-RU" smtClean="0"/>
              <a:t>08.08.2026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49EFAA-3339-46A4-953E-4737DF3882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26528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672417"/>
            <a:ext cx="7772400" cy="113506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24A6F-8E92-4BF8-BC65-8A5B3EB923CC}" type="datetimeFigureOut">
              <a:rPr lang="ru-RU" smtClean="0"/>
              <a:t>08.08.2026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49EFAA-3339-46A4-953E-4737DF3882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10742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333500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333500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24A6F-8E92-4BF8-BC65-8A5B3EB923CC}" type="datetimeFigureOut">
              <a:rPr lang="ru-RU" smtClean="0"/>
              <a:t>08.08.2026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49EFAA-3339-46A4-953E-4737DF3882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68050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79261"/>
            <a:ext cx="4040188" cy="53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812396"/>
            <a:ext cx="4040188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279261"/>
            <a:ext cx="4041775" cy="53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812396"/>
            <a:ext cx="4041775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24A6F-8E92-4BF8-BC65-8A5B3EB923CC}" type="datetimeFigureOut">
              <a:rPr lang="ru-RU" smtClean="0"/>
              <a:t>08.08.2026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49EFAA-3339-46A4-953E-4737DF3882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14916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24A6F-8E92-4BF8-BC65-8A5B3EB923CC}" type="datetimeFigureOut">
              <a:rPr lang="ru-RU" smtClean="0"/>
              <a:t>08.08.2026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49EFAA-3339-46A4-953E-4737DF3882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10434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24A6F-8E92-4BF8-BC65-8A5B3EB923CC}" type="datetimeFigureOut">
              <a:rPr lang="ru-RU" smtClean="0"/>
              <a:t>08.08.2026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49EFAA-3339-46A4-953E-4737DF3882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79400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27542"/>
            <a:ext cx="3008313" cy="9683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27542"/>
            <a:ext cx="5111750" cy="487759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195917"/>
            <a:ext cx="3008313" cy="39092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24A6F-8E92-4BF8-BC65-8A5B3EB923CC}" type="datetimeFigureOut">
              <a:rPr lang="ru-RU" smtClean="0"/>
              <a:t>08.08.2026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49EFAA-3339-46A4-953E-4737DF3882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40329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000500"/>
            <a:ext cx="5486400" cy="47228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510646"/>
            <a:ext cx="5486400" cy="3429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472782"/>
            <a:ext cx="5486400" cy="6707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24A6F-8E92-4BF8-BC65-8A5B3EB923CC}" type="datetimeFigureOut">
              <a:rPr lang="ru-RU" smtClean="0"/>
              <a:t>08.08.2026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49EFAA-3339-46A4-953E-4737DF3882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67177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24A6F-8E92-4BF8-BC65-8A5B3EB923CC}" type="datetimeFigureOut">
              <a:rPr lang="ru-RU" smtClean="0"/>
              <a:t>08.08.2026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49EFAA-3339-46A4-953E-4737DF3882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76068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28865"/>
            <a:ext cx="2057400" cy="487627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28865"/>
            <a:ext cx="6019800" cy="487627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24A6F-8E92-4BF8-BC65-8A5B3EB923CC}" type="datetimeFigureOut">
              <a:rPr lang="ru-RU" smtClean="0"/>
              <a:t>08.08.2026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49EFAA-3339-46A4-953E-4737DF3882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93324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865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33500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5296959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324A6F-8E92-4BF8-BC65-8A5B3EB923CC}" type="datetimeFigureOut">
              <a:rPr lang="ru-RU" smtClean="0"/>
              <a:t>08.08.2026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5296959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5296959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49EFAA-3339-46A4-953E-4737DF3882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39957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Picture backgroun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07" y="985292"/>
            <a:ext cx="6442431" cy="2862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0" y="4081636"/>
            <a:ext cx="9144000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3600" b="1" cap="all" spc="0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Методы управления, </a:t>
            </a:r>
            <a:endParaRPr lang="ru-RU" sz="3600" b="1" cap="all" spc="0" dirty="0" smtClean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28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которые </a:t>
            </a:r>
            <a:r>
              <a:rPr lang="ru-RU" sz="2800" b="1" cap="all" spc="0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воздействуют на меня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76626" y="154295"/>
            <a:ext cx="888363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МИНИСТЕРСТВО НАУКИ И ВЫСШЕГО ОБРАЗОВАНИЯ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РОССИЙСКОЙ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ФЕДЕРАЦИИ</a:t>
            </a:r>
          </a:p>
          <a:p>
            <a:pPr algn="ctr"/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ВЛАДИВОСТОКСКИЙ ГОСУДАРСТВЕННЫЙ УНИВЕРСИТЕТ </a:t>
            </a:r>
          </a:p>
          <a:p>
            <a:pPr algn="ctr"/>
            <a:r>
              <a:rPr lang="ru-RU" sz="1200" cap="all" dirty="0">
                <a:latin typeface="Arial" panose="020B0604020202020204" pitchFamily="34" charset="0"/>
                <a:cs typeface="Arial" panose="020B0604020202020204" pitchFamily="34" charset="0"/>
              </a:rPr>
              <a:t>Институт международного бизнеса, </a:t>
            </a:r>
            <a:r>
              <a:rPr lang="ru-RU" sz="1200" cap="all" dirty="0" smtClean="0">
                <a:latin typeface="Arial" panose="020B0604020202020204" pitchFamily="34" charset="0"/>
                <a:cs typeface="Arial" panose="020B0604020202020204" pitchFamily="34" charset="0"/>
              </a:rPr>
              <a:t>экономики </a:t>
            </a:r>
            <a:r>
              <a:rPr lang="ru-RU" sz="1200" cap="all" dirty="0">
                <a:latin typeface="Arial" panose="020B0604020202020204" pitchFamily="34" charset="0"/>
                <a:cs typeface="Arial" panose="020B0604020202020204" pitchFamily="34" charset="0"/>
              </a:rPr>
              <a:t>и управления</a:t>
            </a:r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КАФЕДРА ЭКОНОМИКИ И УПРАВЛЕНИЯ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49376" y="2569468"/>
            <a:ext cx="2576346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Выполнил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endParaRPr lang="ru-RU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ГРОМОВ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just"/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Алексей Константинович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Группа: </a:t>
            </a:r>
            <a:r>
              <a:rPr lang="ru-RU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ВДБМН-24-БЗ1</a:t>
            </a:r>
            <a:endParaRPr lang="ru-RU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5371437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ВЛАДИВОСТОК-2026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3886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395536" y="121195"/>
            <a:ext cx="8387708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ru-RU" sz="28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Понятие методов </a:t>
            </a:r>
          </a:p>
          <a:p>
            <a:r>
              <a:rPr lang="ru-RU" sz="28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управления персоналом</a:t>
            </a:r>
            <a:endParaRPr lang="ru-RU" sz="28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67543" y="1489348"/>
            <a:ext cx="806489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МЕТОДЫ УПРАВЛЕНИЯ ПЕРСОНАЛОМ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это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способы воздействия на коллектив и отдельных работников, которые используют руководители для координации их деятельности и достижения целей организации. Они включают различные инструменты и подходы, позволяющие организовать работу сотрудников, повысить их эффективность и создать условия для раскрытия их потенциала</a:t>
            </a:r>
          </a:p>
        </p:txBody>
      </p:sp>
      <p:pic>
        <p:nvPicPr>
          <p:cNvPr id="1030" name="Picture 6" descr="Классификация методов управления персоналом: административные, экономические, социально-психологические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5" t="57088" r="3491" b="11759"/>
          <a:stretch/>
        </p:blipFill>
        <p:spPr bwMode="auto">
          <a:xfrm>
            <a:off x="467543" y="3793604"/>
            <a:ext cx="8315701" cy="15940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8331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1918F3E7-6993-4DF7-9D69-C819C0DD4A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450" y="939880"/>
            <a:ext cx="8317084" cy="4749604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67544" y="49188"/>
            <a:ext cx="8064896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ru-RU" sz="28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Виды </a:t>
            </a:r>
            <a:r>
              <a:rPr lang="ru-RU" sz="28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методов </a:t>
            </a:r>
          </a:p>
          <a:p>
            <a:r>
              <a:rPr lang="ru-RU" sz="28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управления персоналом</a:t>
            </a:r>
            <a:endParaRPr lang="ru-RU" sz="28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1328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581778" y="1129308"/>
            <a:ext cx="8166686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МЯГКАЯ АДАПТАЦИЯ И ОНБОРДИНГ</a:t>
            </a:r>
          </a:p>
          <a:p>
            <a:pPr algn="just"/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Мягкая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адаптация — это процесс постепенного введения сотрудника в рабочую среду, где ему помогают освоиться без стресса.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Онбординг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— комплекс мероприятий по знакомству новичка с компанией, ее культурой и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обязанностями</a:t>
            </a:r>
          </a:p>
          <a:p>
            <a:pPr algn="just"/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МОТИВИРОВАНИЕ</a:t>
            </a:r>
          </a:p>
          <a:p>
            <a:pPr algn="just"/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Управление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поведением и продуктивностью сотрудников с учетом их потребностей и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интересов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ГИБКИЙ ГРАФИК</a:t>
            </a:r>
          </a:p>
          <a:p>
            <a:pPr algn="just"/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Сотрудник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может самостоятельно выбирать время начала и окончания рабочего дня при сохранении установленной нормы часов или по мере завершения задач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ГИБРИДНЫЙ ФОРМАТ РАБОТЫ</a:t>
            </a:r>
          </a:p>
          <a:p>
            <a:pPr algn="just"/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Гибридная модель предполагает гибкое распределение времени между офисом и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удаленкой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. Сегодня около 28.2% сотрудников по всему миру используют гибридную модель работы и не спешат возвращаться в офис на полный день</a:t>
            </a:r>
            <a:endParaRPr lang="ru-RU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67544" y="49188"/>
            <a:ext cx="8064896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ru-RU" sz="28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современные </a:t>
            </a:r>
            <a:r>
              <a:rPr lang="ru-RU" sz="28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методы </a:t>
            </a:r>
          </a:p>
          <a:p>
            <a:r>
              <a:rPr lang="ru-RU" sz="28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управления персоналом</a:t>
            </a:r>
            <a:endParaRPr lang="ru-RU" sz="28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344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67544" y="1201316"/>
            <a:ext cx="5256584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DISC (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Dominance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Influence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Steadiness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Compliance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) — это модель, предложенная Уильямом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Марстоном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в его книге «Эмоции нормальных людей». Она описывает четыре основные поведенческих черты:</a:t>
            </a:r>
          </a:p>
          <a:p>
            <a:pPr algn="just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ДОМИНИРОВАНИЕ (DOMINANCE):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как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человек реагирует на проблемы и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вызовы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ВЛИЯНИЕ (INFLUENCE): </a:t>
            </a:r>
          </a:p>
          <a:p>
            <a:pPr algn="just"/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как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человек взаимодействует и убеждает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других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ПОСТОЯНСТВО (STEADINESS):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как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человек реагирует на изменения и темп окружающей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среды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СООТВЕТСТВИЕ (COMPLIANCE): </a:t>
            </a:r>
          </a:p>
          <a:p>
            <a:pPr algn="just"/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как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человек реагирует на правила и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процедуры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67544" y="49188"/>
            <a:ext cx="8064896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ru-RU" sz="28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Самодиагностика определения методов управления</a:t>
            </a:r>
            <a:endParaRPr lang="ru-RU" sz="28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170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5879" y="1032594"/>
            <a:ext cx="2664296" cy="3205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6097867" y="4441676"/>
            <a:ext cx="2880320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УИЛЬЯМ МАРСТОН</a:t>
            </a:r>
          </a:p>
          <a:p>
            <a:pPr algn="just"/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Американский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психолог, создатель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теории эмоционального поведения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, известной как DISC</a:t>
            </a:r>
          </a:p>
        </p:txBody>
      </p:sp>
    </p:spTree>
    <p:extLst>
      <p:ext uri="{BB962C8B-B14F-4D97-AF65-F5344CB8AC3E}">
        <p14:creationId xmlns:p14="http://schemas.microsoft.com/office/powerpoint/2010/main" val="855194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79313" y="0"/>
            <a:ext cx="8064896" cy="80021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ru-RU" sz="28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Результаты </a:t>
            </a:r>
            <a:r>
              <a:rPr lang="ru-RU" sz="28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Самодиагностики. </a:t>
            </a:r>
            <a:endParaRPr lang="ru-RU" sz="28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Мой профиль по </a:t>
            </a:r>
            <a:r>
              <a:rPr lang="ru-RU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методике </a:t>
            </a:r>
            <a:r>
              <a:rPr lang="en-US" b="1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DI</a:t>
            </a:r>
            <a:r>
              <a:rPr lang="ru-RU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SC</a:t>
            </a:r>
            <a:endParaRPr lang="ru-RU" sz="28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954107"/>
            <a:ext cx="3733994" cy="3219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045263"/>
            <a:ext cx="3733994" cy="14968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1057300"/>
            <a:ext cx="4564809" cy="42056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1123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479313" y="0"/>
            <a:ext cx="8064896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ru-RU" sz="28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Управленческие методы, воздействующие на меня </a:t>
            </a:r>
            <a:endParaRPr lang="ru-RU" sz="28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20799" y="1322616"/>
            <a:ext cx="502879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АДМИНИСТРАТИВНЫЕ МЕТОДЫ </a:t>
            </a:r>
          </a:p>
          <a:p>
            <a:pPr algn="just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(КАРКАС И ГРАНИЦЫ)</a:t>
            </a:r>
          </a:p>
          <a:p>
            <a:pPr algn="just"/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Эту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группу методов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я склонен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недолюбливать, однако именно она защищает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мою гармонию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от разрушения внешними факторами. Их нужно применять дозированно, превращая из инструмента давления в инструмент порядка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AutoShape 7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2" name="AutoShape 9" descr="Picture background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106" name="Picture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1341223"/>
            <a:ext cx="3349800" cy="26505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Прямоугольник 16"/>
          <p:cNvSpPr/>
          <p:nvPr/>
        </p:nvSpPr>
        <p:spPr>
          <a:xfrm>
            <a:off x="320799" y="3865612"/>
            <a:ext cx="853437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ЗОНА </a:t>
            </a:r>
            <a:r>
              <a:rPr lang="ru-RU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РИСКА</a:t>
            </a:r>
          </a:p>
          <a:p>
            <a:pPr algn="just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Страх перед официальными выговорами или увольнениями. В данном случае мне нужно учитывать концепцию «благожелательной строгости»: применение административного взыскания (например, официального замечания за нарушение ТБ) — это не предательство дружбы, а защита стандартов безопасности всей команды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4585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479313" y="0"/>
            <a:ext cx="8064896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ru-RU" sz="28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Управленческие методы, воздействующие на меня </a:t>
            </a:r>
            <a:r>
              <a:rPr lang="ru-RU" sz="14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(ПРОДОЛЖЕНИЕ) </a:t>
            </a:r>
            <a:endParaRPr lang="ru-RU" sz="14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75007" y="1290189"/>
            <a:ext cx="5377114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ЭКОНОМИЧЕСКИЕ МЕТОДЫ </a:t>
            </a:r>
          </a:p>
          <a:p>
            <a:pPr algn="just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(ИНСТРУМЕНТ ОБЕСПЕЧЕНИЯ</a:t>
            </a:r>
          </a:p>
          <a:p>
            <a:pPr algn="just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СТАБИЛЬНОСТИ)</a:t>
            </a:r>
          </a:p>
          <a:p>
            <a:pPr algn="just"/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Я ценю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стабильность, поэтому материальная предсказуемость для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меня критически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важна. Эти методы должны быть прозрачными, понятными и работать как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часы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95535" y="3991044"/>
            <a:ext cx="8582323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ЗОНА РИСКА</a:t>
            </a:r>
          </a:p>
          <a:p>
            <a:pPr algn="just"/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Стремление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всем сделать «хорошо» финансово может привести к уравниловке. Важно жестко связывать премию с объективными результатами, чтобы лояльные, но менее эффективные сотрудники не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демотивировали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продуктивных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079" name="Picture 7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2" y="981902"/>
            <a:ext cx="3195822" cy="3195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0300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15317" y="1417340"/>
            <a:ext cx="4416723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СОЦИАЛЬНО-ПСИХОЛОГИЧЕСКИЕ МЕТОДЫ (МОЯ ОСНОВНАЯ СИЛА)</a:t>
            </a:r>
          </a:p>
          <a:p>
            <a:pPr algn="just"/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Эта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группа методов должна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составлять для меня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около 70–80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%.</a:t>
            </a:r>
          </a:p>
          <a:p>
            <a:pPr algn="just"/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Моя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способность слушать и гасить конфликты здесь раскрывается лучше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всего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79313" y="0"/>
            <a:ext cx="8064896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ru-RU" sz="28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Управленческие методы, воздействующие на меня </a:t>
            </a:r>
            <a:r>
              <a:rPr lang="ru-RU" sz="14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(ПРОДОЛЖЕНИЕ)</a:t>
            </a:r>
            <a:r>
              <a:rPr lang="ru-RU" sz="14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14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42" name="Picture 2" descr="Picture backgroun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1502138"/>
            <a:ext cx="3836822" cy="24354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549776" y="4009628"/>
            <a:ext cx="8289549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ЗОНА РИСКА </a:t>
            </a:r>
          </a:p>
          <a:p>
            <a:pPr algn="just"/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Избегание конфликтов может привести к накоплению скрытого напряжения. Мне необходимо освоить технику «конструктивной конфронтации» — умения называть проблему вслух без перехода на личности, опираясь на факты процесса, а не на эмоции людей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024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8" name="Picture 4" descr="Picture backgroun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3145532"/>
            <a:ext cx="3353180" cy="21108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AutoShape 6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1271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625252"/>
            <a:ext cx="4501766" cy="31375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204394" y="4153644"/>
            <a:ext cx="4326985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r"/>
            <a:r>
              <a:rPr lang="ru-RU" sz="2000" b="1" cap="all" spc="0" dirty="0" smtClean="0">
                <a:ln w="0"/>
                <a:effectLst>
                  <a:reflection blurRad="12700" stA="50000" endPos="50000" dist="5000" dir="5400000" sy="-100000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ГОТОВ ОТВЕТИТЬ</a:t>
            </a:r>
          </a:p>
          <a:p>
            <a:pPr algn="r"/>
            <a:r>
              <a:rPr lang="ru-RU" sz="2000" b="1" cap="all" dirty="0" smtClean="0">
                <a:ln w="0"/>
                <a:effectLst>
                  <a:reflection blurRad="12700" stA="50000" endPos="50000" dist="5000" dir="5400000" sy="-100000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НА ИНТЕРЕСУЮЩИЕ ВОПРОСЫ</a:t>
            </a:r>
            <a:endParaRPr lang="ru-RU" sz="2000" b="1" cap="all" spc="0" dirty="0" smtClean="0">
              <a:ln w="0"/>
              <a:effectLst>
                <a:reflection blurRad="12700" stA="50000" endPos="50000" dist="5000" dir="5400000" sy="-100000" rotWithShape="0"/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180765" y="1110734"/>
            <a:ext cx="4680520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r"/>
            <a:r>
              <a:rPr lang="ru-RU" sz="44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БЛАГОДАРЮ </a:t>
            </a:r>
          </a:p>
          <a:p>
            <a:pPr algn="r"/>
            <a:r>
              <a:rPr lang="ru-RU" sz="44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ЗА ВНИМАНИЕ</a:t>
            </a:r>
          </a:p>
        </p:txBody>
      </p:sp>
    </p:spTree>
    <p:extLst>
      <p:ext uri="{BB962C8B-B14F-4D97-AF65-F5344CB8AC3E}">
        <p14:creationId xmlns:p14="http://schemas.microsoft.com/office/powerpoint/2010/main" val="3435774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209</TotalTime>
  <Words>429</Words>
  <Application>Microsoft Office PowerPoint</Application>
  <PresentationFormat>Экран (16:10)</PresentationFormat>
  <Paragraphs>67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Автор</dc:creator>
  <cp:lastModifiedBy>Автор</cp:lastModifiedBy>
  <cp:revision>27</cp:revision>
  <dcterms:created xsi:type="dcterms:W3CDTF">2026-08-08T10:55:28Z</dcterms:created>
  <dcterms:modified xsi:type="dcterms:W3CDTF">2026-08-08T14:27:06Z</dcterms:modified>
</cp:coreProperties>
</file>