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73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Montserrat" pitchFamily="2" charset="0"/>
      <p:regular r:id="rId23"/>
      <p:bold r:id="rId24"/>
      <p:italic r:id="rId25"/>
      <p:boldItalic r:id="rId26"/>
    </p:embeddedFont>
    <p:embeddedFont>
      <p:font typeface="Montserrat ExtraBold" panose="020F0502020204030204" pitchFamily="34" charset="0"/>
      <p:bold r:id="rId27"/>
      <p:italic r:id="rId28"/>
      <p:boldItalic r:id="rId29"/>
    </p:embeddedFont>
    <p:embeddedFont>
      <p:font typeface="Roboto" panose="02000000000000000000" pitchFamily="2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19" d="100"/>
          <a:sy n="119" d="100"/>
        </p:scale>
        <p:origin x="76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2496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97951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5272980"/>
            <a:ext cx="10668000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762000" y="2669086"/>
            <a:ext cx="11201400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Проблемы клиентского сервиса в транспортных компаниях и возможности внедрения ИИ-решений для повышения качества обслуживания</a:t>
            </a:r>
            <a:r>
              <a:rPr lang="ru-RU" sz="3200" dirty="0">
                <a:solidFill>
                  <a:schemeClr val="bg1"/>
                </a:solidFill>
                <a:effectLst/>
                <a:latin typeface="+mj-lt"/>
              </a:rPr>
              <a:t> </a:t>
            </a:r>
            <a:endParaRPr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BAC170-B41A-A0C9-3E2F-0619E2E9F132}"/>
              </a:ext>
            </a:extLst>
          </p:cNvPr>
          <p:cNvSpPr txBox="1"/>
          <p:nvPr/>
        </p:nvSpPr>
        <p:spPr>
          <a:xfrm>
            <a:off x="8355293" y="5473005"/>
            <a:ext cx="36081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Выполнили</a:t>
            </a:r>
          </a:p>
          <a:p>
            <a:pPr algn="r"/>
            <a:r>
              <a:rPr lang="ru-RU" dirty="0">
                <a:solidFill>
                  <a:schemeClr val="bg1"/>
                </a:solidFill>
              </a:rPr>
              <a:t>студенты гр. БТТ-25-ЭУ1</a:t>
            </a:r>
          </a:p>
          <a:p>
            <a:pPr algn="r"/>
            <a:r>
              <a:rPr lang="ru-RU" dirty="0">
                <a:solidFill>
                  <a:schemeClr val="bg1"/>
                </a:solidFill>
              </a:rPr>
              <a:t>Кучер Н.</a:t>
            </a:r>
            <a:r>
              <a:rPr lang="ru-RU">
                <a:solidFill>
                  <a:schemeClr val="bg1"/>
                </a:solidFill>
              </a:rPr>
              <a:t>С., </a:t>
            </a:r>
            <a:r>
              <a:rPr lang="ru-RU" dirty="0">
                <a:solidFill>
                  <a:schemeClr val="bg1"/>
                </a:solidFill>
              </a:rPr>
              <a:t>Гайдук К.М.</a:t>
            </a:r>
          </a:p>
          <a:p>
            <a:pPr algn="r"/>
            <a:r>
              <a:rPr lang="ru-RU" dirty="0">
                <a:solidFill>
                  <a:schemeClr val="bg1"/>
                </a:solidFill>
              </a:rPr>
              <a:t>Руководитель</a:t>
            </a:r>
          </a:p>
          <a:p>
            <a:pPr algn="r"/>
            <a:r>
              <a:rPr lang="ru-RU" dirty="0">
                <a:solidFill>
                  <a:schemeClr val="bg1"/>
                </a:solidFill>
              </a:rPr>
              <a:t>к.э.н., доцент</a:t>
            </a:r>
          </a:p>
          <a:p>
            <a:pPr algn="r"/>
            <a:r>
              <a:rPr lang="ru-RU" dirty="0" err="1">
                <a:solidFill>
                  <a:schemeClr val="bg1"/>
                </a:solidFill>
              </a:rPr>
              <a:t>Тунгусова</a:t>
            </a:r>
            <a:r>
              <a:rPr lang="ru-RU" dirty="0">
                <a:solidFill>
                  <a:schemeClr val="bg1"/>
                </a:solidFill>
              </a:rPr>
              <a:t> Е.В.</a:t>
            </a:r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C40314DF-3645-1BF2-1EBF-33FE846278F8}"/>
              </a:ext>
            </a:extLst>
          </p:cNvPr>
          <p:cNvSpPr txBox="1">
            <a:spLocks/>
          </p:cNvSpPr>
          <p:nvPr/>
        </p:nvSpPr>
        <p:spPr>
          <a:xfrm>
            <a:off x="587375" y="368299"/>
            <a:ext cx="11017250" cy="135292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ru-RU" sz="2000" dirty="0">
                <a:solidFill>
                  <a:schemeClr val="bg1"/>
                </a:solidFill>
              </a:rPr>
              <a:t>Министерство науки и высшего образования Российской Федерации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Владивостокский государственный университет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Инженерная школа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Кафедра транспортных процессов и технологий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2CF53-9C67-9A47-4548-A07EF895CA4D}"/>
              </a:ext>
            </a:extLst>
          </p:cNvPr>
          <p:cNvSpPr txBox="1"/>
          <p:nvPr/>
        </p:nvSpPr>
        <p:spPr>
          <a:xfrm>
            <a:off x="4827494" y="6418730"/>
            <a:ext cx="25370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Владивосток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43750" y="2152650"/>
            <a:ext cx="428625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1"/>
          <p:cNvSpPr txBox="1"/>
          <p:nvPr/>
        </p:nvSpPr>
        <p:spPr>
          <a:xfrm>
            <a:off x="762000" y="2481262"/>
            <a:ext cx="62007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172A"/>
                </a:solidFill>
                <a:latin typeface="Montserrat"/>
                <a:ea typeface="Montserrat"/>
                <a:cs typeface="Montserrat"/>
                <a:sym typeface="Montserrat"/>
              </a:rPr>
              <a:t>Гибридная модель поддержки</a:t>
            </a:r>
            <a:endParaRPr/>
          </a:p>
        </p:txBody>
      </p:sp>
      <p:sp>
        <p:nvSpPr>
          <p:cNvPr id="194" name="Google Shape;194;p21"/>
          <p:cNvSpPr txBox="1"/>
          <p:nvPr/>
        </p:nvSpPr>
        <p:spPr>
          <a:xfrm>
            <a:off x="762000" y="2871787"/>
            <a:ext cx="5905500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Авиакомпания ежедневно сталкивается со 130 000 упоминаний и ведет до 30 000 диалогов в соцсетях. Решение на базе ИИ DigitalGenius полностью изменило модель поддержки.</a:t>
            </a:r>
            <a:endParaRPr/>
          </a:p>
        </p:txBody>
      </p:sp>
      <p:sp>
        <p:nvSpPr>
          <p:cNvPr id="195" name="Google Shape;195;p21"/>
          <p:cNvSpPr txBox="1"/>
          <p:nvPr/>
        </p:nvSpPr>
        <p:spPr>
          <a:xfrm>
            <a:off x="762000" y="3714750"/>
            <a:ext cx="590550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ИИ самостоятельно закрывает простые рутинные запросы, а для сложных генерирует готовые подсказки-шаблоны живым операторам.</a:t>
            </a:r>
            <a:endParaRPr/>
          </a:p>
        </p:txBody>
      </p:sp>
      <p:sp>
        <p:nvSpPr>
          <p:cNvPr id="196" name="Google Shape;196;p21"/>
          <p:cNvSpPr txBox="1"/>
          <p:nvPr/>
        </p:nvSpPr>
        <p:spPr>
          <a:xfrm>
            <a:off x="762000" y="4314825"/>
            <a:ext cx="5905500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Метрики успеха:</a:t>
            </a: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Среднее время ожидания ответа клиентом снизилось с 15 до 2 минут. Показатель удовлетворенности NPS вырос на 5 процентных пунктов выше целевого.</a:t>
            </a:r>
            <a:endParaRPr/>
          </a:p>
        </p:txBody>
      </p:sp>
      <p:pic>
        <p:nvPicPr>
          <p:cNvPr id="197" name="Google Shape;197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53275" y="2162175"/>
            <a:ext cx="11239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1"/>
          <p:cNvSpPr txBox="1"/>
          <p:nvPr/>
        </p:nvSpPr>
        <p:spPr>
          <a:xfrm>
            <a:off x="762000" y="571500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Кейс: KLM Royal Dutch Airlines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7FD9AA-CE58-3243-61E0-BEC3F8CD9CD5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2"/>
          <p:cNvSpPr txBox="1"/>
          <p:nvPr/>
        </p:nvSpPr>
        <p:spPr>
          <a:xfrm>
            <a:off x="762000" y="571500"/>
            <a:ext cx="5350668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38BDF8"/>
                </a:solidFill>
                <a:latin typeface="Montserrat"/>
                <a:ea typeface="Montserrat"/>
                <a:cs typeface="Montserrat"/>
                <a:sym typeface="Montserrat"/>
              </a:rPr>
              <a:t>Кейс: Успех РЖД и СДЭК</a:t>
            </a:r>
            <a:endParaRPr/>
          </a:p>
        </p:txBody>
      </p:sp>
      <p:sp>
        <p:nvSpPr>
          <p:cNvPr id="206" name="Google Shape;206;p22"/>
          <p:cNvSpPr txBox="1"/>
          <p:nvPr/>
        </p:nvSpPr>
        <p:spPr>
          <a:xfrm>
            <a:off x="1095375" y="2619375"/>
            <a:ext cx="47625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Масштаб ОАО «РЖД»:</a:t>
            </a:r>
            <a:r>
              <a:rPr lang="en-US" sz="1200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 Более 50% клиентских обращений в билетно-производственных секторах автоматизированы. Рост общей производительности труда на 30–80%.</a:t>
            </a:r>
            <a:endParaRPr/>
          </a:p>
        </p:txBody>
      </p:sp>
      <p:sp>
        <p:nvSpPr>
          <p:cNvPr id="207" name="Google Shape;207;p22"/>
          <p:cNvSpPr txBox="1"/>
          <p:nvPr/>
        </p:nvSpPr>
        <p:spPr>
          <a:xfrm>
            <a:off x="1095375" y="3495675"/>
            <a:ext cx="4762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Умный бот СДЭК:</a:t>
            </a:r>
            <a:r>
              <a:rPr lang="en-US" sz="1200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 Обучен на исторических логах переписок, понимает произвольные запросы.</a:t>
            </a:r>
            <a:endParaRPr/>
          </a:p>
        </p:txBody>
      </p:sp>
      <p:sp>
        <p:nvSpPr>
          <p:cNvPr id="208" name="Google Shape;208;p22"/>
          <p:cNvSpPr txBox="1"/>
          <p:nvPr/>
        </p:nvSpPr>
        <p:spPr>
          <a:xfrm>
            <a:off x="1095375" y="4143375"/>
            <a:ext cx="47625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Результаты СДЭК:</a:t>
            </a:r>
            <a:r>
              <a:rPr lang="en-US" sz="1200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 86% письменных обращений закрываются без привлечения оператора. Нагрузка на колл-центр упала на 62%. Оценка бота клиентами — 4.67 из 5.</a:t>
            </a:r>
            <a:endParaRPr/>
          </a:p>
        </p:txBody>
      </p:sp>
      <p:pic>
        <p:nvPicPr>
          <p:cNvPr id="209" name="Google Shape;209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65271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352901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4176712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BD566D-A6B6-8E07-33D4-F74BA2D78E6F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11</a:t>
            </a:r>
          </a:p>
        </p:txBody>
      </p:sp>
      <p:pic>
        <p:nvPicPr>
          <p:cNvPr id="1026" name="Picture 2" descr="Информация о компании для инвесторов | СДЭК">
            <a:extLst>
              <a:ext uri="{FF2B5EF4-FFF2-40B4-BE49-F238E27FC236}">
                <a16:creationId xmlns:a16="http://schemas.microsoft.com/office/drawing/2014/main" id="{FCE734ED-BEBE-D0D7-0C61-2A94D2794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668" y="2365374"/>
            <a:ext cx="5936321" cy="250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3"/>
          <p:cNvSpPr txBox="1"/>
          <p:nvPr/>
        </p:nvSpPr>
        <p:spPr>
          <a:xfrm>
            <a:off x="2100500" y="2905125"/>
            <a:ext cx="7990998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Практические рекомендации</a:t>
            </a:r>
            <a:endParaRPr/>
          </a:p>
        </p:txBody>
      </p:sp>
      <p:sp>
        <p:nvSpPr>
          <p:cNvPr id="218" name="Google Shape;218;p23"/>
          <p:cNvSpPr txBox="1"/>
          <p:nvPr/>
        </p:nvSpPr>
        <p:spPr>
          <a:xfrm>
            <a:off x="3238500" y="3600450"/>
            <a:ext cx="571500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64748B"/>
                </a:solidFill>
                <a:latin typeface="Roboto"/>
                <a:ea typeface="Roboto"/>
                <a:cs typeface="Roboto"/>
                <a:sym typeface="Roboto"/>
              </a:rPr>
              <a:t>Пошаговый прикладной план перехода транспортной компании на интеллектуальные рельсы автоматизации сервиса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4A8243-ABD2-B95F-318C-774A21ED1D60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424112"/>
            <a:ext cx="5191125" cy="279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8875" y="2424112"/>
            <a:ext cx="5191125" cy="27908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4"/>
          <p:cNvSpPr txBox="1"/>
          <p:nvPr/>
        </p:nvSpPr>
        <p:spPr>
          <a:xfrm>
            <a:off x="1104900" y="2767012"/>
            <a:ext cx="473059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Реальная экономия времени</a:t>
            </a:r>
            <a:endParaRPr/>
          </a:p>
        </p:txBody>
      </p:sp>
      <p:sp>
        <p:nvSpPr>
          <p:cNvPr id="227" name="Google Shape;227;p24"/>
          <p:cNvSpPr txBox="1"/>
          <p:nvPr/>
        </p:nvSpPr>
        <p:spPr>
          <a:xfrm>
            <a:off x="1104900" y="3186112"/>
            <a:ext cx="4505325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В ходе практики ИИ активно использовался для структурирования информации, поиска закономерностей и ускорения первичного анализа кейсов.</a:t>
            </a:r>
            <a:endParaRPr/>
          </a:p>
        </p:txBody>
      </p:sp>
      <p:sp>
        <p:nvSpPr>
          <p:cNvPr id="228" name="Google Shape;228;p24"/>
          <p:cNvSpPr txBox="1"/>
          <p:nvPr/>
        </p:nvSpPr>
        <p:spPr>
          <a:xfrm>
            <a:off x="1104900" y="4029075"/>
            <a:ext cx="4505325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Скорость базовой работы с материалами выросла в разы. ИИ прекрасно обобщает данные и собирает каркас структуры.</a:t>
            </a:r>
            <a:endParaRPr/>
          </a:p>
        </p:txBody>
      </p:sp>
      <p:sp>
        <p:nvSpPr>
          <p:cNvPr id="229" name="Google Shape;229;p24"/>
          <p:cNvSpPr txBox="1"/>
          <p:nvPr/>
        </p:nvSpPr>
        <p:spPr>
          <a:xfrm>
            <a:off x="6581775" y="2767012"/>
            <a:ext cx="473059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Необходимость верификации</a:t>
            </a:r>
            <a:endParaRPr/>
          </a:p>
        </p:txBody>
      </p:sp>
      <p:sp>
        <p:nvSpPr>
          <p:cNvPr id="230" name="Google Shape;230;p24"/>
          <p:cNvSpPr txBox="1"/>
          <p:nvPr/>
        </p:nvSpPr>
        <p:spPr>
          <a:xfrm>
            <a:off x="6581775" y="3307556"/>
            <a:ext cx="4505325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ИИ — это сильный цифровой референт, но он не может думать за исследователя. Возникали факты выдачи устаревших данных.</a:t>
            </a:r>
            <a:endParaRPr/>
          </a:p>
        </p:txBody>
      </p:sp>
      <p:sp>
        <p:nvSpPr>
          <p:cNvPr id="231" name="Google Shape;231;p24"/>
          <p:cNvSpPr txBox="1"/>
          <p:nvPr/>
        </p:nvSpPr>
        <p:spPr>
          <a:xfrm>
            <a:off x="6581775" y="4271962"/>
            <a:ext cx="450532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Критическая проверка всех фактов и жесткий фактчекинг цифр по первоисточникам остаются обязательными.</a:t>
            </a:r>
            <a:endParaRPr/>
          </a:p>
        </p:txBody>
      </p:sp>
      <p:sp>
        <p:nvSpPr>
          <p:cNvPr id="232" name="Google Shape;232;p24"/>
          <p:cNvSpPr txBox="1"/>
          <p:nvPr/>
        </p:nvSpPr>
        <p:spPr>
          <a:xfrm>
            <a:off x="762000" y="571500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Работа с ИИ-ассистентом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EF2AC5-23F2-39B7-5BAB-69B52C694FE6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5"/>
          <p:cNvSpPr txBox="1"/>
          <p:nvPr/>
        </p:nvSpPr>
        <p:spPr>
          <a:xfrm>
            <a:off x="1095375" y="2847975"/>
            <a:ext cx="49053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1. Аудит обращений:</a:t>
            </a:r>
            <a:r>
              <a:rPr lang="en-US" sz="1200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 Классификация болей клиентов для выявления точек максимального эффекта.</a:t>
            </a:r>
            <a:endParaRPr/>
          </a:p>
        </p:txBody>
      </p:sp>
      <p:sp>
        <p:nvSpPr>
          <p:cNvPr id="239" name="Google Shape;239;p25"/>
          <p:cNvSpPr txBox="1"/>
          <p:nvPr/>
        </p:nvSpPr>
        <p:spPr>
          <a:xfrm>
            <a:off x="1095375" y="3495675"/>
            <a:ext cx="49053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2. Автоматизация рутины:</a:t>
            </a:r>
            <a:r>
              <a:rPr lang="en-US" sz="1200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 Перенос частых типовых вопросов (расписания, тарифы) на плечи умных ботов.</a:t>
            </a:r>
            <a:endParaRPr/>
          </a:p>
        </p:txBody>
      </p:sp>
      <p:sp>
        <p:nvSpPr>
          <p:cNvPr id="240" name="Google Shape;240;p25"/>
          <p:cNvSpPr txBox="1"/>
          <p:nvPr/>
        </p:nvSpPr>
        <p:spPr>
          <a:xfrm>
            <a:off x="1095375" y="4143375"/>
            <a:ext cx="49053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3. Интеграция систем:</a:t>
            </a:r>
            <a:r>
              <a:rPr lang="en-US" sz="1200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 Объединение CRM, расписаний и сервисных баз данных в одну экосистему.</a:t>
            </a:r>
            <a:endParaRPr/>
          </a:p>
        </p:txBody>
      </p:sp>
      <p:sp>
        <p:nvSpPr>
          <p:cNvPr id="241" name="Google Shape;241;p25"/>
          <p:cNvSpPr txBox="1"/>
          <p:nvPr/>
        </p:nvSpPr>
        <p:spPr>
          <a:xfrm>
            <a:off x="6524625" y="2847975"/>
            <a:ext cx="49053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4. NLP-мониторинг:</a:t>
            </a:r>
            <a:r>
              <a:rPr lang="en-US" sz="1200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 Контроль настроений аудитории в реальном времени до возникновения кризиса.</a:t>
            </a:r>
            <a:endParaRPr/>
          </a:p>
        </p:txBody>
      </p:sp>
      <p:sp>
        <p:nvSpPr>
          <p:cNvPr id="242" name="Google Shape;242;p25"/>
          <p:cNvSpPr txBox="1"/>
          <p:nvPr/>
        </p:nvSpPr>
        <p:spPr>
          <a:xfrm>
            <a:off x="6524625" y="3495675"/>
            <a:ext cx="49053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5. Эмпатия человеку:</a:t>
            </a:r>
            <a:r>
              <a:rPr lang="en-US" sz="1200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 Сохранение живых операторов на сложных и эмоциональных кейсах.</a:t>
            </a:r>
            <a:endParaRPr/>
          </a:p>
        </p:txBody>
      </p:sp>
      <p:sp>
        <p:nvSpPr>
          <p:cNvPr id="243" name="Google Shape;243;p25"/>
          <p:cNvSpPr txBox="1"/>
          <p:nvPr/>
        </p:nvSpPr>
        <p:spPr>
          <a:xfrm>
            <a:off x="6524625" y="4143375"/>
            <a:ext cx="49053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6. Запуск через пилоты:</a:t>
            </a:r>
            <a:r>
              <a:rPr lang="en-US" sz="1200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 Тестирование решений на локальных направлениях без риска для всей компании.</a:t>
            </a:r>
            <a:endParaRPr/>
          </a:p>
        </p:txBody>
      </p:sp>
      <p:pic>
        <p:nvPicPr>
          <p:cNvPr id="244" name="Google Shape;244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88131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3529012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000" y="4176712"/>
            <a:ext cx="219075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91250" y="2881312"/>
            <a:ext cx="219075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91250" y="3529012"/>
            <a:ext cx="219075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191250" y="4176712"/>
            <a:ext cx="15240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5"/>
          <p:cNvSpPr txBox="1"/>
          <p:nvPr/>
        </p:nvSpPr>
        <p:spPr>
          <a:xfrm>
            <a:off x="762000" y="571500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38BDF8"/>
                </a:solidFill>
                <a:latin typeface="Montserrat"/>
                <a:ea typeface="Montserrat"/>
                <a:cs typeface="Montserrat"/>
                <a:sym typeface="Montserrat"/>
              </a:rPr>
              <a:t>Стратегические шаги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C7FD90-C79D-E533-ED71-3E142246B7D3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52637" y="3062287"/>
            <a:ext cx="25146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6"/>
          <p:cNvSpPr txBox="1"/>
          <p:nvPr/>
        </p:nvSpPr>
        <p:spPr>
          <a:xfrm>
            <a:off x="1347787" y="4348162"/>
            <a:ext cx="3924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Письменных запросов СДЭК закрывает ИИ</a:t>
            </a:r>
            <a:endParaRPr/>
          </a:p>
        </p:txBody>
      </p:sp>
      <p:sp>
        <p:nvSpPr>
          <p:cNvPr id="258" name="Google Shape;258;p26"/>
          <p:cNvSpPr txBox="1"/>
          <p:nvPr/>
        </p:nvSpPr>
        <p:spPr>
          <a:xfrm>
            <a:off x="6334125" y="2781300"/>
            <a:ext cx="5350668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F172A"/>
                </a:solidFill>
                <a:latin typeface="Montserrat"/>
                <a:ea typeface="Montserrat"/>
                <a:cs typeface="Montserrat"/>
                <a:sym typeface="Montserrat"/>
              </a:rPr>
              <a:t>Новые стандарты эффективности</a:t>
            </a:r>
            <a:endParaRPr/>
          </a:p>
        </p:txBody>
      </p:sp>
      <p:sp>
        <p:nvSpPr>
          <p:cNvPr id="259" name="Google Shape;259;p26"/>
          <p:cNvSpPr txBox="1"/>
          <p:nvPr/>
        </p:nvSpPr>
        <p:spPr>
          <a:xfrm>
            <a:off x="6334125" y="3171825"/>
            <a:ext cx="5095875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Транспортные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корпорации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больше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не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могут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позволить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себе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медленный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ручной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сервис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Текущие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масштабы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автоматизации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подтверждают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переход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технологии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из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разряда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экспериментальных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в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базовый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гигиенический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минимум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260" name="Google Shape;260;p26"/>
          <p:cNvSpPr txBox="1"/>
          <p:nvPr/>
        </p:nvSpPr>
        <p:spPr>
          <a:xfrm>
            <a:off x="6334125" y="4333874"/>
            <a:ext cx="509587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При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этом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ИИ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не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заменяет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человека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а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берет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на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себя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рутину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позволяя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сотрудникам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решать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неординарные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75" b="0" i="0" u="none" strike="noStrike" cap="none" dirty="0" err="1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задачи</a:t>
            </a:r>
            <a:r>
              <a:rPr lang="en-US" sz="1275" b="0" i="0" u="none" strike="noStrike" cap="none" dirty="0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261" name="Google Shape;261;p26"/>
          <p:cNvSpPr txBox="1"/>
          <p:nvPr/>
        </p:nvSpPr>
        <p:spPr>
          <a:xfrm>
            <a:off x="762000" y="571500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Масштабы автоматизации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15D55C-FAA2-C3CE-3509-914B6BEEAD92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7"/>
          <p:cNvSpPr txBox="1"/>
          <p:nvPr/>
        </p:nvSpPr>
        <p:spPr>
          <a:xfrm>
            <a:off x="2008612" y="3059668"/>
            <a:ext cx="817477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Спасибо за внимание!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6F7A5D-F4B5-8682-8FE4-54641F36AFBD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D93C2-8C13-888B-DFCD-FDCEF50BE075}"/>
              </a:ext>
            </a:extLst>
          </p:cNvPr>
          <p:cNvSpPr txBox="1">
            <a:spLocks/>
          </p:cNvSpPr>
          <p:nvPr/>
        </p:nvSpPr>
        <p:spPr>
          <a:xfrm>
            <a:off x="587375" y="368300"/>
            <a:ext cx="11017250" cy="973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+mj-lt"/>
              </a:rPr>
              <a:t>Цель и задачи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F36151-BC0B-CCAD-6BA7-89DBD3FEE279}"/>
              </a:ext>
            </a:extLst>
          </p:cNvPr>
          <p:cNvSpPr txBox="1"/>
          <p:nvPr/>
        </p:nvSpPr>
        <p:spPr>
          <a:xfrm>
            <a:off x="587375" y="1341438"/>
            <a:ext cx="107039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Цель исследования - оценить состояние клиентского сервиса в российских транспортных компаниях, выявить ключевые проблемы и определить потенциал ИИ-решений как инструмента повышения качества обслуживания.</a:t>
            </a:r>
          </a:p>
          <a:p>
            <a:endParaRPr lang="ru-RU" sz="1800" dirty="0">
              <a:solidFill>
                <a:schemeClr val="bg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ходе практики решались следующие задачи:</a:t>
            </a:r>
          </a:p>
          <a:p>
            <a:r>
              <a:rPr lang="ru-RU" sz="18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1. охарактеризовать профессиональную деятельность специалиста в области экономики и управления на транспорте;</a:t>
            </a:r>
          </a:p>
          <a:p>
            <a:r>
              <a:rPr lang="ru-RU" sz="18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2. детально проанализировать проблему клиентского сервиса: причины, последствия, заинтересованные стороны;</a:t>
            </a:r>
          </a:p>
          <a:p>
            <a:pPr lvl="0" algn="just"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3. рассмотреть методы управления клиентским сервисом и оценить их ограничения;</a:t>
            </a:r>
          </a:p>
          <a:p>
            <a:pPr lvl="0" algn="just"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4. изучить возможности применения технологий ИИ в транспортной отрасли;</a:t>
            </a:r>
          </a:p>
          <a:p>
            <a:pPr lvl="0" algn="just"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5. проанализировать опыт внедрения ИИ-решений в России и за рубежом;</a:t>
            </a:r>
          </a:p>
          <a:p>
            <a:pPr lvl="0" algn="just"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6. разработать рекомендации по совершенствованию клиентского сервиса.</a:t>
            </a:r>
          </a:p>
          <a:p>
            <a:endParaRPr lang="ru-RU" sz="1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E8FE7A-DAA1-33C2-8D61-B3A2B660AA2D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F36151-BC0B-CCAD-6BA7-89DBD3FEE279}"/>
              </a:ext>
            </a:extLst>
          </p:cNvPr>
          <p:cNvSpPr txBox="1"/>
          <p:nvPr/>
        </p:nvSpPr>
        <p:spPr>
          <a:xfrm>
            <a:off x="587375" y="1341438"/>
            <a:ext cx="107039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u="none" strike="noStrike" dirty="0">
                <a:solidFill>
                  <a:schemeClr val="bg1"/>
                </a:solidFill>
                <a:effectLst/>
                <a:latin typeface="+mn-lt"/>
              </a:rPr>
              <a:t>Проблема исследования: неравномерный уровень клиентского сервиса в российских транспортных компаниях.</a:t>
            </a:r>
          </a:p>
          <a:p>
            <a:r>
              <a:rPr lang="ru-RU" sz="1800" u="none" strike="noStrike" dirty="0">
                <a:solidFill>
                  <a:schemeClr val="bg1"/>
                </a:solidFill>
                <a:effectLst/>
                <a:latin typeface="+mn-lt"/>
              </a:rPr>
              <a:t>Актуальность темы: </a:t>
            </a:r>
          </a:p>
          <a:p>
            <a:r>
              <a:rPr lang="ru-RU" sz="1800" dirty="0">
                <a:solidFill>
                  <a:schemeClr val="bg1"/>
                </a:solidFill>
                <a:latin typeface="+mn-lt"/>
              </a:rPr>
              <a:t>	1. </a:t>
            </a:r>
            <a:r>
              <a:rPr lang="ru-RU" sz="1800" u="none" strike="noStrike" dirty="0">
                <a:solidFill>
                  <a:schemeClr val="bg1"/>
                </a:solidFill>
                <a:effectLst/>
                <a:latin typeface="+mn-lt"/>
              </a:rPr>
              <a:t>В условиях активной цифровизации транспортной отрасли качественный клиентский сервис становится главным преимуществом на рынке.</a:t>
            </a:r>
          </a:p>
          <a:p>
            <a:r>
              <a:rPr lang="ru-RU" sz="1800" u="none" strike="noStrike" dirty="0">
                <a:solidFill>
                  <a:schemeClr val="bg1"/>
                </a:solidFill>
                <a:effectLst/>
                <a:latin typeface="+mn-lt"/>
              </a:rPr>
              <a:t>	2. Существует большой отрыв между современными возможностями ИИ</a:t>
            </a:r>
            <a:r>
              <a:rPr lang="ru-RU" sz="1800" dirty="0">
                <a:solidFill>
                  <a:schemeClr val="bg1"/>
                </a:solidFill>
                <a:latin typeface="+mn-lt"/>
              </a:rPr>
              <a:t> технологий</a:t>
            </a:r>
            <a:r>
              <a:rPr lang="ru-RU" sz="1800" u="none" strike="noStrike" dirty="0">
                <a:solidFill>
                  <a:schemeClr val="bg1"/>
                </a:solidFill>
                <a:effectLst/>
                <a:latin typeface="+mn-lt"/>
              </a:rPr>
              <a:t> и их реальным использованием в российских компаниях.</a:t>
            </a:r>
          </a:p>
          <a:p>
            <a:r>
              <a:rPr lang="ru-RU" sz="1800" u="none" strike="noStrike" dirty="0">
                <a:solidFill>
                  <a:schemeClr val="bg1"/>
                </a:solidFill>
                <a:effectLst/>
                <a:latin typeface="+mn-lt"/>
              </a:rPr>
              <a:t>	3. Существующие исследования не учитывают российскую специфику, опираясь на зарубежный опыт.</a:t>
            </a:r>
          </a:p>
          <a:p>
            <a:endParaRPr lang="ru-RU" sz="1800" u="none" strike="noStrike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072FE5B-D4F0-38AF-6F5B-87D845DDE02E}"/>
              </a:ext>
            </a:extLst>
          </p:cNvPr>
          <p:cNvSpPr txBox="1">
            <a:spLocks/>
          </p:cNvSpPr>
          <p:nvPr/>
        </p:nvSpPr>
        <p:spPr>
          <a:xfrm>
            <a:off x="587375" y="368300"/>
            <a:ext cx="11017250" cy="973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+mj-lt"/>
              </a:rPr>
              <a:t>Проблема и её актуальность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85EFE8-1B3F-71DB-45ED-7E6032D3AFF1}"/>
              </a:ext>
            </a:extLst>
          </p:cNvPr>
          <p:cNvSpPr txBox="1"/>
          <p:nvPr/>
        </p:nvSpPr>
        <p:spPr>
          <a:xfrm>
            <a:off x="-15053" y="6449539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60948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424112"/>
            <a:ext cx="5191125" cy="279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8875" y="2424112"/>
            <a:ext cx="5191125" cy="2790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5"/>
          <p:cNvSpPr txBox="1"/>
          <p:nvPr/>
        </p:nvSpPr>
        <p:spPr>
          <a:xfrm>
            <a:off x="1104900" y="2767012"/>
            <a:ext cx="473059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Профессия в деталях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1104900" y="3186112"/>
            <a:ext cx="4505325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Специалист по экономике и управлению на транспорте обязан гармонизировать финансовую составляющую, операционные возможности и стандарты качества.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1104900" y="4029075"/>
            <a:ext cx="4505325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Теория и расчет маршрутов бесполезны без понимания реального клиентского опыта и его влияния на общий бизнес-процесс.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6581775" y="2767012"/>
            <a:ext cx="473059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Сервис как метрика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6581775" y="3186112"/>
            <a:ext cx="4505325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Клиентский сервис — это жесткий экономический показатель, а не просто вежливость. Недовольный пассажир или грузоотправитель уходит к конкурентам.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6581775" y="4029075"/>
            <a:ext cx="4505325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Потеря лояльности ведет к прямому снижению маржинальности, упущенной выручке и лавинообразному росту затрат на обработку претензий.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762000" y="571500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Экономика и клиентский опыт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34513B-94A4-8B19-109F-E7567BED4127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307431"/>
            <a:ext cx="3397150" cy="3024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97275" y="2307431"/>
            <a:ext cx="3397299" cy="3024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32700" y="2307431"/>
            <a:ext cx="3397150" cy="3024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7275" y="2602706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6"/>
          <p:cNvSpPr txBox="1"/>
          <p:nvPr/>
        </p:nvSpPr>
        <p:spPr>
          <a:xfrm>
            <a:off x="1057275" y="3364706"/>
            <a:ext cx="2030253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Организационные</a:t>
            </a: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1057275" y="3707606"/>
            <a:ext cx="2806600" cy="1214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Полное отсутствие единых стандартов обслуживания. Данные о клиентах фрагментированы, размазаны по разным отделам и базам данных.</a:t>
            </a:r>
            <a:endParaRPr/>
          </a:p>
        </p:txBody>
      </p:sp>
      <p:pic>
        <p:nvPicPr>
          <p:cNvPr id="124" name="Google Shape;124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92550" y="2602706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6"/>
          <p:cNvSpPr txBox="1"/>
          <p:nvPr/>
        </p:nvSpPr>
        <p:spPr>
          <a:xfrm>
            <a:off x="4692550" y="3364706"/>
            <a:ext cx="192024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rPr>
              <a:t>Технологические</a:t>
            </a:r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4692550" y="3707606"/>
            <a:ext cx="2806749" cy="1214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Применение устаревших CRM-систем без сквозной синхронизации. Противоречивые ответы в приложении и при личном звонке оператора.</a:t>
            </a:r>
            <a:endParaRPr/>
          </a:p>
        </p:txBody>
      </p:sp>
      <p:pic>
        <p:nvPicPr>
          <p:cNvPr id="127" name="Google Shape;127;p1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27975" y="2602706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6"/>
          <p:cNvSpPr txBox="1"/>
          <p:nvPr/>
        </p:nvSpPr>
        <p:spPr>
          <a:xfrm>
            <a:off x="8327975" y="3364706"/>
            <a:ext cx="146018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rPr>
              <a:t>Структурные</a:t>
            </a:r>
            <a:endParaRPr/>
          </a:p>
        </p:txBody>
      </p:sp>
      <p:sp>
        <p:nvSpPr>
          <p:cNvPr id="129" name="Google Shape;129;p16"/>
          <p:cNvSpPr txBox="1"/>
          <p:nvPr/>
        </p:nvSpPr>
        <p:spPr>
          <a:xfrm>
            <a:off x="8327975" y="3707606"/>
            <a:ext cx="2806600" cy="1214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Физический коллапс колл-центров в пиковые часы нагрузок. Сокращение бюджетов на клиентскую поддержку при первых признаках оптимизации.</a:t>
            </a:r>
            <a:endParaRPr/>
          </a:p>
        </p:txBody>
      </p:sp>
      <p:pic>
        <p:nvPicPr>
          <p:cNvPr id="130" name="Google Shape;130;p16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71575" y="2736056"/>
            <a:ext cx="3429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6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787800" y="2736056"/>
            <a:ext cx="381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6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423225" y="2736056"/>
            <a:ext cx="3810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6"/>
          <p:cNvSpPr txBox="1"/>
          <p:nvPr/>
        </p:nvSpPr>
        <p:spPr>
          <a:xfrm>
            <a:off x="762000" y="571500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38BDF8"/>
                </a:solidFill>
                <a:latin typeface="Montserrat"/>
                <a:ea typeface="Montserrat"/>
                <a:cs typeface="Montserrat"/>
                <a:sym typeface="Montserrat"/>
              </a:rPr>
              <a:t>Почему ломается сервис?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8A1181-6109-65BF-E13D-ECC201FB37E4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545556"/>
            <a:ext cx="5191125" cy="2547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8875" y="2545556"/>
            <a:ext cx="5191125" cy="2547937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7"/>
          <p:cNvSpPr txBox="1"/>
          <p:nvPr/>
        </p:nvSpPr>
        <p:spPr>
          <a:xfrm>
            <a:off x="1104900" y="2888456"/>
            <a:ext cx="473059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Реактивная модель</a:t>
            </a:r>
            <a:endParaRPr/>
          </a:p>
        </p:txBody>
      </p:sp>
      <p:sp>
        <p:nvSpPr>
          <p:cNvPr id="142" name="Google Shape;142;p17"/>
          <p:cNvSpPr txBox="1"/>
          <p:nvPr/>
        </p:nvSpPr>
        <p:spPr>
          <a:xfrm>
            <a:off x="1104900" y="3307556"/>
            <a:ext cx="4505325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Все традиционные решения (стандартные колл-центры, редкие опросы, постфактумная претензионная работа) срабатывают только ПОСЛЕ ухода клиента.</a:t>
            </a:r>
            <a:endParaRPr/>
          </a:p>
        </p:txBody>
      </p:sp>
      <p:sp>
        <p:nvSpPr>
          <p:cNvPr id="143" name="Google Shape;143;p17"/>
          <p:cNvSpPr txBox="1"/>
          <p:nvPr/>
        </p:nvSpPr>
        <p:spPr>
          <a:xfrm>
            <a:off x="1104900" y="4150518"/>
            <a:ext cx="450532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Компания не видит тихий отток — ту группу аудитории, которая просто уходит молча, не оставляя жалоб.</a:t>
            </a:r>
            <a:endParaRPr/>
          </a:p>
        </p:txBody>
      </p:sp>
      <p:sp>
        <p:nvSpPr>
          <p:cNvPr id="144" name="Google Shape;144;p17"/>
          <p:cNvSpPr txBox="1"/>
          <p:nvPr/>
        </p:nvSpPr>
        <p:spPr>
          <a:xfrm>
            <a:off x="6581775" y="2888456"/>
            <a:ext cx="473059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Проблема масштабирования</a:t>
            </a:r>
            <a:endParaRPr/>
          </a:p>
        </p:txBody>
      </p:sp>
      <p:sp>
        <p:nvSpPr>
          <p:cNvPr id="145" name="Google Shape;145;p17"/>
          <p:cNvSpPr txBox="1"/>
          <p:nvPr/>
        </p:nvSpPr>
        <p:spPr>
          <a:xfrm>
            <a:off x="6581775" y="3307556"/>
            <a:ext cx="4505325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Попытки решить проблему экстенсивным путем ведут к росту затрат. Больше входящих звонков — больше дорогих операторов.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6581775" y="4150518"/>
            <a:ext cx="450532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Линейная зависимость раздувает бюджеты, при этом аналитика в реальном времени полностью отсутствует.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762000" y="571500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Лимиты традиционных методов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4619CD-A537-8E2F-2C68-5C68E7E591C8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8"/>
          <p:cNvSpPr txBox="1"/>
          <p:nvPr/>
        </p:nvSpPr>
        <p:spPr>
          <a:xfrm>
            <a:off x="2975610" y="2905125"/>
            <a:ext cx="6240780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Новая эра ИИ-решений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3238500" y="3600450"/>
            <a:ext cx="571500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64748B"/>
                </a:solidFill>
                <a:latin typeface="Roboto"/>
                <a:ea typeface="Roboto"/>
                <a:cs typeface="Roboto"/>
                <a:sym typeface="Roboto"/>
              </a:rPr>
              <a:t>Как переход к автоматизированным интеллектуальным системам трансформирует операционный ландшафт поддержки клиентов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DD3B3B-4398-6F91-988E-C2F6BD400891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307431"/>
            <a:ext cx="3397150" cy="3024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97275" y="2307431"/>
            <a:ext cx="3397299" cy="3024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32700" y="2307431"/>
            <a:ext cx="3397150" cy="3024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7275" y="2602706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9"/>
          <p:cNvSpPr txBox="1"/>
          <p:nvPr/>
        </p:nvSpPr>
        <p:spPr>
          <a:xfrm>
            <a:off x="1057275" y="3364706"/>
            <a:ext cx="2830353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F172A"/>
                </a:solidFill>
                <a:latin typeface="Montserrat"/>
                <a:ea typeface="Montserrat"/>
                <a:cs typeface="Montserrat"/>
                <a:sym typeface="Montserrat"/>
              </a:rPr>
              <a:t>Виртуальные помощники</a:t>
            </a:r>
            <a:endParaRPr/>
          </a:p>
        </p:txBody>
      </p:sp>
      <p:sp>
        <p:nvSpPr>
          <p:cNvPr id="165" name="Google Shape;165;p19"/>
          <p:cNvSpPr txBox="1"/>
          <p:nvPr/>
        </p:nvSpPr>
        <p:spPr>
          <a:xfrm>
            <a:off x="1057275" y="3707606"/>
            <a:ext cx="2806600" cy="1214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Автоматическое закрытие до 70% типовых рутинных входящих обращений (расписания, статусы, тарифные сетки) без привлечения операторов.</a:t>
            </a:r>
            <a:endParaRPr/>
          </a:p>
        </p:txBody>
      </p:sp>
      <p:pic>
        <p:nvPicPr>
          <p:cNvPr id="166" name="Google Shape;166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92550" y="2602706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9"/>
          <p:cNvSpPr txBox="1"/>
          <p:nvPr/>
        </p:nvSpPr>
        <p:spPr>
          <a:xfrm>
            <a:off x="4692550" y="3364706"/>
            <a:ext cx="2490311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F172A"/>
                </a:solidFill>
                <a:latin typeface="Montserrat"/>
                <a:ea typeface="Montserrat"/>
                <a:cs typeface="Montserrat"/>
                <a:sym typeface="Montserrat"/>
              </a:rPr>
              <a:t>Предиктивный сервис</a:t>
            </a:r>
            <a:endParaRPr/>
          </a:p>
        </p:txBody>
      </p:sp>
      <p:sp>
        <p:nvSpPr>
          <p:cNvPr id="168" name="Google Shape;168;p19"/>
          <p:cNvSpPr txBox="1"/>
          <p:nvPr/>
        </p:nvSpPr>
        <p:spPr>
          <a:xfrm>
            <a:off x="4692550" y="3707606"/>
            <a:ext cx="2806749" cy="1214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Возможность прогнозирования отклонений и задержек рейсов до их фактического наступления с проактивным оповещением клиентов.</a:t>
            </a:r>
            <a:endParaRPr/>
          </a:p>
        </p:txBody>
      </p:sp>
      <p:pic>
        <p:nvPicPr>
          <p:cNvPr id="169" name="Google Shape;169;p19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27975" y="2602706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9"/>
          <p:cNvSpPr txBox="1"/>
          <p:nvPr/>
        </p:nvSpPr>
        <p:spPr>
          <a:xfrm>
            <a:off x="8327975" y="3364706"/>
            <a:ext cx="2220277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F172A"/>
                </a:solidFill>
                <a:latin typeface="Montserrat"/>
                <a:ea typeface="Montserrat"/>
                <a:cs typeface="Montserrat"/>
                <a:sym typeface="Montserrat"/>
              </a:rPr>
              <a:t>NLP-анализ отзывов</a:t>
            </a:r>
            <a:endParaRPr/>
          </a:p>
        </p:txBody>
      </p:sp>
      <p:sp>
        <p:nvSpPr>
          <p:cNvPr id="171" name="Google Shape;171;p19"/>
          <p:cNvSpPr txBox="1"/>
          <p:nvPr/>
        </p:nvSpPr>
        <p:spPr>
          <a:xfrm>
            <a:off x="8327975" y="3707606"/>
            <a:ext cx="2806600" cy="1214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Roboto"/>
                <a:ea typeface="Roboto"/>
                <a:cs typeface="Roboto"/>
                <a:sym typeface="Roboto"/>
              </a:rPr>
              <a:t>Интеллектуальная обработка гигантских массивов неструктурированного текста в мессенджерах и отзывах для выявления системных сбоев.</a:t>
            </a:r>
            <a:endParaRPr/>
          </a:p>
        </p:txBody>
      </p:sp>
      <p:pic>
        <p:nvPicPr>
          <p:cNvPr id="172" name="Google Shape;172;p19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52525" y="2736056"/>
            <a:ext cx="381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9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825900" y="2736056"/>
            <a:ext cx="3048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9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461325" y="2736056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9"/>
          <p:cNvSpPr txBox="1"/>
          <p:nvPr/>
        </p:nvSpPr>
        <p:spPr>
          <a:xfrm>
            <a:off x="762000" y="571500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284C7"/>
                </a:solidFill>
                <a:latin typeface="Montserrat"/>
                <a:ea typeface="Montserrat"/>
                <a:cs typeface="Montserrat"/>
                <a:sym typeface="Montserrat"/>
              </a:rPr>
              <a:t>Спектр возможностей ИИ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375E2-DE79-91B0-C6C6-B019B230EA2B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152650"/>
            <a:ext cx="333375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0"/>
          <p:cNvSpPr txBox="1"/>
          <p:nvPr/>
        </p:nvSpPr>
        <p:spPr>
          <a:xfrm>
            <a:off x="4572000" y="2781300"/>
            <a:ext cx="72009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rPr>
              <a:t>Предиктивное обслуживание</a:t>
            </a:r>
            <a:endParaRPr/>
          </a:p>
        </p:txBody>
      </p:sp>
      <p:sp>
        <p:nvSpPr>
          <p:cNvPr id="183" name="Google Shape;183;p20"/>
          <p:cNvSpPr txBox="1"/>
          <p:nvPr/>
        </p:nvSpPr>
        <p:spPr>
          <a:xfrm>
            <a:off x="4572000" y="3171825"/>
            <a:ext cx="685800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Немецкий железнодорожный гигант Deutsche Bahn интегрировал алгоритмы машинного обучения для непрерывного анализа датчиков подвижного состава.</a:t>
            </a:r>
            <a:endParaRPr/>
          </a:p>
        </p:txBody>
      </p:sp>
      <p:sp>
        <p:nvSpPr>
          <p:cNvPr id="184" name="Google Shape;184;p20"/>
          <p:cNvSpPr txBox="1"/>
          <p:nvPr/>
        </p:nvSpPr>
        <p:spPr>
          <a:xfrm>
            <a:off x="4572000" y="3771900"/>
            <a:ext cx="6858000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Результат:</a:t>
            </a:r>
            <a:r>
              <a:rPr lang="en-US" sz="1275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 Затраты на техническое обслуживание локомотивов сократились на 25%. Интеллектуальный расчет задержек на линиях S-Bahn позволил диспетчерам проактивно компенсировать до 8 минут отставания от графика и предоставлять пассажирам максимально точную информацию в приложении.</a:t>
            </a:r>
            <a:endParaRPr/>
          </a:p>
        </p:txBody>
      </p:sp>
      <p:pic>
        <p:nvPicPr>
          <p:cNvPr id="185" name="Google Shape;185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0100" y="2190750"/>
            <a:ext cx="3257550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0"/>
          <p:cNvSpPr txBox="1"/>
          <p:nvPr/>
        </p:nvSpPr>
        <p:spPr>
          <a:xfrm>
            <a:off x="762000" y="571500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38BDF8"/>
                </a:solidFill>
                <a:latin typeface="Montserrat"/>
                <a:ea typeface="Montserrat"/>
                <a:cs typeface="Montserrat"/>
                <a:sym typeface="Montserrat"/>
              </a:rPr>
              <a:t>Кейс: Deutsche Bahn AG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F37F9A-8DDC-734E-5024-CABD36DC26D2}"/>
              </a:ext>
            </a:extLst>
          </p:cNvPr>
          <p:cNvSpPr txBox="1"/>
          <p:nvPr/>
        </p:nvSpPr>
        <p:spPr>
          <a:xfrm>
            <a:off x="-15053" y="6438781"/>
            <a:ext cx="774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1012</Words>
  <Application>Microsoft Macintosh PowerPoint</Application>
  <PresentationFormat>Широкоэкранный</PresentationFormat>
  <Paragraphs>105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Montserrat</vt:lpstr>
      <vt:lpstr>Montserrat ExtraBold</vt:lpstr>
      <vt:lpstr>Calibri</vt:lpstr>
      <vt:lpstr>Roboto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Никита Кучер</cp:lastModifiedBy>
  <cp:revision>2</cp:revision>
  <dcterms:modified xsi:type="dcterms:W3CDTF">2026-06-17T07:22:38Z</dcterms:modified>
</cp:coreProperties>
</file>