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handoutMasterIdLst>
    <p:handoutMasterId r:id="rId10"/>
  </p:handout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</p:sldIdLst>
  <p:sldSz cx="12192000" cy="6858000"/>
  <p:notesSz cx="6888163" cy="100203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40BA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70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8FF73DFA-6F83-4A7D-9957-3D5FBDD04DE3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901698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C23CDD67-BFB6-425D-AA5C-DE84DAFC70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10596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59E65-3616-47CB-926A-3605C8F77079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7F421-378B-4CDD-BA0A-E68CF18C33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0073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59E65-3616-47CB-926A-3605C8F77079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7F421-378B-4CDD-BA0A-E68CF18C33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0588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59E65-3616-47CB-926A-3605C8F77079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7F421-378B-4CDD-BA0A-E68CF18C33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878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59E65-3616-47CB-926A-3605C8F77079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7F421-378B-4CDD-BA0A-E68CF18C33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9286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59E65-3616-47CB-926A-3605C8F77079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7F421-378B-4CDD-BA0A-E68CF18C33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2601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59E65-3616-47CB-926A-3605C8F77079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7F421-378B-4CDD-BA0A-E68CF18C33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8191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59E65-3616-47CB-926A-3605C8F77079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7F421-378B-4CDD-BA0A-E68CF18C33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6960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59E65-3616-47CB-926A-3605C8F77079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7F421-378B-4CDD-BA0A-E68CF18C33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6573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59E65-3616-47CB-926A-3605C8F77079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7F421-378B-4CDD-BA0A-E68CF18C33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1195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59E65-3616-47CB-926A-3605C8F77079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7F421-378B-4CDD-BA0A-E68CF18C33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5758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59E65-3616-47CB-926A-3605C8F77079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7F421-378B-4CDD-BA0A-E68CF18C33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7362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4359E65-3616-47CB-926A-3605C8F77079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7EC7F421-378B-4CDD-BA0A-E68CF18C33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5595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2158430"/>
          </a:xfrm>
        </p:spPr>
        <p:txBody>
          <a:bodyPr>
            <a:normAutofit/>
          </a:bodyPr>
          <a:lstStyle/>
          <a:p>
            <a:pPr algn="ctr"/>
            <a:r>
              <a:rPr lang="ru-RU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ПРОФЕССИОНАЛЬНАЯ ЭТИКА МЕНЕДЖЕРА</a:t>
            </a:r>
            <a:endParaRPr lang="ru-RU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Выполнила студентка БМН-22-БЗ1:</a:t>
            </a:r>
          </a:p>
          <a:p>
            <a:pPr algn="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Сокольская София Станиславовна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3098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3047842" cy="4601183"/>
          </a:xfrm>
        </p:spPr>
        <p:txBody>
          <a:bodyPr>
            <a:normAutofit/>
          </a:bodyPr>
          <a:lstStyle/>
          <a:p>
            <a:pPr algn="ctr"/>
            <a:r>
              <a:rPr lang="ru-RU" sz="2800" dirty="0"/>
              <a:t>Понятие и сущность профессиональной этики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Профессиональная этика – это система моральных норм и принципов, которые регулируют поведение человека в профессиональной сфере. Она определяет разумные правила и ожидания, которые могут помочь взаимодействовать с коллегами, клиентами, подчиненными и другими участниками бизнес-процесса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функции профессиональной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этики:</a:t>
            </a:r>
            <a:endParaRPr lang="en-US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регулятивная</a:t>
            </a:r>
            <a:endParaRPr lang="en-US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воспитательная</a:t>
            </a:r>
            <a:endParaRPr lang="en-US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контрольная</a:t>
            </a:r>
            <a:endParaRPr lang="en-US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Профессиональная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этика менеджера определяет должное поведение руководителя, влияет на эффективность управленческой деятельности.</a:t>
            </a:r>
            <a:endParaRPr lang="ru-RU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8884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23892" y="485298"/>
            <a:ext cx="7311483" cy="954107"/>
          </a:xfrm>
          <a:prstGeom prst="rect">
            <a:avLst/>
          </a:prstGeom>
          <a:solidFill>
            <a:srgbClr val="40BAD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+mj-lt"/>
              </a:rPr>
              <a:t>Основные принципы профессиональной этики менеджера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758888" y="1853994"/>
            <a:ext cx="484149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40BAD2"/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Ответственность</a:t>
            </a:r>
            <a:endParaRPr lang="ru-RU" sz="24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40BAD2"/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Честность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порядочность </a:t>
            </a:r>
          </a:p>
          <a:p>
            <a:pPr marL="342900" indent="-342900">
              <a:buClr>
                <a:srgbClr val="40BAD2"/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Конфиденциальность</a:t>
            </a:r>
            <a:endParaRPr lang="ru-RU" sz="24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40BAD2"/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Справедливость</a:t>
            </a:r>
            <a:endParaRPr lang="ru-RU" sz="24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40BAD2"/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Лидерство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пример</a:t>
            </a: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02698">
            <a:off x="727232" y="3936380"/>
            <a:ext cx="2808257" cy="1895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867491">
            <a:off x="8161722" y="3876941"/>
            <a:ext cx="2805194" cy="1732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575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1221059"/>
          </a:xfrm>
        </p:spPr>
        <p:txBody>
          <a:bodyPr>
            <a:normAutofit/>
          </a:bodyPr>
          <a:lstStyle/>
          <a:p>
            <a:pPr algn="ctr"/>
            <a:r>
              <a:rPr lang="ru-RU" sz="2800" dirty="0"/>
              <a:t>Принцип ответственности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67189" y="969040"/>
            <a:ext cx="7751659" cy="4958638"/>
          </a:xfrm>
        </p:spPr>
        <p:txBody>
          <a:bodyPr>
            <a:norm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Готовность нести ответственность за свои решения и их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последствия</a:t>
            </a: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Обязательность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выполнения взятых на себя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обязательств</a:t>
            </a: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Забота о благополучии организации, сотрудников и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клиентов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40BAD2"/>
              </a:buClr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Открытость, прозрачность и достоверность в действиях</a:t>
            </a:r>
          </a:p>
          <a:p>
            <a:pPr marL="342900" indent="-342900">
              <a:buClr>
                <a:srgbClr val="40BAD2"/>
              </a:buClr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Следование высоким моральным стандартам</a:t>
            </a:r>
          </a:p>
          <a:p>
            <a:pPr marL="342900" indent="-342900">
              <a:buClr>
                <a:srgbClr val="40BAD2"/>
              </a:buClr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Недопущение конфликта интересов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6032" y="4226312"/>
            <a:ext cx="2834640" cy="1589854"/>
          </a:xfrm>
        </p:spPr>
        <p:txBody>
          <a:bodyPr>
            <a:normAutofit/>
          </a:bodyPr>
          <a:lstStyle/>
          <a:p>
            <a:pPr algn="ctr"/>
            <a:r>
              <a:rPr lang="ru-RU" sz="2800" dirty="0"/>
              <a:t>Принцип честности и порядочности</a:t>
            </a:r>
            <a:endParaRPr lang="ru-RU" sz="2800" dirty="0"/>
          </a:p>
        </p:txBody>
      </p:sp>
      <p:cxnSp>
        <p:nvCxnSpPr>
          <p:cNvPr id="9" name="Прямая соединительная линия 8"/>
          <p:cNvCxnSpPr>
            <a:stCxn id="3" idx="3"/>
          </p:cNvCxnSpPr>
          <p:nvPr/>
        </p:nvCxnSpPr>
        <p:spPr>
          <a:xfrm flipH="1">
            <a:off x="992459" y="3448359"/>
            <a:ext cx="1042638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7613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087244"/>
            <a:ext cx="3468029" cy="1221059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Принцип конфиденциальности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33735" y="836341"/>
            <a:ext cx="7751659" cy="5470478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Соблюдение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коммерческой, служебной и личной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тайны</a:t>
            </a: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Защита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конфиденциальной информации организации и ее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клиентов</a:t>
            </a: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Ответственность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за разглашение закрытых данных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Принятие объективные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 справедливые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решений</a:t>
            </a: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Соблюдение законов, принципов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правосудия и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равноправия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всех участников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процесса</a:t>
            </a:r>
            <a:r>
              <a:rPr lang="ru-RU" dirty="0"/>
              <a:t/>
            </a:r>
            <a:br>
              <a:rPr lang="ru-RU" dirty="0"/>
            </a:b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6032" y="4226312"/>
            <a:ext cx="2834640" cy="1589854"/>
          </a:xfrm>
        </p:spPr>
        <p:txBody>
          <a:bodyPr>
            <a:normAutofit/>
          </a:bodyPr>
          <a:lstStyle/>
          <a:p>
            <a:pPr algn="ctr"/>
            <a:r>
              <a:rPr lang="ru-RU" sz="2800" dirty="0"/>
              <a:t>Принцип </a:t>
            </a:r>
            <a:r>
              <a:rPr lang="ru-RU" sz="2800" dirty="0" smtClean="0"/>
              <a:t>справедливости</a:t>
            </a:r>
            <a:endParaRPr lang="ru-RU" sz="2800" dirty="0"/>
          </a:p>
        </p:txBody>
      </p:sp>
      <p:cxnSp>
        <p:nvCxnSpPr>
          <p:cNvPr id="9" name="Прямая соединительная линия 8"/>
          <p:cNvCxnSpPr>
            <a:stCxn id="3" idx="3"/>
          </p:cNvCxnSpPr>
          <p:nvPr/>
        </p:nvCxnSpPr>
        <p:spPr>
          <a:xfrm flipH="1">
            <a:off x="959005" y="3827500"/>
            <a:ext cx="1042638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2205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94768" y="451844"/>
            <a:ext cx="4969729" cy="523220"/>
          </a:xfrm>
          <a:prstGeom prst="rect">
            <a:avLst/>
          </a:prstGeom>
          <a:solidFill>
            <a:srgbClr val="40BAD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FFFFFF"/>
                </a:solidFill>
              </a:rPr>
              <a:t>Этика деловых отношений</a:t>
            </a:r>
            <a:endParaRPr lang="ru-RU" sz="4000" dirty="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7460" y="1342960"/>
            <a:ext cx="7556812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40BAD2"/>
              </a:buClr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Этику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взаимодействия с коллегами – необходимость уважения мнений и прав коллег, умение слушать и поддерживать диалог, а также умение решать конфликты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конструктивно.</a:t>
            </a:r>
          </a:p>
          <a:p>
            <a:pPr marL="342900" indent="-342900">
              <a:buClr>
                <a:srgbClr val="40BAD2"/>
              </a:buClr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Этику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взаимодействия с клиентами и партнерами – важность обеспечения высокого уровня сервиса, честности и порядочности в деловых отношениях, а также построение долгосрочных и взаимовыгодных партнерских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отношений.</a:t>
            </a:r>
          </a:p>
          <a:p>
            <a:pPr marL="342900" indent="-342900">
              <a:buClr>
                <a:srgbClr val="40BAD2"/>
              </a:buClr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Этику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взаимодействия с подчиненными – важность уважения и поддержки подчиненных, развитие их профессиональных навыков, а также обеспечение рабочих условий, способствующих их эффективной деятельности.</a:t>
            </a:r>
          </a:p>
        </p:txBody>
      </p: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15879763"/>
            <a:ext cx="7201036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icture background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0" t="1865" r="14337" b="-1865"/>
          <a:stretch/>
        </p:blipFill>
        <p:spPr bwMode="auto">
          <a:xfrm>
            <a:off x="8162691" y="2098690"/>
            <a:ext cx="3679904" cy="2581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6918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 smtClean="0"/>
              <a:t>Важные аспекты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69267" y="635620"/>
            <a:ext cx="7549582" cy="3713356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Важным аспектом профессиональной этики является также соблюдение конфликта интересов. Это означает, что менеджер должен избегать ситуаций, когда личные интересы могут конфликтовать с интересами компании или других сторон.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Важно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также помнить о профессиональных границах и не переходить их. Каждый менеджер должен соблюдать нормы профессионального поведения и избегать ситуаций, которые могут повредить его репутации или репутации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компании.</a:t>
            </a:r>
          </a:p>
          <a:p>
            <a:pPr>
              <a:lnSpc>
                <a:spcPct val="120000"/>
              </a:lnSpc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Наконец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важным аспектом профессиональной этики является постоянное развитие и самосовершенствование. Менеджеру необходимо постоянно совершенствовать свои навыки, следить за рыночными тенденциями и технологическими инновациями, чтобы быть успешным и эффективным в своей деятельности.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43" t="9970" r="13886" b="4532"/>
          <a:stretch/>
        </p:blipFill>
        <p:spPr bwMode="auto">
          <a:xfrm>
            <a:off x="9060425" y="4248614"/>
            <a:ext cx="2358424" cy="2375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2228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 smtClean="0"/>
              <a:t>Вывод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Таким образом, профессиональная этика играет важную роль в успешной деятельности менеджера и создании здоровой рабочей атмосферы. Соблюдение принципов профессиональной этики способствует высокой репутации как личности, так и компании, а также способствует развитию доверительных и продуктивных отношений с коллегами, </a:t>
            </a:r>
            <a:r>
              <a:rPr lang="ru-RU" dirty="0" smtClean="0"/>
              <a:t>клиент.</a:t>
            </a:r>
          </a:p>
          <a:p>
            <a:r>
              <a:rPr lang="ru-RU" dirty="0" smtClean="0"/>
              <a:t>Профессиональная </a:t>
            </a:r>
            <a:r>
              <a:rPr lang="ru-RU" dirty="0"/>
              <a:t>этика - ключевой элемент эффективного </a:t>
            </a:r>
            <a:r>
              <a:rPr lang="ru-RU" dirty="0" smtClean="0"/>
              <a:t>управления. Развитие </a:t>
            </a:r>
            <a:r>
              <a:rPr lang="ru-RU" dirty="0"/>
              <a:t>этической культуры - важная задача современного </a:t>
            </a:r>
            <a:r>
              <a:rPr lang="ru-RU" dirty="0" smtClean="0"/>
              <a:t>руководителями </a:t>
            </a:r>
            <a:r>
              <a:rPr lang="ru-RU" dirty="0"/>
              <a:t>и другими участниками рабочего процесса.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7373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амка">
  <a:themeElements>
    <a:clrScheme name="Рамка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Рамка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Рамка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Рамка</Template>
  <TotalTime>44</TotalTime>
  <Words>425</Words>
  <Application>Microsoft Office PowerPoint</Application>
  <PresentationFormat>Широкоэкранный</PresentationFormat>
  <Paragraphs>50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Corbel</vt:lpstr>
      <vt:lpstr>Wingdings 2</vt:lpstr>
      <vt:lpstr>Рамка</vt:lpstr>
      <vt:lpstr>ПРОФЕССИОНАЛЬНАЯ ЭТИКА МЕНЕДЖЕРА</vt:lpstr>
      <vt:lpstr>Понятие и сущность профессиональной этики</vt:lpstr>
      <vt:lpstr>Презентация PowerPoint</vt:lpstr>
      <vt:lpstr>Принцип ответственности</vt:lpstr>
      <vt:lpstr>Принцип конфиденциальности</vt:lpstr>
      <vt:lpstr>Презентация PowerPoint</vt:lpstr>
      <vt:lpstr>Важные аспекты</vt:lpstr>
      <vt:lpstr>Вывод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ПРОФЕССИОНАЛЬНАЯ ЭТИКА МЕНЕДЖЕРА</dc:title>
  <dc:creator>BeLL</dc:creator>
  <cp:lastModifiedBy>BeLL</cp:lastModifiedBy>
  <cp:revision>6</cp:revision>
  <cp:lastPrinted>2024-07-10T13:09:39Z</cp:lastPrinted>
  <dcterms:created xsi:type="dcterms:W3CDTF">2024-07-10T12:25:17Z</dcterms:created>
  <dcterms:modified xsi:type="dcterms:W3CDTF">2024-07-10T13:09:42Z</dcterms:modified>
</cp:coreProperties>
</file>