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7202" y="326593"/>
            <a:ext cx="9197594" cy="1299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8093" y="1681512"/>
            <a:ext cx="10575290" cy="4507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50854" y="6466738"/>
            <a:ext cx="1663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0027" y="1572523"/>
            <a:ext cx="9552940" cy="2769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3810" algn="ctr">
              <a:lnSpc>
                <a:spcPct val="150100"/>
              </a:lnSpc>
              <a:spcBef>
                <a:spcPts val="95"/>
              </a:spcBef>
            </a:pPr>
            <a:r>
              <a:rPr sz="4000" dirty="0">
                <a:latin typeface="Times New Roman"/>
                <a:cs typeface="Times New Roman"/>
              </a:rPr>
              <a:t>Проблемы</a:t>
            </a:r>
            <a:r>
              <a:rPr sz="4000" spc="-16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цифровизации</a:t>
            </a:r>
            <a:r>
              <a:rPr sz="4000" spc="-12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логистических </a:t>
            </a:r>
            <a:r>
              <a:rPr sz="4000" dirty="0">
                <a:latin typeface="Times New Roman"/>
                <a:cs typeface="Times New Roman"/>
              </a:rPr>
              <a:t>процессов</a:t>
            </a:r>
            <a:r>
              <a:rPr sz="4000" spc="-6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на</a:t>
            </a:r>
            <a:r>
              <a:rPr sz="4000" spc="-1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транспорте</a:t>
            </a:r>
            <a:r>
              <a:rPr sz="4000" spc="-4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и</a:t>
            </a:r>
            <a:r>
              <a:rPr sz="4000" spc="-3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роль</a:t>
            </a:r>
            <a:r>
              <a:rPr sz="4000" spc="-25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технологий искусственного</a:t>
            </a:r>
            <a:r>
              <a:rPr sz="4000" spc="-16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интеллекта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02748" y="4561945"/>
            <a:ext cx="2059305" cy="16664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1270" algn="r">
              <a:lnSpc>
                <a:spcPct val="150100"/>
              </a:lnSpc>
              <a:spcBef>
                <a:spcPts val="95"/>
              </a:spcBef>
            </a:pPr>
            <a:r>
              <a:rPr sz="1200" spc="-10" dirty="0" err="1">
                <a:latin typeface="Times New Roman"/>
                <a:cs typeface="Times New Roman"/>
              </a:rPr>
              <a:t>Выполнил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0" dirty="0" err="1">
                <a:latin typeface="Times New Roman"/>
                <a:cs typeface="Times New Roman"/>
              </a:rPr>
              <a:t>студент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гр.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БТТ-25-</a:t>
            </a:r>
            <a:r>
              <a:rPr sz="1200" spc="-25" dirty="0">
                <a:latin typeface="Times New Roman"/>
                <a:cs typeface="Times New Roman"/>
              </a:rPr>
              <a:t>ЭУ1 </a:t>
            </a:r>
            <a:r>
              <a:rPr lang="ru-RU" sz="1200" dirty="0" err="1">
                <a:latin typeface="Times New Roman"/>
                <a:cs typeface="Times New Roman"/>
              </a:rPr>
              <a:t>Кемалов</a:t>
            </a:r>
            <a:r>
              <a:rPr lang="ru-RU" sz="1200" dirty="0">
                <a:latin typeface="Times New Roman"/>
                <a:cs typeface="Times New Roman"/>
              </a:rPr>
              <a:t> Р.Р.</a:t>
            </a:r>
            <a:endParaRPr sz="1200" dirty="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  <a:spcBef>
                <a:spcPts val="720"/>
              </a:spcBef>
            </a:pPr>
            <a:r>
              <a:rPr sz="1200" spc="-10" dirty="0">
                <a:latin typeface="Times New Roman"/>
                <a:cs typeface="Times New Roman"/>
              </a:rPr>
              <a:t>Руководитель</a:t>
            </a:r>
            <a:endParaRPr sz="1200" dirty="0">
              <a:latin typeface="Times New Roman"/>
              <a:cs typeface="Times New Roman"/>
            </a:endParaRPr>
          </a:p>
          <a:p>
            <a:pPr marR="7620" algn="r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Times New Roman"/>
                <a:cs typeface="Times New Roman"/>
              </a:rPr>
              <a:t>канд.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эконом.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наук, доцент</a:t>
            </a:r>
            <a:endParaRPr sz="1200" dirty="0">
              <a:latin typeface="Times New Roman"/>
              <a:cs typeface="Times New Roman"/>
            </a:endParaRPr>
          </a:p>
          <a:p>
            <a:pPr marR="6985" algn="r">
              <a:lnSpc>
                <a:spcPct val="100000"/>
              </a:lnSpc>
              <a:spcBef>
                <a:spcPts val="720"/>
              </a:spcBef>
            </a:pPr>
            <a:r>
              <a:rPr sz="1200" spc="-10" dirty="0">
                <a:latin typeface="Times New Roman"/>
                <a:cs typeface="Times New Roman"/>
              </a:rPr>
              <a:t>Тунгусова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Е.В.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561589" y="190804"/>
            <a:ext cx="690562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6625" marR="5080" indent="-923925">
              <a:lnSpc>
                <a:spcPct val="150200"/>
              </a:lnSpc>
              <a:spcBef>
                <a:spcPts val="100"/>
              </a:spcBef>
            </a:pPr>
            <a:r>
              <a:rPr sz="1400" dirty="0"/>
              <a:t>МИНЕСТЕРСТВО </a:t>
            </a:r>
            <a:r>
              <a:rPr sz="1400" spc="-25" dirty="0"/>
              <a:t>НАУКИ</a:t>
            </a:r>
            <a:r>
              <a:rPr sz="1400" spc="-35" dirty="0"/>
              <a:t> </a:t>
            </a:r>
            <a:r>
              <a:rPr sz="1400" dirty="0"/>
              <a:t>И</a:t>
            </a:r>
            <a:r>
              <a:rPr sz="1400" spc="-70" dirty="0"/>
              <a:t> </a:t>
            </a:r>
            <a:r>
              <a:rPr sz="1400" dirty="0"/>
              <a:t>ВЫСШЕГО</a:t>
            </a:r>
            <a:r>
              <a:rPr sz="1400" spc="-35" dirty="0"/>
              <a:t> </a:t>
            </a:r>
            <a:r>
              <a:rPr sz="1400" spc="-40" dirty="0"/>
              <a:t>ОБРАЗОВАНИЯ</a:t>
            </a:r>
            <a:r>
              <a:rPr sz="1400" spc="25" dirty="0"/>
              <a:t> </a:t>
            </a:r>
            <a:r>
              <a:rPr sz="1400" dirty="0"/>
              <a:t>РОССИЙСКОЙ</a:t>
            </a:r>
            <a:r>
              <a:rPr sz="1400" spc="-30" dirty="0"/>
              <a:t> </a:t>
            </a:r>
            <a:r>
              <a:rPr sz="1400" spc="-10" dirty="0"/>
              <a:t>ФЕДЕРАЦИИ ВЛАДИВОСТОКСКИЙ</a:t>
            </a:r>
            <a:r>
              <a:rPr sz="1400" spc="15" dirty="0"/>
              <a:t> </a:t>
            </a:r>
            <a:r>
              <a:rPr sz="1400" spc="-20" dirty="0"/>
              <a:t>ГОСУДАРСТВЕННЫЙ</a:t>
            </a:r>
            <a:r>
              <a:rPr sz="1400" spc="15" dirty="0"/>
              <a:t> </a:t>
            </a:r>
            <a:r>
              <a:rPr sz="1400" spc="-10" dirty="0"/>
              <a:t>УНИВЕРСИТЕТ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592195" y="831392"/>
            <a:ext cx="4846320" cy="66611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940"/>
              </a:spcBef>
            </a:pPr>
            <a:r>
              <a:rPr sz="1400" spc="-10" dirty="0">
                <a:latin typeface="Times New Roman"/>
                <a:cs typeface="Times New Roman"/>
              </a:rPr>
              <a:t>ИНЖЕНЕРНАЯ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ШКОЛА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44"/>
              </a:spcBef>
            </a:pPr>
            <a:r>
              <a:rPr sz="1400" spc="-40" dirty="0">
                <a:latin typeface="Times New Roman"/>
                <a:cs typeface="Times New Roman"/>
              </a:rPr>
              <a:t>КАФЕДРА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ТРАНСПОРТНЫХ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ПРОЦЕССОВ 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ТЕХНОЛОГИЙ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07278" y="6466433"/>
            <a:ext cx="1207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Владивосток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2026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423917" y="628345"/>
            <a:ext cx="334391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Цель</a:t>
            </a:r>
            <a:r>
              <a:rPr spc="-40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spc="-10" dirty="0"/>
              <a:t>задачи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53492" rIns="0" bIns="0" rtlCol="0">
            <a:spAutoFit/>
          </a:bodyPr>
          <a:lstStyle/>
          <a:p>
            <a:pPr marL="682625">
              <a:lnSpc>
                <a:spcPct val="100000"/>
              </a:lnSpc>
              <a:spcBef>
                <a:spcPts val="935"/>
              </a:spcBef>
            </a:pPr>
            <a:r>
              <a:rPr dirty="0"/>
              <a:t>Цель</a:t>
            </a:r>
            <a:r>
              <a:rPr spc="405" dirty="0"/>
              <a:t> </a:t>
            </a:r>
            <a:r>
              <a:rPr dirty="0"/>
              <a:t>исследования:</a:t>
            </a:r>
            <a:r>
              <a:rPr spc="380" dirty="0"/>
              <a:t> </a:t>
            </a:r>
            <a:r>
              <a:rPr dirty="0"/>
              <a:t>комплексный</a:t>
            </a:r>
            <a:r>
              <a:rPr spc="390" dirty="0"/>
              <a:t> </a:t>
            </a:r>
            <a:r>
              <a:rPr dirty="0"/>
              <a:t>анализ</a:t>
            </a:r>
            <a:r>
              <a:rPr spc="415" dirty="0"/>
              <a:t> </a:t>
            </a:r>
            <a:r>
              <a:rPr dirty="0"/>
              <a:t>проблем</a:t>
            </a:r>
            <a:r>
              <a:rPr spc="415" dirty="0"/>
              <a:t> </a:t>
            </a:r>
            <a:r>
              <a:rPr dirty="0"/>
              <a:t>цифровизации</a:t>
            </a:r>
            <a:r>
              <a:rPr spc="409" dirty="0"/>
              <a:t> </a:t>
            </a:r>
            <a:r>
              <a:rPr dirty="0"/>
              <a:t>транспортной</a:t>
            </a:r>
            <a:r>
              <a:rPr spc="415" dirty="0"/>
              <a:t> </a:t>
            </a:r>
            <a:r>
              <a:rPr dirty="0"/>
              <a:t>логистики</a:t>
            </a:r>
            <a:r>
              <a:rPr spc="415" dirty="0"/>
              <a:t> </a:t>
            </a:r>
            <a:r>
              <a:rPr dirty="0"/>
              <a:t>и</a:t>
            </a:r>
            <a:r>
              <a:rPr spc="405" dirty="0"/>
              <a:t> </a:t>
            </a:r>
            <a:r>
              <a:rPr dirty="0"/>
              <a:t>разработка</a:t>
            </a:r>
            <a:r>
              <a:rPr spc="415" dirty="0"/>
              <a:t> </a:t>
            </a:r>
            <a:r>
              <a:rPr dirty="0"/>
              <a:t>рекомендаций</a:t>
            </a:r>
            <a:r>
              <a:rPr spc="415" dirty="0"/>
              <a:t> </a:t>
            </a:r>
            <a:r>
              <a:rPr spc="-25" dirty="0"/>
              <a:t>по</a:t>
            </a:r>
          </a:p>
          <a:p>
            <a:pPr marL="231775">
              <a:lnSpc>
                <a:spcPct val="100000"/>
              </a:lnSpc>
              <a:spcBef>
                <a:spcPts val="840"/>
              </a:spcBef>
            </a:pPr>
            <a:r>
              <a:rPr dirty="0"/>
              <a:t>применению</a:t>
            </a:r>
            <a:r>
              <a:rPr spc="-45" dirty="0"/>
              <a:t> </a:t>
            </a:r>
            <a:r>
              <a:rPr spc="-10" dirty="0"/>
              <a:t>искусственного</a:t>
            </a:r>
            <a:r>
              <a:rPr spc="-40" dirty="0"/>
              <a:t> </a:t>
            </a:r>
            <a:r>
              <a:rPr dirty="0"/>
              <a:t>интеллекта</a:t>
            </a:r>
            <a:r>
              <a:rPr spc="-40" dirty="0"/>
              <a:t> </a:t>
            </a:r>
            <a:r>
              <a:rPr dirty="0"/>
              <a:t>для</a:t>
            </a:r>
            <a:r>
              <a:rPr spc="-65" dirty="0"/>
              <a:t> </a:t>
            </a:r>
            <a:r>
              <a:rPr dirty="0"/>
              <a:t>повышения</a:t>
            </a:r>
            <a:r>
              <a:rPr spc="-55" dirty="0"/>
              <a:t> </a:t>
            </a:r>
            <a:r>
              <a:rPr dirty="0"/>
              <a:t>эффективности</a:t>
            </a:r>
            <a:r>
              <a:rPr spc="-40" dirty="0"/>
              <a:t> </a:t>
            </a:r>
            <a:r>
              <a:rPr dirty="0"/>
              <a:t>управления</a:t>
            </a:r>
            <a:r>
              <a:rPr spc="-15" dirty="0"/>
              <a:t> </a:t>
            </a:r>
            <a:r>
              <a:rPr spc="-10" dirty="0"/>
              <a:t>отраслью.</a:t>
            </a:r>
          </a:p>
          <a:p>
            <a:pPr marL="682625">
              <a:lnSpc>
                <a:spcPct val="100000"/>
              </a:lnSpc>
              <a:spcBef>
                <a:spcPts val="844"/>
              </a:spcBef>
            </a:pPr>
            <a:r>
              <a:rPr spc="-10" dirty="0"/>
              <a:t>Задачи:</a:t>
            </a:r>
          </a:p>
          <a:p>
            <a:pPr marL="815975" indent="-136525">
              <a:lnSpc>
                <a:spcPct val="100000"/>
              </a:lnSpc>
              <a:spcBef>
                <a:spcPts val="840"/>
              </a:spcBef>
              <a:buSzPct val="92857"/>
              <a:buAutoNum type="arabicPeriod"/>
              <a:tabLst>
                <a:tab pos="815975" algn="l"/>
              </a:tabLst>
            </a:pPr>
            <a:r>
              <a:rPr dirty="0"/>
              <a:t>Изучить</a:t>
            </a:r>
            <a:r>
              <a:rPr spc="-5" dirty="0"/>
              <a:t> </a:t>
            </a:r>
            <a:r>
              <a:rPr spc="-25" dirty="0"/>
              <a:t>теоретико-</a:t>
            </a:r>
            <a:r>
              <a:rPr spc="-10" dirty="0"/>
              <a:t>методологические</a:t>
            </a:r>
            <a:r>
              <a:rPr spc="50" dirty="0"/>
              <a:t> </a:t>
            </a:r>
            <a:r>
              <a:rPr dirty="0"/>
              <a:t>основы</a:t>
            </a:r>
            <a:r>
              <a:rPr spc="-35" dirty="0"/>
              <a:t> </a:t>
            </a:r>
            <a:r>
              <a:rPr dirty="0"/>
              <a:t>управления</a:t>
            </a:r>
            <a:r>
              <a:rPr spc="10" dirty="0"/>
              <a:t> </a:t>
            </a:r>
            <a:r>
              <a:rPr spc="-10" dirty="0"/>
              <a:t>транспортом.</a:t>
            </a:r>
          </a:p>
          <a:p>
            <a:pPr marL="815975" indent="-136525">
              <a:lnSpc>
                <a:spcPct val="100000"/>
              </a:lnSpc>
              <a:spcBef>
                <a:spcPts val="840"/>
              </a:spcBef>
              <a:buSzPct val="92857"/>
              <a:buAutoNum type="arabicPeriod"/>
              <a:tabLst>
                <a:tab pos="815975" algn="l"/>
              </a:tabLst>
            </a:pPr>
            <a:r>
              <a:rPr dirty="0"/>
              <a:t>Определить</a:t>
            </a:r>
            <a:r>
              <a:rPr spc="-40" dirty="0"/>
              <a:t> </a:t>
            </a:r>
            <a:r>
              <a:rPr dirty="0"/>
              <a:t>роль</a:t>
            </a:r>
            <a:r>
              <a:rPr spc="-45" dirty="0"/>
              <a:t> </a:t>
            </a:r>
            <a:r>
              <a:rPr dirty="0"/>
              <a:t>логистических</a:t>
            </a:r>
            <a:r>
              <a:rPr spc="10" dirty="0"/>
              <a:t> </a:t>
            </a:r>
            <a:r>
              <a:rPr dirty="0"/>
              <a:t>процессов</a:t>
            </a:r>
            <a:r>
              <a:rPr spc="-35" dirty="0"/>
              <a:t> </a:t>
            </a:r>
            <a:r>
              <a:rPr dirty="0"/>
              <a:t>в</a:t>
            </a:r>
            <a:r>
              <a:rPr spc="-65" dirty="0"/>
              <a:t> </a:t>
            </a:r>
            <a:r>
              <a:rPr dirty="0"/>
              <a:t>обеспечении</a:t>
            </a:r>
            <a:r>
              <a:rPr spc="-30" dirty="0"/>
              <a:t> </a:t>
            </a:r>
            <a:r>
              <a:rPr spc="-10" dirty="0"/>
              <a:t>конкурентоспособности</a:t>
            </a:r>
            <a:r>
              <a:rPr spc="35" dirty="0"/>
              <a:t> </a:t>
            </a:r>
            <a:r>
              <a:rPr dirty="0"/>
              <a:t>транспортных</a:t>
            </a:r>
            <a:r>
              <a:rPr spc="10" dirty="0"/>
              <a:t> </a:t>
            </a:r>
            <a:r>
              <a:rPr spc="-10" dirty="0"/>
              <a:t>систем.</a:t>
            </a:r>
          </a:p>
          <a:p>
            <a:pPr marL="815975" indent="-136525">
              <a:lnSpc>
                <a:spcPct val="100000"/>
              </a:lnSpc>
              <a:spcBef>
                <a:spcPts val="840"/>
              </a:spcBef>
              <a:buSzPct val="92857"/>
              <a:buAutoNum type="arabicPeriod"/>
              <a:tabLst>
                <a:tab pos="815975" algn="l"/>
              </a:tabLst>
            </a:pPr>
            <a:r>
              <a:rPr dirty="0"/>
              <a:t>Оценить</a:t>
            </a:r>
            <a:r>
              <a:rPr spc="-50" dirty="0"/>
              <a:t> </a:t>
            </a:r>
            <a:r>
              <a:rPr dirty="0"/>
              <a:t>влияние</a:t>
            </a:r>
            <a:r>
              <a:rPr spc="-15" dirty="0"/>
              <a:t> </a:t>
            </a:r>
            <a:r>
              <a:rPr dirty="0"/>
              <a:t>цифровизации</a:t>
            </a:r>
            <a:r>
              <a:rPr spc="-20" dirty="0"/>
              <a:t> </a:t>
            </a:r>
            <a:r>
              <a:rPr dirty="0"/>
              <a:t>на</a:t>
            </a:r>
            <a:r>
              <a:rPr spc="-55" dirty="0"/>
              <a:t> </a:t>
            </a:r>
            <a:r>
              <a:rPr dirty="0"/>
              <a:t>трансформацию</a:t>
            </a:r>
            <a:r>
              <a:rPr spc="-35" dirty="0"/>
              <a:t> </a:t>
            </a:r>
            <a:r>
              <a:rPr spc="-10" dirty="0"/>
              <a:t>сектора.</a:t>
            </a:r>
          </a:p>
          <a:p>
            <a:pPr marL="815975" indent="-136525">
              <a:lnSpc>
                <a:spcPct val="100000"/>
              </a:lnSpc>
              <a:spcBef>
                <a:spcPts val="845"/>
              </a:spcBef>
              <a:buSzPct val="92857"/>
              <a:buAutoNum type="arabicPeriod"/>
              <a:tabLst>
                <a:tab pos="815975" algn="l"/>
              </a:tabLst>
            </a:pPr>
            <a:r>
              <a:rPr dirty="0"/>
              <a:t>Выявить</a:t>
            </a:r>
            <a:r>
              <a:rPr spc="-30" dirty="0"/>
              <a:t> </a:t>
            </a:r>
            <a:r>
              <a:rPr dirty="0"/>
              <a:t>технические,</a:t>
            </a:r>
            <a:r>
              <a:rPr spc="10" dirty="0"/>
              <a:t> </a:t>
            </a:r>
            <a:r>
              <a:rPr spc="-10" dirty="0"/>
              <a:t>экономические</a:t>
            </a:r>
            <a:r>
              <a:rPr spc="-1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dirty="0"/>
              <a:t>кадровые</a:t>
            </a:r>
            <a:r>
              <a:rPr spc="-55" dirty="0"/>
              <a:t> </a:t>
            </a:r>
            <a:r>
              <a:rPr dirty="0"/>
              <a:t>барьеры</a:t>
            </a:r>
            <a:r>
              <a:rPr spc="-35" dirty="0"/>
              <a:t> </a:t>
            </a:r>
            <a:r>
              <a:rPr spc="-10" dirty="0"/>
              <a:t>цифровизации.</a:t>
            </a:r>
          </a:p>
          <a:p>
            <a:pPr marL="815975" indent="-136525">
              <a:lnSpc>
                <a:spcPct val="100000"/>
              </a:lnSpc>
              <a:spcBef>
                <a:spcPts val="840"/>
              </a:spcBef>
              <a:buSzPct val="92857"/>
              <a:buAutoNum type="arabicPeriod"/>
              <a:tabLst>
                <a:tab pos="815975" algn="l"/>
              </a:tabLst>
            </a:pPr>
            <a:r>
              <a:rPr spc="-10" dirty="0"/>
              <a:t>Исследовать</a:t>
            </a:r>
            <a:r>
              <a:rPr spc="10" dirty="0"/>
              <a:t> </a:t>
            </a:r>
            <a:r>
              <a:rPr dirty="0"/>
              <a:t>потенциал</a:t>
            </a:r>
            <a:r>
              <a:rPr spc="5" dirty="0"/>
              <a:t> </a:t>
            </a:r>
            <a:r>
              <a:rPr dirty="0"/>
              <a:t>ИИ</a:t>
            </a:r>
            <a:r>
              <a:rPr spc="-20" dirty="0"/>
              <a:t> </a:t>
            </a:r>
            <a:r>
              <a:rPr dirty="0"/>
              <a:t>в</a:t>
            </a:r>
            <a:r>
              <a:rPr spc="-55" dirty="0"/>
              <a:t> </a:t>
            </a:r>
            <a:r>
              <a:rPr spc="-10" dirty="0"/>
              <a:t>прогнозировании</a:t>
            </a:r>
            <a:r>
              <a:rPr spc="5" dirty="0"/>
              <a:t> </a:t>
            </a:r>
            <a:r>
              <a:rPr dirty="0"/>
              <a:t>спроса</a:t>
            </a:r>
            <a:r>
              <a:rPr spc="-15" dirty="0"/>
              <a:t> </a:t>
            </a:r>
            <a:r>
              <a:rPr dirty="0"/>
              <a:t>и</a:t>
            </a:r>
            <a:r>
              <a:rPr spc="-45" dirty="0"/>
              <a:t> </a:t>
            </a:r>
            <a:r>
              <a:rPr dirty="0"/>
              <a:t>управлении</a:t>
            </a:r>
            <a:r>
              <a:rPr spc="20" dirty="0"/>
              <a:t> </a:t>
            </a:r>
            <a:r>
              <a:rPr dirty="0"/>
              <a:t>цепями</a:t>
            </a:r>
            <a:r>
              <a:rPr spc="-40" dirty="0"/>
              <a:t> </a:t>
            </a:r>
            <a:r>
              <a:rPr spc="-10" dirty="0"/>
              <a:t>поставок.</a:t>
            </a:r>
          </a:p>
          <a:p>
            <a:pPr marL="815975" indent="-136525">
              <a:lnSpc>
                <a:spcPct val="100000"/>
              </a:lnSpc>
              <a:spcBef>
                <a:spcPts val="840"/>
              </a:spcBef>
              <a:buSzPct val="92857"/>
              <a:buAutoNum type="arabicPeriod"/>
              <a:tabLst>
                <a:tab pos="815975" algn="l"/>
              </a:tabLst>
            </a:pPr>
            <a:r>
              <a:rPr dirty="0"/>
              <a:t>Оценить</a:t>
            </a:r>
            <a:r>
              <a:rPr spc="-55" dirty="0"/>
              <a:t> </a:t>
            </a:r>
            <a:r>
              <a:rPr spc="-10" dirty="0"/>
              <a:t>экономическую</a:t>
            </a:r>
            <a:r>
              <a:rPr spc="5" dirty="0"/>
              <a:t> </a:t>
            </a:r>
            <a:r>
              <a:rPr dirty="0"/>
              <a:t>эффективность</a:t>
            </a:r>
            <a:r>
              <a:rPr spc="-10" dirty="0"/>
              <a:t> </a:t>
            </a:r>
            <a:r>
              <a:rPr dirty="0"/>
              <a:t>внедрения</a:t>
            </a:r>
            <a:r>
              <a:rPr spc="-40" dirty="0"/>
              <a:t> </a:t>
            </a:r>
            <a:r>
              <a:rPr spc="-10" dirty="0"/>
              <a:t>интеллектуальных</a:t>
            </a:r>
            <a:r>
              <a:rPr spc="15" dirty="0"/>
              <a:t> </a:t>
            </a:r>
            <a:r>
              <a:rPr dirty="0"/>
              <a:t>систем</a:t>
            </a:r>
            <a:r>
              <a:rPr spc="-55" dirty="0"/>
              <a:t> </a:t>
            </a:r>
            <a:r>
              <a:rPr spc="-10" dirty="0"/>
              <a:t>маршрутизации.</a:t>
            </a:r>
          </a:p>
          <a:p>
            <a:pPr marL="231775" marR="6985" indent="450850">
              <a:lnSpc>
                <a:spcPts val="2520"/>
              </a:lnSpc>
              <a:spcBef>
                <a:spcPts val="100"/>
              </a:spcBef>
            </a:pPr>
            <a:r>
              <a:rPr dirty="0"/>
              <a:t>Достижение</a:t>
            </a:r>
            <a:r>
              <a:rPr spc="175" dirty="0"/>
              <a:t> </a:t>
            </a:r>
            <a:r>
              <a:rPr dirty="0"/>
              <a:t>указанной</a:t>
            </a:r>
            <a:r>
              <a:rPr spc="170" dirty="0"/>
              <a:t> </a:t>
            </a:r>
            <a:r>
              <a:rPr dirty="0"/>
              <a:t>цели</a:t>
            </a:r>
            <a:r>
              <a:rPr spc="165" dirty="0"/>
              <a:t> </a:t>
            </a:r>
            <a:r>
              <a:rPr dirty="0"/>
              <a:t>заложит</a:t>
            </a:r>
            <a:r>
              <a:rPr spc="160" dirty="0"/>
              <a:t> </a:t>
            </a:r>
            <a:r>
              <a:rPr spc="-25" dirty="0"/>
              <a:t>научно-</a:t>
            </a:r>
            <a:r>
              <a:rPr dirty="0"/>
              <a:t>практическую</a:t>
            </a:r>
            <a:r>
              <a:rPr spc="170" dirty="0"/>
              <a:t> </a:t>
            </a:r>
            <a:r>
              <a:rPr dirty="0"/>
              <a:t>основу</a:t>
            </a:r>
            <a:r>
              <a:rPr spc="150" dirty="0"/>
              <a:t> </a:t>
            </a:r>
            <a:r>
              <a:rPr dirty="0"/>
              <a:t>для</a:t>
            </a:r>
            <a:r>
              <a:rPr spc="180" dirty="0"/>
              <a:t> </a:t>
            </a:r>
            <a:r>
              <a:rPr dirty="0"/>
              <a:t>создания</a:t>
            </a:r>
            <a:r>
              <a:rPr spc="175" dirty="0"/>
              <a:t> </a:t>
            </a:r>
            <a:r>
              <a:rPr dirty="0"/>
              <a:t>умных</a:t>
            </a:r>
            <a:r>
              <a:rPr spc="150" dirty="0"/>
              <a:t> </a:t>
            </a:r>
            <a:r>
              <a:rPr dirty="0"/>
              <a:t>транспортных</a:t>
            </a:r>
            <a:r>
              <a:rPr spc="150" dirty="0"/>
              <a:t> </a:t>
            </a:r>
            <a:r>
              <a:rPr dirty="0"/>
              <a:t>систем.</a:t>
            </a:r>
            <a:r>
              <a:rPr spc="180" dirty="0"/>
              <a:t> </a:t>
            </a:r>
            <a:r>
              <a:rPr spc="-10" dirty="0"/>
              <a:t>Разработанные рекомендации</a:t>
            </a:r>
            <a:r>
              <a:rPr spc="-25" dirty="0"/>
              <a:t> </a:t>
            </a:r>
            <a:r>
              <a:rPr dirty="0"/>
              <a:t>помогут</a:t>
            </a:r>
            <a:r>
              <a:rPr spc="-40" dirty="0"/>
              <a:t> </a:t>
            </a:r>
            <a:r>
              <a:rPr spc="-10" dirty="0"/>
              <a:t>оптимизировать</a:t>
            </a:r>
            <a:r>
              <a:rPr spc="25" dirty="0"/>
              <a:t> </a:t>
            </a:r>
            <a:r>
              <a:rPr dirty="0"/>
              <a:t>цепи</a:t>
            </a:r>
            <a:r>
              <a:rPr spc="-30" dirty="0"/>
              <a:t> </a:t>
            </a:r>
            <a:r>
              <a:rPr dirty="0"/>
              <a:t>поставок</a:t>
            </a:r>
            <a:r>
              <a:rPr spc="-30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spc="-10" dirty="0"/>
              <a:t>ускорить</a:t>
            </a:r>
            <a:r>
              <a:rPr dirty="0"/>
              <a:t> </a:t>
            </a:r>
            <a:r>
              <a:rPr spc="-10" dirty="0"/>
              <a:t>цифровую</a:t>
            </a:r>
            <a:r>
              <a:rPr spc="-15" dirty="0"/>
              <a:t> </a:t>
            </a:r>
            <a:r>
              <a:rPr dirty="0"/>
              <a:t>трансформацию</a:t>
            </a:r>
            <a:r>
              <a:rPr spc="-30" dirty="0"/>
              <a:t> </a:t>
            </a:r>
            <a:r>
              <a:rPr spc="-10" dirty="0"/>
              <a:t>сектора.</a:t>
            </a: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3817" rIns="0" bIns="0" rtlCol="0">
            <a:spAutoFit/>
          </a:bodyPr>
          <a:lstStyle/>
          <a:p>
            <a:pPr marL="124079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Проблема</a:t>
            </a:r>
            <a:r>
              <a:rPr spc="-60" dirty="0"/>
              <a:t> </a:t>
            </a:r>
            <a:r>
              <a:rPr dirty="0"/>
              <a:t>и</a:t>
            </a:r>
            <a:r>
              <a:rPr spc="-75" dirty="0"/>
              <a:t> </a:t>
            </a:r>
            <a:r>
              <a:rPr dirty="0"/>
              <a:t>её</a:t>
            </a:r>
            <a:r>
              <a:rPr spc="-75" dirty="0"/>
              <a:t> </a:t>
            </a:r>
            <a:r>
              <a:rPr spc="-10" dirty="0"/>
              <a:t>актуальность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1816260"/>
            <a:ext cx="10360660" cy="290703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463550" algn="just">
              <a:lnSpc>
                <a:spcPct val="100000"/>
              </a:lnSpc>
              <a:spcBef>
                <a:spcPts val="935"/>
              </a:spcBef>
            </a:pPr>
            <a:r>
              <a:rPr sz="1400" dirty="0">
                <a:latin typeface="Times New Roman"/>
                <a:cs typeface="Times New Roman"/>
              </a:rPr>
              <a:t>Проблема: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«Проблемы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цифровизации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логистических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транспорте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технологий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искусственного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интеллекта»</a:t>
            </a:r>
            <a:endParaRPr sz="1400">
              <a:latin typeface="Times New Roman"/>
              <a:cs typeface="Times New Roman"/>
            </a:endParaRPr>
          </a:p>
          <a:p>
            <a:pPr marL="463550" algn="just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Times New Roman"/>
                <a:cs typeface="Times New Roman"/>
              </a:rPr>
              <a:t>Актуальность</a:t>
            </a:r>
            <a:r>
              <a:rPr sz="1400" spc="4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проблемы:</a:t>
            </a:r>
            <a:r>
              <a:rPr sz="1400" spc="4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Современный</a:t>
            </a:r>
            <a:r>
              <a:rPr sz="1400" spc="21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этап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развития</a:t>
            </a:r>
            <a:r>
              <a:rPr sz="1400" spc="21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экономики</a:t>
            </a:r>
            <a:r>
              <a:rPr sz="1400" spc="22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характеризуется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масштабной</a:t>
            </a:r>
            <a:r>
              <a:rPr sz="1400" spc="21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цифровизацией</a:t>
            </a:r>
            <a:endParaRPr sz="14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501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инфраструктурных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отраслей.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Транспортно-</a:t>
            </a:r>
            <a:r>
              <a:rPr sz="1400" dirty="0">
                <a:latin typeface="Times New Roman"/>
                <a:cs typeface="Times New Roman"/>
              </a:rPr>
              <a:t>логистический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комплекс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базис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системы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товаров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претерпевает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коренную </a:t>
            </a:r>
            <a:r>
              <a:rPr sz="1400" dirty="0">
                <a:latin typeface="Times New Roman"/>
                <a:cs typeface="Times New Roman"/>
              </a:rPr>
              <a:t>смену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управленческих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парадигм.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условиях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макроэкономических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вызовов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изменения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грузопотоков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традиционные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методы </a:t>
            </a:r>
            <a:r>
              <a:rPr sz="1400" dirty="0">
                <a:latin typeface="Times New Roman"/>
                <a:cs typeface="Times New Roman"/>
              </a:rPr>
              <a:t>планирования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снижают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эффективность.</a:t>
            </a:r>
            <a:endParaRPr sz="1400">
              <a:latin typeface="Times New Roman"/>
              <a:cs typeface="Times New Roman"/>
            </a:endParaRPr>
          </a:p>
          <a:p>
            <a:pPr marL="12700" indent="450850" algn="just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Times New Roman"/>
                <a:cs typeface="Times New Roman"/>
              </a:rPr>
              <a:t>Отсутствие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цифровизации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технологий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логистике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консервирует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устаревшие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методы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управления,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которые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справляются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100"/>
              </a:lnSpc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новыми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макроэкономическими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вызовами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изменением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грузопотоков.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приводит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критическому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росту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транспортных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издержек, </a:t>
            </a:r>
            <a:r>
              <a:rPr sz="1400" dirty="0">
                <a:latin typeface="Times New Roman"/>
                <a:cs typeface="Times New Roman"/>
              </a:rPr>
              <a:t>срывам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сроков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поставок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из-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ошибок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планирования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потере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конкурентоспособности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бизнеса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фоне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технологически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развитых конкурентов.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04366" y="628345"/>
            <a:ext cx="978154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Технические</a:t>
            </a:r>
            <a:r>
              <a:rPr spc="-165" dirty="0"/>
              <a:t> </a:t>
            </a:r>
            <a:r>
              <a:rPr dirty="0"/>
              <a:t>и</a:t>
            </a:r>
            <a:r>
              <a:rPr spc="-185" dirty="0"/>
              <a:t> </a:t>
            </a:r>
            <a:r>
              <a:rPr dirty="0"/>
              <a:t>технологические</a:t>
            </a:r>
            <a:r>
              <a:rPr spc="-165" dirty="0"/>
              <a:t> </a:t>
            </a:r>
            <a:r>
              <a:rPr spc="-10" dirty="0"/>
              <a:t>барьеры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68297" y="1816379"/>
            <a:ext cx="6842125" cy="45021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300" dirty="0">
                <a:latin typeface="Times New Roman"/>
                <a:cs typeface="Times New Roman"/>
              </a:rPr>
              <a:t>1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Разрозненность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данных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(«информационные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силосы»)</a:t>
            </a:r>
            <a:endParaRPr sz="1300">
              <a:latin typeface="Times New Roman"/>
              <a:cs typeface="Times New Roman"/>
            </a:endParaRPr>
          </a:p>
          <a:p>
            <a:pPr marL="109220" indent="-96520">
              <a:lnSpc>
                <a:spcPct val="100000"/>
              </a:lnSpc>
              <a:spcBef>
                <a:spcPts val="795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У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перевозчика,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склада,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порта,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таможни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—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разные </a:t>
            </a:r>
            <a:r>
              <a:rPr sz="1300" spc="-10" dirty="0">
                <a:latin typeface="Times New Roman"/>
                <a:cs typeface="Times New Roman"/>
              </a:rPr>
              <a:t>форматы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описания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данных</a:t>
            </a:r>
            <a:endParaRPr sz="1300">
              <a:latin typeface="Times New Roman"/>
              <a:cs typeface="Times New Roman"/>
            </a:endParaRPr>
          </a:p>
          <a:p>
            <a:pPr marL="109220" indent="-96520">
              <a:lnSpc>
                <a:spcPct val="100000"/>
              </a:lnSpc>
              <a:spcBef>
                <a:spcPts val="770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Отсутствие</a:t>
            </a:r>
            <a:r>
              <a:rPr sz="1300" spc="-8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единых стандартов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обмена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интероперабельности</a:t>
            </a: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300">
              <a:latin typeface="Times New Roman"/>
              <a:cs typeface="Times New Roman"/>
            </a:endParaRPr>
          </a:p>
          <a:p>
            <a:pPr marL="176530" indent="-163830">
              <a:lnSpc>
                <a:spcPct val="100000"/>
              </a:lnSpc>
              <a:buAutoNum type="arabicPeriod" startAt="2"/>
              <a:tabLst>
                <a:tab pos="176530" algn="l"/>
              </a:tabLst>
            </a:pPr>
            <a:r>
              <a:rPr sz="1300" spc="-10" dirty="0">
                <a:latin typeface="Times New Roman"/>
                <a:cs typeface="Times New Roman"/>
              </a:rPr>
              <a:t>Уязвимость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перед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киберугрозами</a:t>
            </a:r>
            <a:endParaRPr sz="1300">
              <a:latin typeface="Times New Roman"/>
              <a:cs typeface="Times New Roman"/>
            </a:endParaRPr>
          </a:p>
          <a:p>
            <a:pPr marL="109220" lvl="1" indent="-96520">
              <a:lnSpc>
                <a:spcPct val="100000"/>
              </a:lnSpc>
              <a:spcBef>
                <a:spcPts val="765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Атаки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программ-</a:t>
            </a:r>
            <a:r>
              <a:rPr sz="1300" dirty="0">
                <a:latin typeface="Times New Roman"/>
                <a:cs typeface="Times New Roman"/>
              </a:rPr>
              <a:t>вымогателей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могут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парализовать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порт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или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распределительный </a:t>
            </a:r>
            <a:r>
              <a:rPr sz="1300" dirty="0">
                <a:latin typeface="Times New Roman"/>
                <a:cs typeface="Times New Roman"/>
              </a:rPr>
              <a:t>центр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сутки</a:t>
            </a:r>
            <a:endParaRPr sz="1300">
              <a:latin typeface="Times New Roman"/>
              <a:cs typeface="Times New Roman"/>
            </a:endParaRPr>
          </a:p>
          <a:p>
            <a:pPr marL="109220" lvl="1" indent="-96520">
              <a:lnSpc>
                <a:spcPct val="100000"/>
              </a:lnSpc>
              <a:spcBef>
                <a:spcPts val="795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Риски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спуфинга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GPS/ГЛОНАСС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(подмена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координат)</a:t>
            </a: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300">
              <a:latin typeface="Times New Roman"/>
              <a:cs typeface="Times New Roman"/>
            </a:endParaRPr>
          </a:p>
          <a:p>
            <a:pPr marL="175895" indent="-163195">
              <a:lnSpc>
                <a:spcPct val="100000"/>
              </a:lnSpc>
              <a:buAutoNum type="arabicPeriod" startAt="3"/>
              <a:tabLst>
                <a:tab pos="175895" algn="l"/>
              </a:tabLst>
            </a:pPr>
            <a:r>
              <a:rPr sz="1300" dirty="0">
                <a:latin typeface="Times New Roman"/>
                <a:cs typeface="Times New Roman"/>
              </a:rPr>
              <a:t>«Слепые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зоны»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связи</a:t>
            </a:r>
            <a:endParaRPr sz="1300">
              <a:latin typeface="Times New Roman"/>
              <a:cs typeface="Times New Roman"/>
            </a:endParaRPr>
          </a:p>
          <a:p>
            <a:pPr marL="109220" lvl="1" indent="-96520">
              <a:lnSpc>
                <a:spcPct val="100000"/>
              </a:lnSpc>
              <a:spcBef>
                <a:spcPts val="770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Фрагментарное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покрытие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LTE/5G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вдоль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трасс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и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железных</a:t>
            </a:r>
            <a:r>
              <a:rPr sz="1300" spc="-10" dirty="0">
                <a:latin typeface="Times New Roman"/>
                <a:cs typeface="Times New Roman"/>
              </a:rPr>
              <a:t> дорог</a:t>
            </a:r>
            <a:endParaRPr sz="1300">
              <a:latin typeface="Times New Roman"/>
              <a:cs typeface="Times New Roman"/>
            </a:endParaRPr>
          </a:p>
          <a:p>
            <a:pPr marL="109220" lvl="1" indent="-96520">
              <a:lnSpc>
                <a:spcPct val="100000"/>
              </a:lnSpc>
              <a:spcBef>
                <a:spcPts val="795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В</a:t>
            </a:r>
            <a:r>
              <a:rPr sz="1300" spc="-3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зонах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отсутствия</a:t>
            </a:r>
            <a:r>
              <a:rPr sz="1300" spc="-8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сигнала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прерывается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передача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телеметрии</a:t>
            </a: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300">
              <a:latin typeface="Times New Roman"/>
              <a:cs typeface="Times New Roman"/>
            </a:endParaRPr>
          </a:p>
          <a:p>
            <a:pPr marL="176530" indent="-163830">
              <a:lnSpc>
                <a:spcPct val="100000"/>
              </a:lnSpc>
              <a:buAutoNum type="arabicPeriod" startAt="4"/>
              <a:tabLst>
                <a:tab pos="176530" algn="l"/>
              </a:tabLst>
            </a:pPr>
            <a:r>
              <a:rPr sz="1300" dirty="0">
                <a:latin typeface="Times New Roman"/>
                <a:cs typeface="Times New Roman"/>
              </a:rPr>
              <a:t>Несовместимость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национальных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платформ</a:t>
            </a:r>
            <a:endParaRPr sz="1300">
              <a:latin typeface="Times New Roman"/>
              <a:cs typeface="Times New Roman"/>
            </a:endParaRPr>
          </a:p>
          <a:p>
            <a:pPr marL="109220" lvl="1" indent="-96520">
              <a:lnSpc>
                <a:spcPct val="100000"/>
              </a:lnSpc>
              <a:spcBef>
                <a:spcPts val="795"/>
              </a:spcBef>
              <a:buChar char="•"/>
              <a:tabLst>
                <a:tab pos="109220" algn="l"/>
              </a:tabLst>
            </a:pPr>
            <a:r>
              <a:rPr sz="1300" dirty="0">
                <a:latin typeface="Times New Roman"/>
                <a:cs typeface="Times New Roman"/>
              </a:rPr>
              <a:t>На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трансграничных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переходах </a:t>
            </a:r>
            <a:r>
              <a:rPr sz="1300" dirty="0">
                <a:latin typeface="Times New Roman"/>
                <a:cs typeface="Times New Roman"/>
              </a:rPr>
              <a:t>цифровой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след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груза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обрывается</a:t>
            </a:r>
            <a:endParaRPr sz="1300">
              <a:latin typeface="Times New Roman"/>
              <a:cs typeface="Times New Roman"/>
            </a:endParaRPr>
          </a:p>
          <a:p>
            <a:pPr marL="109220" lvl="1" indent="-96520">
              <a:lnSpc>
                <a:spcPct val="100000"/>
              </a:lnSpc>
              <a:spcBef>
                <a:spcPts val="765"/>
              </a:spcBef>
              <a:buChar char="•"/>
              <a:tabLst>
                <a:tab pos="109220" algn="l"/>
              </a:tabLst>
            </a:pPr>
            <a:r>
              <a:rPr sz="1300" spc="-10" dirty="0">
                <a:latin typeface="Times New Roman"/>
                <a:cs typeface="Times New Roman"/>
              </a:rPr>
              <a:t>Требуется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ручной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повторный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ввод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данных</a:t>
            </a:r>
            <a:endParaRPr sz="1300">
              <a:latin typeface="Times New Roman"/>
              <a:cs typeface="Times New Roman"/>
            </a:endParaRP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0"/>
            <a:ext cx="1240535" cy="7955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877820" marR="5080" indent="-2600960">
              <a:lnSpc>
                <a:spcPts val="4750"/>
              </a:lnSpc>
              <a:spcBef>
                <a:spcPts val="695"/>
              </a:spcBef>
            </a:pPr>
            <a:r>
              <a:rPr spc="-10" dirty="0"/>
              <a:t>Экономические</a:t>
            </a:r>
            <a:r>
              <a:rPr spc="-165" dirty="0"/>
              <a:t> </a:t>
            </a:r>
            <a:r>
              <a:rPr dirty="0"/>
              <a:t>и</a:t>
            </a:r>
            <a:r>
              <a:rPr spc="-185" dirty="0"/>
              <a:t> </a:t>
            </a:r>
            <a:r>
              <a:rPr dirty="0"/>
              <a:t>кадровые</a:t>
            </a:r>
            <a:r>
              <a:rPr spc="-130" dirty="0"/>
              <a:t> </a:t>
            </a:r>
            <a:r>
              <a:rPr spc="-10" dirty="0"/>
              <a:t>барьеры цифровизации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8411" y="1681512"/>
            <a:ext cx="10631170" cy="450786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935"/>
              </a:spcBef>
            </a:pPr>
            <a:r>
              <a:rPr sz="1400" spc="-10" dirty="0">
                <a:latin typeface="Times New Roman"/>
                <a:cs typeface="Times New Roman"/>
              </a:rPr>
              <a:t>Экономические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затраты:</a:t>
            </a:r>
            <a:endParaRPr sz="1400">
              <a:latin typeface="Times New Roman"/>
              <a:cs typeface="Times New Roman"/>
            </a:endParaRPr>
          </a:p>
          <a:p>
            <a:pPr marL="615315" indent="-151765">
              <a:lnSpc>
                <a:spcPct val="100000"/>
              </a:lnSpc>
              <a:spcBef>
                <a:spcPts val="840"/>
              </a:spcBef>
              <a:buChar char="•"/>
              <a:tabLst>
                <a:tab pos="615315" algn="l"/>
              </a:tabLst>
            </a:pPr>
            <a:r>
              <a:rPr sz="1400" dirty="0">
                <a:latin typeface="Times New Roman"/>
                <a:cs typeface="Times New Roman"/>
              </a:rPr>
              <a:t>Высокий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CapEx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(капитальные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затраты):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лицензии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TMS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BI-</a:t>
            </a:r>
            <a:r>
              <a:rPr sz="1400" dirty="0">
                <a:latin typeface="Times New Roman"/>
                <a:cs typeface="Times New Roman"/>
              </a:rPr>
              <a:t>платформы,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серверное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оборудование,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IoT-</a:t>
            </a:r>
            <a:r>
              <a:rPr sz="1400" dirty="0">
                <a:latin typeface="Times New Roman"/>
                <a:cs typeface="Times New Roman"/>
              </a:rPr>
              <a:t>датчики,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бортовые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400" spc="-10" dirty="0">
                <a:latin typeface="Times New Roman"/>
                <a:cs typeface="Times New Roman"/>
              </a:rPr>
              <a:t>компьютеры</a:t>
            </a:r>
            <a:endParaRPr sz="1400">
              <a:latin typeface="Times New Roman"/>
              <a:cs typeface="Times New Roman"/>
            </a:endParaRPr>
          </a:p>
          <a:p>
            <a:pPr marL="608965" indent="-145415">
              <a:lnSpc>
                <a:spcPct val="100000"/>
              </a:lnSpc>
              <a:spcBef>
                <a:spcPts val="840"/>
              </a:spcBef>
              <a:buChar char="•"/>
              <a:tabLst>
                <a:tab pos="608965" algn="l"/>
              </a:tabLst>
            </a:pPr>
            <a:r>
              <a:rPr sz="1400" dirty="0">
                <a:latin typeface="Times New Roman"/>
                <a:cs typeface="Times New Roman"/>
              </a:rPr>
              <a:t>Двойные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операционные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расходы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переходный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период: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одновременное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ведение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бумажного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электронного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документооборота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20" dirty="0">
                <a:latin typeface="Times New Roman"/>
                <a:cs typeface="Times New Roman"/>
              </a:rPr>
              <a:t>(ЭДО),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затраты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усиленные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квалифицированные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электронные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подписи</a:t>
            </a:r>
            <a:endParaRPr sz="1400">
              <a:latin typeface="Times New Roman"/>
              <a:cs typeface="Times New Roman"/>
            </a:endParaRP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sz="1400" dirty="0">
                <a:latin typeface="Times New Roman"/>
                <a:cs typeface="Times New Roman"/>
              </a:rPr>
              <a:t>Длительный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срок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окупаемости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(ROI):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экономический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эффект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проявляется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только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накопления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критического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массива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Big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Data</a:t>
            </a:r>
            <a:endParaRPr sz="1400">
              <a:latin typeface="Times New Roman"/>
              <a:cs typeface="Times New Roman"/>
            </a:endParaRPr>
          </a:p>
          <a:p>
            <a:pPr marL="621665" indent="-158115">
              <a:lnSpc>
                <a:spcPct val="100000"/>
              </a:lnSpc>
              <a:spcBef>
                <a:spcPts val="844"/>
              </a:spcBef>
              <a:buChar char="•"/>
              <a:tabLst>
                <a:tab pos="621665" algn="l"/>
              </a:tabLst>
            </a:pPr>
            <a:r>
              <a:rPr sz="1400" dirty="0">
                <a:latin typeface="Times New Roman"/>
                <a:cs typeface="Times New Roman"/>
              </a:rPr>
              <a:t>Зависимость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вендора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(vendor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lock-in):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жёсткая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привязка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одному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разработчику,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диктует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цены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поддержку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10" dirty="0">
                <a:latin typeface="Times New Roman"/>
                <a:cs typeface="Times New Roman"/>
              </a:rPr>
              <a:t>доработки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40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Кадровые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проблемы:</a:t>
            </a:r>
            <a:endParaRPr sz="1400">
              <a:latin typeface="Times New Roman"/>
              <a:cs typeface="Times New Roman"/>
            </a:endParaRPr>
          </a:p>
          <a:p>
            <a:pPr marL="591185" indent="-127635">
              <a:lnSpc>
                <a:spcPct val="100000"/>
              </a:lnSpc>
              <a:spcBef>
                <a:spcPts val="844"/>
              </a:spcBef>
              <a:buChar char="•"/>
              <a:tabLst>
                <a:tab pos="591185" algn="l"/>
              </a:tabLst>
            </a:pPr>
            <a:r>
              <a:rPr sz="1400" dirty="0">
                <a:latin typeface="Times New Roman"/>
                <a:cs typeface="Times New Roman"/>
              </a:rPr>
              <a:t>Дефицит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«цифровых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логистов»: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требуются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специалисты,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владеющие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одновременно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логистикой,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Data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Science,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SQL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машинным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10" dirty="0">
                <a:latin typeface="Times New Roman"/>
                <a:cs typeface="Times New Roman"/>
              </a:rPr>
              <a:t>обучением</a:t>
            </a:r>
            <a:endParaRPr sz="1400">
              <a:latin typeface="Times New Roman"/>
              <a:cs typeface="Times New Roman"/>
            </a:endParaRP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Сопротивление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персонала: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сознательный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саботаж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телематики,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слив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топлива,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искажение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ручного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ввода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данных</a:t>
            </a:r>
            <a:endParaRPr sz="1400">
              <a:latin typeface="Times New Roman"/>
              <a:cs typeface="Times New Roman"/>
            </a:endParaRP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sz="1400" dirty="0">
                <a:latin typeface="Times New Roman"/>
                <a:cs typeface="Times New Roman"/>
              </a:rPr>
              <a:t>Высокий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средний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возраст: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45–</a:t>
            </a:r>
            <a:r>
              <a:rPr sz="1400" dirty="0">
                <a:latin typeface="Times New Roman"/>
                <a:cs typeface="Times New Roman"/>
              </a:rPr>
              <a:t>50+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→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низкий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уровень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базовой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цифровой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грамотности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5240" marR="5080" indent="280670">
              <a:lnSpc>
                <a:spcPts val="4750"/>
              </a:lnSpc>
              <a:spcBef>
                <a:spcPts val="695"/>
              </a:spcBef>
            </a:pPr>
            <a:r>
              <a:rPr dirty="0"/>
              <a:t>Применение</a:t>
            </a:r>
            <a:r>
              <a:rPr spc="-110" dirty="0"/>
              <a:t> </a:t>
            </a:r>
            <a:r>
              <a:rPr dirty="0"/>
              <a:t>ИИ</a:t>
            </a:r>
            <a:r>
              <a:rPr spc="-90" dirty="0"/>
              <a:t> </a:t>
            </a:r>
            <a:r>
              <a:rPr dirty="0"/>
              <a:t>в</a:t>
            </a:r>
            <a:r>
              <a:rPr spc="-105" dirty="0"/>
              <a:t> </a:t>
            </a:r>
            <a:r>
              <a:rPr spc="-10" dirty="0"/>
              <a:t>прогнозировании </a:t>
            </a:r>
            <a:r>
              <a:rPr dirty="0"/>
              <a:t>спроса</a:t>
            </a:r>
            <a:r>
              <a:rPr spc="-80" dirty="0"/>
              <a:t> </a:t>
            </a:r>
            <a:r>
              <a:rPr dirty="0"/>
              <a:t>и</a:t>
            </a:r>
            <a:r>
              <a:rPr spc="-95" dirty="0"/>
              <a:t> </a:t>
            </a:r>
            <a:r>
              <a:rPr dirty="0"/>
              <a:t>управлении</a:t>
            </a:r>
            <a:r>
              <a:rPr spc="-95" dirty="0"/>
              <a:t> </a:t>
            </a:r>
            <a:r>
              <a:rPr dirty="0"/>
              <a:t>цепями</a:t>
            </a:r>
            <a:r>
              <a:rPr spc="-50" dirty="0"/>
              <a:t> </a:t>
            </a:r>
            <a:r>
              <a:rPr spc="-10" dirty="0"/>
              <a:t>поставок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935"/>
              </a:spcBef>
            </a:pPr>
            <a:r>
              <a:rPr dirty="0"/>
              <a:t>Какие</a:t>
            </a:r>
            <a:r>
              <a:rPr spc="-40" dirty="0"/>
              <a:t> </a:t>
            </a:r>
            <a:r>
              <a:rPr spc="-10" dirty="0"/>
              <a:t>технологии</a:t>
            </a:r>
            <a:r>
              <a:rPr spc="15" dirty="0"/>
              <a:t> </a:t>
            </a:r>
            <a:r>
              <a:rPr dirty="0"/>
              <a:t>ИИ</a:t>
            </a:r>
            <a:r>
              <a:rPr spc="-25" dirty="0"/>
              <a:t> </a:t>
            </a:r>
            <a:r>
              <a:rPr spc="-10" dirty="0"/>
              <a:t>используются?</a:t>
            </a: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dirty="0"/>
              <a:t>Нейросети</a:t>
            </a:r>
            <a:r>
              <a:rPr spc="-30" dirty="0"/>
              <a:t> </a:t>
            </a:r>
            <a:r>
              <a:rPr dirty="0"/>
              <a:t>LSTM</a:t>
            </a:r>
            <a:r>
              <a:rPr spc="-20" dirty="0"/>
              <a:t> </a:t>
            </a:r>
            <a:r>
              <a:rPr dirty="0"/>
              <a:t>(длинная</a:t>
            </a:r>
            <a:r>
              <a:rPr spc="-40" dirty="0"/>
              <a:t> </a:t>
            </a:r>
            <a:r>
              <a:rPr spc="-10" dirty="0"/>
              <a:t>краткосрочная</a:t>
            </a:r>
            <a:r>
              <a:rPr spc="5" dirty="0"/>
              <a:t> </a:t>
            </a:r>
            <a:r>
              <a:rPr spc="-10" dirty="0"/>
              <a:t>память)</a:t>
            </a:r>
          </a:p>
          <a:p>
            <a:pPr marL="569595" indent="-106045">
              <a:lnSpc>
                <a:spcPct val="100000"/>
              </a:lnSpc>
              <a:spcBef>
                <a:spcPts val="844"/>
              </a:spcBef>
              <a:buChar char="•"/>
              <a:tabLst>
                <a:tab pos="569595" algn="l"/>
              </a:tabLst>
            </a:pPr>
            <a:r>
              <a:rPr dirty="0"/>
              <a:t>Ансамблевые</a:t>
            </a:r>
            <a:r>
              <a:rPr spc="-50" dirty="0"/>
              <a:t> </a:t>
            </a:r>
            <a:r>
              <a:rPr dirty="0"/>
              <a:t>модели:</a:t>
            </a:r>
            <a:r>
              <a:rPr spc="-75" dirty="0"/>
              <a:t> </a:t>
            </a:r>
            <a:r>
              <a:rPr dirty="0"/>
              <a:t>XGBoost,</a:t>
            </a:r>
            <a:r>
              <a:rPr spc="-45" dirty="0"/>
              <a:t> </a:t>
            </a:r>
            <a:r>
              <a:rPr spc="-10" dirty="0"/>
              <a:t>LightGBM</a:t>
            </a: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spc="-10" dirty="0"/>
              <a:t>Градиентный</a:t>
            </a:r>
            <a:r>
              <a:rPr spc="-35" dirty="0"/>
              <a:t> </a:t>
            </a:r>
            <a:r>
              <a:rPr spc="-10" dirty="0"/>
              <a:t>бустинг</a:t>
            </a:r>
            <a:r>
              <a:rPr spc="-25" dirty="0"/>
              <a:t> </a:t>
            </a:r>
            <a:r>
              <a:rPr dirty="0"/>
              <a:t>над</a:t>
            </a:r>
            <a:r>
              <a:rPr spc="-40" dirty="0"/>
              <a:t> </a:t>
            </a:r>
            <a:r>
              <a:rPr dirty="0"/>
              <a:t>решающими</a:t>
            </a:r>
            <a:r>
              <a:rPr spc="-20" dirty="0"/>
              <a:t> </a:t>
            </a:r>
            <a:r>
              <a:rPr spc="-10" dirty="0"/>
              <a:t>деревьями</a:t>
            </a: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pc="-10" dirty="0"/>
          </a:p>
          <a:p>
            <a:pPr>
              <a:lnSpc>
                <a:spcPct val="100000"/>
              </a:lnSpc>
              <a:spcBef>
                <a:spcPts val="140"/>
              </a:spcBef>
              <a:buFont typeface="Times New Roman"/>
              <a:buChar char="•"/>
            </a:pPr>
            <a:endParaRPr spc="-10" dirty="0"/>
          </a:p>
          <a:p>
            <a:pPr marL="463550">
              <a:lnSpc>
                <a:spcPct val="100000"/>
              </a:lnSpc>
            </a:pPr>
            <a:r>
              <a:rPr b="1" dirty="0">
                <a:latin typeface="Times New Roman"/>
                <a:cs typeface="Times New Roman"/>
              </a:rPr>
              <a:t>В</a:t>
            </a:r>
            <a:r>
              <a:rPr b="1" spc="-3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чём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отличие</a:t>
            </a:r>
            <a:r>
              <a:rPr b="1" spc="1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от</a:t>
            </a:r>
            <a:r>
              <a:rPr b="1" spc="-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традиционных</a:t>
            </a:r>
            <a:r>
              <a:rPr b="1" spc="50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методов?</a:t>
            </a:r>
          </a:p>
          <a:p>
            <a:pPr marL="463550">
              <a:lnSpc>
                <a:spcPct val="100000"/>
              </a:lnSpc>
              <a:spcBef>
                <a:spcPts val="844"/>
              </a:spcBef>
            </a:pPr>
            <a:r>
              <a:rPr dirty="0"/>
              <a:t>Традиционные</a:t>
            </a:r>
            <a:r>
              <a:rPr spc="80" dirty="0"/>
              <a:t> </a:t>
            </a:r>
            <a:r>
              <a:rPr dirty="0"/>
              <a:t>методы</a:t>
            </a:r>
            <a:r>
              <a:rPr spc="75" dirty="0"/>
              <a:t> </a:t>
            </a:r>
            <a:r>
              <a:rPr spc="-10" dirty="0"/>
              <a:t>(скользящее</a:t>
            </a:r>
            <a:r>
              <a:rPr spc="80" dirty="0"/>
              <a:t> </a:t>
            </a:r>
            <a:r>
              <a:rPr dirty="0"/>
              <a:t>среднее,</a:t>
            </a:r>
            <a:r>
              <a:rPr spc="85" dirty="0"/>
              <a:t> </a:t>
            </a:r>
            <a:r>
              <a:rPr dirty="0"/>
              <a:t>ARIMA)</a:t>
            </a:r>
            <a:r>
              <a:rPr spc="70" dirty="0"/>
              <a:t> </a:t>
            </a:r>
            <a:r>
              <a:rPr dirty="0"/>
              <a:t>не</a:t>
            </a:r>
            <a:r>
              <a:rPr spc="70" dirty="0"/>
              <a:t> </a:t>
            </a:r>
            <a:r>
              <a:rPr dirty="0"/>
              <a:t>учитывают</a:t>
            </a:r>
            <a:r>
              <a:rPr spc="65" dirty="0"/>
              <a:t> </a:t>
            </a:r>
            <a:r>
              <a:rPr dirty="0"/>
              <a:t>многофакторные</a:t>
            </a:r>
            <a:r>
              <a:rPr spc="60" dirty="0"/>
              <a:t> </a:t>
            </a:r>
            <a:r>
              <a:rPr dirty="0"/>
              <a:t>нелинейные</a:t>
            </a:r>
            <a:r>
              <a:rPr spc="75" dirty="0"/>
              <a:t> </a:t>
            </a:r>
            <a:r>
              <a:rPr dirty="0"/>
              <a:t>зависимости</a:t>
            </a:r>
            <a:r>
              <a:rPr spc="75" dirty="0"/>
              <a:t> </a:t>
            </a:r>
            <a:r>
              <a:rPr dirty="0"/>
              <a:t>и</a:t>
            </a:r>
            <a:r>
              <a:rPr spc="70" dirty="0"/>
              <a:t> </a:t>
            </a:r>
            <a:r>
              <a:rPr dirty="0"/>
              <a:t>неэффективны</a:t>
            </a:r>
            <a:r>
              <a:rPr spc="70" dirty="0"/>
              <a:t> </a:t>
            </a:r>
            <a:r>
              <a:rPr spc="-50" dirty="0"/>
              <a:t>в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/>
              <a:t>условиях</a:t>
            </a:r>
            <a:r>
              <a:rPr spc="-30" dirty="0"/>
              <a:t> </a:t>
            </a:r>
            <a:r>
              <a:rPr spc="-10" dirty="0"/>
              <a:t>высокой</a:t>
            </a:r>
            <a:r>
              <a:rPr spc="-50" dirty="0"/>
              <a:t> </a:t>
            </a:r>
            <a:r>
              <a:rPr spc="-10" dirty="0"/>
              <a:t>волатильности</a:t>
            </a:r>
            <a:r>
              <a:rPr spc="10" dirty="0"/>
              <a:t> </a:t>
            </a:r>
            <a:r>
              <a:rPr spc="-10" dirty="0"/>
              <a:t>рынка.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pc="-10" dirty="0"/>
          </a:p>
          <a:p>
            <a:pPr marL="463550">
              <a:lnSpc>
                <a:spcPct val="100000"/>
              </a:lnSpc>
            </a:pPr>
            <a:r>
              <a:rPr dirty="0"/>
              <a:t>Какие</a:t>
            </a:r>
            <a:r>
              <a:rPr spc="-60" dirty="0"/>
              <a:t> </a:t>
            </a:r>
            <a:r>
              <a:rPr dirty="0"/>
              <a:t>данные</a:t>
            </a:r>
            <a:r>
              <a:rPr spc="-60" dirty="0"/>
              <a:t> </a:t>
            </a:r>
            <a:r>
              <a:rPr dirty="0"/>
              <a:t>анализирует</a:t>
            </a:r>
            <a:r>
              <a:rPr spc="-15" dirty="0"/>
              <a:t> </a:t>
            </a:r>
            <a:r>
              <a:rPr spc="-25" dirty="0"/>
              <a:t>ИИ?</a:t>
            </a:r>
          </a:p>
          <a:p>
            <a:pPr marL="569595" indent="-106045">
              <a:lnSpc>
                <a:spcPct val="100000"/>
              </a:lnSpc>
              <a:spcBef>
                <a:spcPts val="844"/>
              </a:spcBef>
              <a:buChar char="•"/>
              <a:tabLst>
                <a:tab pos="569595" algn="l"/>
              </a:tabLst>
            </a:pPr>
            <a:r>
              <a:rPr spc="-10" dirty="0"/>
              <a:t>Внутригодовую,</a:t>
            </a:r>
            <a:r>
              <a:rPr spc="55" dirty="0"/>
              <a:t> </a:t>
            </a:r>
            <a:r>
              <a:rPr spc="-10" dirty="0"/>
              <a:t>квартальную,</a:t>
            </a:r>
            <a:r>
              <a:rPr spc="15" dirty="0"/>
              <a:t> </a:t>
            </a:r>
            <a:r>
              <a:rPr dirty="0"/>
              <a:t>месячную</a:t>
            </a:r>
            <a:r>
              <a:rPr spc="-1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dirty="0"/>
              <a:t>недельную сезонность</a:t>
            </a:r>
            <a:r>
              <a:rPr spc="-45" dirty="0"/>
              <a:t> </a:t>
            </a:r>
            <a:r>
              <a:rPr spc="-10" dirty="0"/>
              <a:t>отгрузок</a:t>
            </a: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spc="-10" dirty="0"/>
              <a:t>Колебания</a:t>
            </a:r>
            <a:r>
              <a:rPr spc="-30" dirty="0"/>
              <a:t> </a:t>
            </a:r>
            <a:r>
              <a:rPr dirty="0"/>
              <a:t>валютных</a:t>
            </a:r>
            <a:r>
              <a:rPr spc="-15" dirty="0"/>
              <a:t> </a:t>
            </a:r>
            <a:r>
              <a:rPr dirty="0"/>
              <a:t>курсов</a:t>
            </a:r>
            <a:r>
              <a:rPr spc="-20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spc="-10" dirty="0"/>
              <a:t>таможенных</a:t>
            </a:r>
            <a:r>
              <a:rPr spc="-55" dirty="0"/>
              <a:t> </a:t>
            </a:r>
            <a:r>
              <a:rPr spc="-10" dirty="0"/>
              <a:t>пошлин</a:t>
            </a: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dirty="0"/>
              <a:t>Динамику</a:t>
            </a:r>
            <a:r>
              <a:rPr spc="-35" dirty="0"/>
              <a:t> </a:t>
            </a:r>
            <a:r>
              <a:rPr dirty="0"/>
              <a:t>цен</a:t>
            </a:r>
            <a:r>
              <a:rPr spc="-40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dirty="0"/>
              <a:t>топливо</a:t>
            </a:r>
            <a:r>
              <a:rPr spc="10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dirty="0"/>
              <a:t>региональных</a:t>
            </a:r>
            <a:r>
              <a:rPr spc="-1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/>
              <a:t>международных</a:t>
            </a:r>
            <a:r>
              <a:rPr spc="-5" dirty="0"/>
              <a:t> </a:t>
            </a:r>
            <a:r>
              <a:rPr spc="-10" dirty="0"/>
              <a:t>рынках</a:t>
            </a:r>
          </a:p>
          <a:p>
            <a:pPr marL="569595" indent="-106045">
              <a:lnSpc>
                <a:spcPct val="100000"/>
              </a:lnSpc>
              <a:spcBef>
                <a:spcPts val="840"/>
              </a:spcBef>
              <a:buChar char="•"/>
              <a:tabLst>
                <a:tab pos="569595" algn="l"/>
              </a:tabLst>
            </a:pPr>
            <a:r>
              <a:rPr spc="-10" dirty="0"/>
              <a:t>Долгосрочные</a:t>
            </a:r>
            <a:r>
              <a:rPr spc="-20" dirty="0"/>
              <a:t> </a:t>
            </a:r>
            <a:r>
              <a:rPr dirty="0"/>
              <a:t>прогнозы</a:t>
            </a:r>
            <a:r>
              <a:rPr spc="-20" dirty="0"/>
              <a:t> </a:t>
            </a:r>
            <a:r>
              <a:rPr spc="-10" dirty="0"/>
              <a:t>погоды</a:t>
            </a: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381125" y="112852"/>
            <a:ext cx="9427845" cy="17348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indent="11430" algn="ctr">
              <a:lnSpc>
                <a:spcPts val="4320"/>
              </a:lnSpc>
              <a:spcBef>
                <a:spcPts val="655"/>
              </a:spcBef>
            </a:pPr>
            <a:r>
              <a:rPr sz="4000" dirty="0"/>
              <a:t>Применение</a:t>
            </a:r>
            <a:r>
              <a:rPr sz="4000" spc="-130" dirty="0"/>
              <a:t> </a:t>
            </a:r>
            <a:r>
              <a:rPr sz="4000" dirty="0"/>
              <a:t>технологий</a:t>
            </a:r>
            <a:r>
              <a:rPr sz="4000" spc="-120" dirty="0"/>
              <a:t> </a:t>
            </a:r>
            <a:r>
              <a:rPr sz="4000" spc="-10" dirty="0"/>
              <a:t>искусственного </a:t>
            </a:r>
            <a:r>
              <a:rPr sz="4000" dirty="0"/>
              <a:t>интеллекта</a:t>
            </a:r>
            <a:r>
              <a:rPr sz="4000" spc="-60" dirty="0"/>
              <a:t> </a:t>
            </a:r>
            <a:r>
              <a:rPr sz="4000" dirty="0"/>
              <a:t>для</a:t>
            </a:r>
            <a:r>
              <a:rPr sz="4000" spc="-80" dirty="0"/>
              <a:t> </a:t>
            </a:r>
            <a:r>
              <a:rPr sz="4000" dirty="0"/>
              <a:t>оптимизации</a:t>
            </a:r>
            <a:r>
              <a:rPr sz="4000" spc="-90" dirty="0"/>
              <a:t> </a:t>
            </a:r>
            <a:r>
              <a:rPr sz="4000" spc="-10" dirty="0"/>
              <a:t>транспортной логистики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65098" y="1681512"/>
            <a:ext cx="6779895" cy="450786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-10" dirty="0">
                <a:latin typeface="Times New Roman"/>
                <a:cs typeface="Times New Roman"/>
              </a:rPr>
              <a:t> позволяет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перейти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реактивного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управления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предиктивному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(прогностическому).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10" dirty="0">
                <a:latin typeface="Times New Roman"/>
                <a:cs typeface="Times New Roman"/>
              </a:rPr>
              <a:t>Прогнозирование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спроса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4"/>
              </a:spcBef>
              <a:buChar char="·"/>
              <a:tabLst>
                <a:tab pos="115570" algn="l"/>
              </a:tabLst>
            </a:pPr>
            <a:r>
              <a:rPr sz="1400" spc="-10" dirty="0">
                <a:latin typeface="Times New Roman"/>
                <a:cs typeface="Times New Roman"/>
              </a:rPr>
              <a:t>Технологии: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LSTM,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XGBoost,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LightGBM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Учитывает: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сезонность,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курсы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валют,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топливо,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погоду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spc="-25" dirty="0">
                <a:latin typeface="Times New Roman"/>
                <a:cs typeface="Times New Roman"/>
              </a:rPr>
              <a:t>Результат: </a:t>
            </a:r>
            <a:r>
              <a:rPr sz="1400" dirty="0">
                <a:latin typeface="Times New Roman"/>
                <a:cs typeface="Times New Roman"/>
              </a:rPr>
              <a:t>устранение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«эффекта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хлыста»,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предиктивное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ТО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·"/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Font typeface="Times New Roman"/>
              <a:buChar char="·"/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Интеллектуальная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маршрутизация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spc="-10" dirty="0">
                <a:latin typeface="Times New Roman"/>
                <a:cs typeface="Times New Roman"/>
              </a:rPr>
              <a:t>Технологии: </a:t>
            </a:r>
            <a:r>
              <a:rPr sz="1400" dirty="0">
                <a:latin typeface="Times New Roman"/>
                <a:cs typeface="Times New Roman"/>
              </a:rPr>
              <a:t>генетические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алгоритмы,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частиц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Цифры: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пробег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↓15–</a:t>
            </a:r>
            <a:r>
              <a:rPr sz="1400" dirty="0">
                <a:latin typeface="Times New Roman"/>
                <a:cs typeface="Times New Roman"/>
              </a:rPr>
              <a:t>20%,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топливо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↓10–</a:t>
            </a:r>
            <a:r>
              <a:rPr sz="1400" dirty="0">
                <a:latin typeface="Times New Roman"/>
                <a:cs typeface="Times New Roman"/>
              </a:rPr>
              <a:t>12%,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загрузка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↑20–</a:t>
            </a:r>
            <a:r>
              <a:rPr sz="1400" spc="-25" dirty="0">
                <a:latin typeface="Times New Roman"/>
                <a:cs typeface="Times New Roman"/>
              </a:rPr>
              <a:t>25%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·"/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Font typeface="Times New Roman"/>
              <a:buChar char="·"/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Перспективы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Беспилотный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транспорт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spc="-10" dirty="0">
                <a:latin typeface="Times New Roman"/>
                <a:cs typeface="Times New Roman"/>
              </a:rPr>
              <a:t>Когнитивные </a:t>
            </a:r>
            <a:r>
              <a:rPr sz="1400" dirty="0">
                <a:latin typeface="Times New Roman"/>
                <a:cs typeface="Times New Roman"/>
              </a:rPr>
              <a:t>диспетчерские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(LLM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NLP)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40"/>
              </a:spcBef>
              <a:buChar char="·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Динамическое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ценообразование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3817" rIns="0" bIns="0" rtlCol="0">
            <a:spAutoFit/>
          </a:bodyPr>
          <a:lstStyle/>
          <a:p>
            <a:pPr marL="3634104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Выводы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1816260"/>
            <a:ext cx="1035748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0850" algn="just">
              <a:lnSpc>
                <a:spcPct val="150100"/>
              </a:lnSpc>
              <a:spcBef>
                <a:spcPts val="95"/>
              </a:spcBef>
            </a:pPr>
            <a:r>
              <a:rPr sz="1400" dirty="0">
                <a:latin typeface="Times New Roman"/>
                <a:cs typeface="Times New Roman"/>
              </a:rPr>
              <a:t>Цифровая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трансформация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транспортной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логистики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комплексная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стратегия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бизнеса,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механическая </a:t>
            </a:r>
            <a:r>
              <a:rPr sz="1400" dirty="0">
                <a:latin typeface="Times New Roman"/>
                <a:cs typeface="Times New Roman"/>
              </a:rPr>
              <a:t>закупка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софта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датчиков.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Интеграция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искусственного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интеллекта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стала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критической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необходимостью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выживания </a:t>
            </a:r>
            <a:r>
              <a:rPr sz="1400" dirty="0">
                <a:latin typeface="Times New Roman"/>
                <a:cs typeface="Times New Roman"/>
              </a:rPr>
              <a:t>компаний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условиях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жесткого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рынка.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Преодоление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технических,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кадровых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экономических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барьеров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позволит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концептуально </a:t>
            </a:r>
            <a:r>
              <a:rPr sz="1400" dirty="0">
                <a:latin typeface="Times New Roman"/>
                <a:cs typeface="Times New Roman"/>
              </a:rPr>
              <a:t>перестроить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превратить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логистику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расходов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главный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драйвер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прибыли.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403853" y="2760040"/>
            <a:ext cx="529082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Спасибо</a:t>
            </a:r>
            <a:r>
              <a:rPr spc="-114" dirty="0"/>
              <a:t> </a:t>
            </a:r>
            <a:r>
              <a:rPr dirty="0"/>
              <a:t>за</a:t>
            </a:r>
            <a:r>
              <a:rPr spc="-90" dirty="0"/>
              <a:t> </a:t>
            </a:r>
            <a:r>
              <a:rPr spc="-10" dirty="0"/>
              <a:t>внимание!</a:t>
            </a:r>
          </a:p>
        </p:txBody>
      </p:sp>
      <p:pic>
        <p:nvPicPr>
          <p:cNvPr id="3" name="object 3" descr="Picture backgroun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29117"/>
            <a:ext cx="1240535" cy="54145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733</Words>
  <Application>Microsoft Office PowerPoint</Application>
  <PresentationFormat>Широкоэкранный</PresentationFormat>
  <Paragraphs>106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Office Theme</vt:lpstr>
      <vt:lpstr>МИНЕСТЕРСТВО НАУКИ И ВЫСШЕГО ОБРАЗОВАНИЯ РОССИЙСКОЙ ФЕДЕРАЦИИ ВЛАДИВОСТОКСКИЙ ГОСУДАРСТВЕННЫЙ УНИВЕРСИТЕТ</vt:lpstr>
      <vt:lpstr>Цель и задачи</vt:lpstr>
      <vt:lpstr>Проблема и её актуальность</vt:lpstr>
      <vt:lpstr>Технические и технологические барьеры</vt:lpstr>
      <vt:lpstr>Экономические и кадровые барьеры цифровизации</vt:lpstr>
      <vt:lpstr>Применение ИИ в прогнозировании спроса и управлении цепями поставок</vt:lpstr>
      <vt:lpstr>Применение технологий искусственного интеллекта для оптимизации транспортной логистики</vt:lpstr>
      <vt:lpstr>Выводы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цифровизации логистических процессов на транспорте и роль технологий искусственного интеллекта</dc:title>
  <dc:creator>Шаврина Софья</dc:creator>
  <cp:lastModifiedBy>BestPC</cp:lastModifiedBy>
  <cp:revision>2</cp:revision>
  <dcterms:created xsi:type="dcterms:W3CDTF">2026-06-24T13:09:24Z</dcterms:created>
  <dcterms:modified xsi:type="dcterms:W3CDTF">2026-06-25T04:39:44Z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2026-06-21T00:00:00Z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2026-06-24T00:00:00Z</vt:filetime>
  </property>
  <property fmtid="{D5CDD505-2E9C-101B-9397-08002B2CF9AE}" pid="6" name="Producer">
    <vt:lpwstr>Microsoft® PowerPoint® 2016</vt:lpwstr>
  </property>
</Properties>
</file>