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7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2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1048E-D518-10CC-FB53-3AAF723EF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54ADAA8-ACF9-7FC5-97AD-C15E2A7C23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A48C82-D8B0-D40F-11D4-E75804140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04C94B-8B9E-196B-D8C1-3167223A9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88913C-9606-3A73-7591-8C5F05FCD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104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102D79-A353-030B-1D38-64C4AA0FC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F37B6A-6D5A-D29D-E763-B7B4137C1E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432198-A62A-3961-E317-27561F9F0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33325A-8D28-25C8-383C-02603FAB3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739A67-826C-5E45-92D0-80F93A04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61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1F083-C2C8-563B-E792-593013BC3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A44AB44-6DCC-C8FE-01A6-2A85D50C68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980A57-F463-67BA-2FA3-A3F5F046BF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F82EBE-A287-5AB4-6756-A0F1C695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F88304-9AF7-41F0-2CAC-9F73660A4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7213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6E206-30D6-5C18-2ECC-5509052A3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934912-A53E-2989-A55E-59A5167DF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525C97-BB59-ED38-A8E0-A27B71921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7BF30B-9EAD-FB8F-5EA1-F1D6A7E89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2DD632-C11C-D938-A1BF-D952B902C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5C7E35F-F4E6-4FF2-202B-28B13C6FB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990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A7FE42-7564-FA31-79C2-14ECC6314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5F4D93-38B0-C19A-2DAD-B79FE94B9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775B8C-DC3C-27BF-D9E8-43BB81F3B6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73257B5-7A1E-42BC-460E-C75823DBF8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80B356-E94F-90D2-94CE-E094C4E8B4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69FDF49-87BE-30D0-6272-9F00916B3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3A88A36-F977-6755-9852-788A5B870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D591C86-8C53-C385-F4FF-389E8B8A9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144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E16F20-1B81-47A8-7B58-0E26C8E5D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F13C561-A13E-3667-93B5-D26B0B2D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B6A6E75-EB1D-6873-F14F-EF9A7527E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F161FFF-7507-F119-9472-E24FCD137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370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72CF19-FFCE-26CD-D07F-60D32EC69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E2A633-7071-2D9D-2BC4-C1F183889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0C0FD88-275E-6EE5-56B9-9A0163CE2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33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0FFAAE-8B9A-822F-07E6-2AC43BCDD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300437-F1D4-0429-5283-4B34F629B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5B86FDF-E913-EBF4-6024-5FAC2C83B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4330D2-1798-1ECF-5132-00CA9A8EF8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252823-DE0A-AF9B-3CFD-3FB47EDD9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A82DC81-B403-9265-9268-345551050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4313F-A60E-71B8-9CEB-CB05FD354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3C3895-0156-B41E-F94F-5037B00083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B801DB-3CED-2365-711B-DA607DC802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AED69C-16EB-4C43-7CB3-D09AB202F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C17525-D71B-4A77-9509-E986D0340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CD37B12-773B-517E-FF57-D0964D4A8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15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BD164C-4190-187E-576A-C27F8DEFC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FDFFE0-99AA-B0C6-2272-F29591D4E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2D5737-8822-3D24-9995-9C6EA563C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AB2CCA-59F5-394D-32F9-96AF9EDA9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DB85E7-259B-C79F-4014-106CA7AF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63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6095E70-891B-FEBD-EA87-6A84987E16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023E5F8-64C4-CE96-74F4-F22A441FE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0DB4EF-25EE-0B87-FE12-29359E940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6C4108-C535-7619-3AAD-6E4AC4E95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7F83453-899E-59CB-CBFB-DE5315540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461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6B1496-EFB1-B50A-6869-9D9E8986C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C1F1797-BE97-077C-739A-D948F62A6E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7B772B-5B00-7971-D0CF-656953920F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10C278-0330-4F2A-913C-E660D152B353}" type="datetimeFigureOut">
              <a:rPr lang="ru-RU" smtClean="0"/>
              <a:t>17.07.2026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D1015D-619D-3BF9-C2FF-39C3535A82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F845F4-7637-91BB-A3F2-DF81C6A4B0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8438F7-A7BE-41FF-A606-646101F614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808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A94217-3B71-50AB-9C0B-FB7506F604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3585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48F36B-1711-F1AB-9C68-A59B7F2FC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134659" cy="3204134"/>
          </a:xfrm>
        </p:spPr>
        <p:txBody>
          <a:bodyPr anchor="b">
            <a:normAutofit/>
          </a:bodyPr>
          <a:lstStyle/>
          <a:p>
            <a:pPr algn="l"/>
            <a:r>
              <a:rPr lang="ru-RU" sz="3700" dirty="0"/>
              <a:t>Производственная педагогическая практика (вторая)</a:t>
            </a:r>
            <a:br>
              <a:rPr lang="ru-RU" sz="3700" dirty="0"/>
            </a:br>
            <a:r>
              <a:rPr lang="ru-RU" sz="3700" dirty="0"/>
              <a:t>6 семестр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9F5D755-E5E7-5D73-C9A4-55AB5BC256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439460" cy="1208141"/>
          </a:xfrm>
        </p:spPr>
        <p:txBody>
          <a:bodyPr>
            <a:normAutofit fontScale="92500"/>
          </a:bodyPr>
          <a:lstStyle/>
          <a:p>
            <a:pPr algn="l"/>
            <a:r>
              <a:rPr lang="ru-RU" sz="1400" dirty="0"/>
              <a:t>Студент: Павлова Дарья Алексеевна, гр. БПО2-23-ИИ1</a:t>
            </a:r>
          </a:p>
          <a:p>
            <a:pPr algn="l"/>
            <a:r>
              <a:rPr lang="ru-RU" sz="1400" dirty="0"/>
              <a:t>Руководитель: </a:t>
            </a:r>
            <a:r>
              <a:rPr lang="ru-RU" sz="1400" dirty="0" err="1"/>
              <a:t>Метляева</a:t>
            </a:r>
            <a:r>
              <a:rPr lang="ru-RU" sz="1400" dirty="0"/>
              <a:t> Т.В.</a:t>
            </a:r>
          </a:p>
          <a:p>
            <a:pPr algn="l"/>
            <a:r>
              <a:rPr lang="ru-RU" sz="1400" dirty="0"/>
              <a:t>Место: КДЦ «Юнга», г. Владивосток</a:t>
            </a:r>
          </a:p>
          <a:p>
            <a:pPr algn="l"/>
            <a:r>
              <a:rPr lang="ru-RU" sz="1400" dirty="0"/>
              <a:t>Период: 22.06.2026 – 05.07.2026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726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324D04-EC36-E15F-BA7D-A64024BD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ru-RU" sz="4000" dirty="0"/>
              <a:t>Цели и задачи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3442AC-1DE7-C8F6-9701-0D7DC1A69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/>
              <a:t>Цель</a:t>
            </a:r>
            <a:r>
              <a:rPr lang="ru-RU" sz="2200"/>
              <a:t>: Формирование профессиональных компетенций вожатого и организатора детского досуга.</a:t>
            </a:r>
          </a:p>
          <a:p>
            <a:pPr marL="0" indent="0">
              <a:buNone/>
            </a:pPr>
            <a:r>
              <a:rPr lang="ru-RU" sz="2200"/>
              <a:t>Основные </a:t>
            </a:r>
            <a:r>
              <a:rPr lang="ru-RU" sz="2200" b="1"/>
              <a:t>задачи</a:t>
            </a:r>
            <a:r>
              <a:rPr lang="ru-RU" sz="2200"/>
              <a:t>:</a:t>
            </a:r>
          </a:p>
          <a:p>
            <a:r>
              <a:rPr lang="ru-RU" sz="2200"/>
              <a:t>Изучить нормативную базу и методические материалы</a:t>
            </a:r>
          </a:p>
          <a:p>
            <a:r>
              <a:rPr lang="ru-RU" sz="2200"/>
              <a:t>Установить контакт с детским коллективом (24 чел., 12–14 лет)</a:t>
            </a:r>
          </a:p>
          <a:p>
            <a:r>
              <a:rPr lang="ru-RU" sz="2200"/>
              <a:t>Провести КТД и игровые программы</a:t>
            </a:r>
          </a:p>
          <a:p>
            <a:r>
              <a:rPr lang="ru-RU" sz="2200"/>
              <a:t>Выполнить анализ результатов смены</a:t>
            </a:r>
          </a:p>
          <a:p>
            <a:r>
              <a:rPr lang="ru-RU" sz="2200"/>
              <a:t>Оформить отчётную документацию</a:t>
            </a:r>
          </a:p>
        </p:txBody>
      </p:sp>
    </p:spTree>
    <p:extLst>
      <p:ext uri="{BB962C8B-B14F-4D97-AF65-F5344CB8AC3E}">
        <p14:creationId xmlns:p14="http://schemas.microsoft.com/office/powerpoint/2010/main" val="1219595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D4DA0-4584-347A-4193-5F8CD74CA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ru-RU" sz="4000" dirty="0"/>
              <a:t>Характеристика базы практики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BCEDD0-8C29-0B11-F57D-6A6F2B317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1900"/>
              <a:t>КГАУ ДО «РМЦ Приморского края» (КДЦ «Юнга»)</a:t>
            </a:r>
          </a:p>
          <a:p>
            <a:r>
              <a:rPr lang="ru-RU" sz="1900"/>
              <a:t>Государственное учреждение дополнительного образования</a:t>
            </a:r>
          </a:p>
          <a:p>
            <a:r>
              <a:rPr lang="ru-RU" sz="1900"/>
              <a:t>Расположение: пригород Владивостока (лес, выход к морю)</a:t>
            </a:r>
          </a:p>
          <a:p>
            <a:r>
              <a:rPr lang="ru-RU" sz="1900"/>
              <a:t>Смена: творческая — «Таланты Приморья»</a:t>
            </a:r>
          </a:p>
          <a:p>
            <a:r>
              <a:rPr lang="ru-RU" sz="1900"/>
              <a:t>10 отрядов, 4-й отряд — мой</a:t>
            </a:r>
          </a:p>
          <a:p>
            <a:pPr marL="0" indent="0">
              <a:buNone/>
            </a:pPr>
            <a:r>
              <a:rPr lang="ru-RU" sz="1900"/>
              <a:t>Инфраструктура: спальные корпуса, столовая, стадион, сцена, пляж.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2BAE00-CD68-D6E6-A2CE-35CFBF126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703" r="32120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0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9B7770-ACD6-9244-D3B9-0140BC86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прохождения практики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9A963DD-2517-EA9C-D8F3-E83B2E608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1808434"/>
              </p:ext>
            </p:extLst>
          </p:nvPr>
        </p:nvGraphicFramePr>
        <p:xfrm>
          <a:off x="838198" y="1825624"/>
          <a:ext cx="10515599" cy="410824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916679">
                  <a:extLst>
                    <a:ext uri="{9D8B030D-6E8A-4147-A177-3AD203B41FA5}">
                      <a16:colId xmlns:a16="http://schemas.microsoft.com/office/drawing/2014/main" val="2747788073"/>
                    </a:ext>
                  </a:extLst>
                </a:gridCol>
                <a:gridCol w="1955042">
                  <a:extLst>
                    <a:ext uri="{9D8B030D-6E8A-4147-A177-3AD203B41FA5}">
                      <a16:colId xmlns:a16="http://schemas.microsoft.com/office/drawing/2014/main" val="3261934521"/>
                    </a:ext>
                  </a:extLst>
                </a:gridCol>
                <a:gridCol w="5643878">
                  <a:extLst>
                    <a:ext uri="{9D8B030D-6E8A-4147-A177-3AD203B41FA5}">
                      <a16:colId xmlns:a16="http://schemas.microsoft.com/office/drawing/2014/main" val="2838974882"/>
                    </a:ext>
                  </a:extLst>
                </a:gridCol>
              </a:tblGrid>
              <a:tr h="1027062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Этап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Сроки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Содержание</a:t>
                      </a:r>
                    </a:p>
                  </a:txBody>
                  <a:tcPr marL="121920" marR="121920" marT="76200" marB="76200" anchor="ctr"/>
                </a:tc>
                <a:extLst>
                  <a:ext uri="{0D108BD9-81ED-4DB2-BD59-A6C34878D82A}">
                    <a16:rowId xmlns:a16="http://schemas.microsoft.com/office/drawing/2014/main" val="2233342818"/>
                  </a:ext>
                </a:extLst>
              </a:tr>
              <a:tr h="1027062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1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Организационный</a:t>
                      </a:r>
                      <a:endParaRPr lang="ru-RU" sz="1800" b="0" i="0" dirty="0">
                        <a:solidFill>
                          <a:schemeClr val="tx1"/>
                        </a:solidFill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22.06 –24.06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Знакомство, инструктаж, входное анкетирование, КТД «Отрядный уголок»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386973043"/>
                  </a:ext>
                </a:extLst>
              </a:tr>
              <a:tr h="1027062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1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Основной</a:t>
                      </a:r>
                      <a:endParaRPr lang="ru-RU" sz="1800" b="0" i="0" dirty="0">
                        <a:solidFill>
                          <a:schemeClr val="tx1"/>
                        </a:solidFill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25.06 – 01.07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Ежедневная работа, КТД «Лето ах лето», «Аквариум», </a:t>
                      </a:r>
                      <a:r>
                        <a:rPr lang="ru-RU" sz="1800" b="0" i="0" dirty="0" err="1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общелагерные</a:t>
                      </a: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 события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2049260256"/>
                  </a:ext>
                </a:extLst>
              </a:tr>
              <a:tr h="1027062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1" i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Заключительный</a:t>
                      </a:r>
                      <a:endParaRPr lang="ru-RU" sz="1800" b="0" i="0">
                        <a:solidFill>
                          <a:schemeClr val="tx1"/>
                        </a:solidFill>
                        <a:effectLst/>
                        <a:latin typeface="quote-cjk-patch"/>
                      </a:endParaRP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02.07 – 05.07</a:t>
                      </a:r>
                    </a:p>
                  </a:txBody>
                  <a:tcPr marL="121920"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Подведение итогов, «Операция Спасибо», итоговое анкетирование, прощание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33958210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6576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1AC6A30-4F22-4C0F-B278-19C5B8A80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4335AD-65B1-44E4-90AF-264024FE4B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12191999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C9EAE5-C2FF-95B3-DD08-F6C7AF799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800" y="609600"/>
            <a:ext cx="4376766" cy="1351472"/>
          </a:xfrm>
        </p:spPr>
        <p:txBody>
          <a:bodyPr>
            <a:normAutofit/>
          </a:bodyPr>
          <a:lstStyle/>
          <a:p>
            <a:pPr algn="ctr"/>
            <a:r>
              <a:rPr lang="ru-RU" sz="4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Основные формы работы с детьми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C2C9E5-9F4A-964E-69C1-F7FDAC3786B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644" r="17505"/>
          <a:stretch>
            <a:fillRect/>
          </a:stretch>
        </p:blipFill>
        <p:spPr>
          <a:xfrm>
            <a:off x="3" y="1"/>
            <a:ext cx="3695699" cy="6858001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F9A77CF3-B63E-AB35-C43E-D0EB7230C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0800" y="2147356"/>
            <a:ext cx="4376766" cy="43550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Коллективные творческие дела (КТД):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«Отрядный уголок» — визитная карточка отряда</a:t>
            </a: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«Лето ах лето» — творческая программа</a:t>
            </a: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«Фамильный герб» — ценности семьи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Игровые и спортивные формы: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«Снайпер», игры на знакомство, квесты</a:t>
            </a:r>
          </a:p>
          <a:p>
            <a:pPr marL="0" indent="0">
              <a:buNone/>
            </a:pP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Психолого-педагогические упражнения:</a:t>
            </a: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«Аквариум» — осознание места в коллективе</a:t>
            </a:r>
          </a:p>
          <a:p>
            <a:r>
              <a:rPr lang="ru-RU" sz="1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«Пожелания» — выражение благодарности</a:t>
            </a:r>
          </a:p>
          <a:p>
            <a:pPr marL="0" indent="0">
              <a:buNone/>
            </a:pPr>
            <a:endParaRPr lang="ru-RU" sz="1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412CC3D-8BBA-C899-E156-9BD7BE4751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69" r="20216"/>
          <a:stretch>
            <a:fillRect/>
          </a:stretch>
        </p:blipFill>
        <p:spPr>
          <a:xfrm>
            <a:off x="8580467" y="10"/>
            <a:ext cx="3611533" cy="6857990"/>
          </a:xfrm>
          <a:custGeom>
            <a:avLst/>
            <a:gdLst/>
            <a:ahLst/>
            <a:cxnLst/>
            <a:rect l="l" t="t" r="r" b="b"/>
            <a:pathLst>
              <a:path w="3810000" h="6858000">
                <a:moveTo>
                  <a:pt x="95627" y="0"/>
                </a:moveTo>
                <a:lnTo>
                  <a:pt x="3810000" y="0"/>
                </a:lnTo>
                <a:lnTo>
                  <a:pt x="3810000" y="6858000"/>
                </a:lnTo>
                <a:lnTo>
                  <a:pt x="13132" y="6858000"/>
                </a:lnTo>
                <a:cubicBezTo>
                  <a:pt x="13183" y="6857363"/>
                  <a:pt x="13234" y="6856727"/>
                  <a:pt x="13284" y="6856090"/>
                </a:cubicBezTo>
                <a:lnTo>
                  <a:pt x="31566" y="6805847"/>
                </a:lnTo>
                <a:lnTo>
                  <a:pt x="30463" y="6715381"/>
                </a:lnTo>
                <a:cubicBezTo>
                  <a:pt x="29585" y="6714082"/>
                  <a:pt x="28597" y="6713038"/>
                  <a:pt x="27533" y="6712286"/>
                </a:cubicBezTo>
                <a:lnTo>
                  <a:pt x="31288" y="6698474"/>
                </a:lnTo>
                <a:lnTo>
                  <a:pt x="29901" y="6686264"/>
                </a:lnTo>
                <a:cubicBezTo>
                  <a:pt x="29591" y="6639749"/>
                  <a:pt x="29281" y="6593234"/>
                  <a:pt x="28971" y="6546719"/>
                </a:cubicBezTo>
                <a:cubicBezTo>
                  <a:pt x="23415" y="6502008"/>
                  <a:pt x="3087" y="6462057"/>
                  <a:pt x="310" y="6408337"/>
                </a:cubicBezTo>
                <a:cubicBezTo>
                  <a:pt x="-2468" y="6354617"/>
                  <a:pt x="14431" y="6312397"/>
                  <a:pt x="12307" y="6224401"/>
                </a:cubicBezTo>
                <a:lnTo>
                  <a:pt x="27152" y="6147415"/>
                </a:lnTo>
                <a:lnTo>
                  <a:pt x="39044" y="6093837"/>
                </a:lnTo>
                <a:cubicBezTo>
                  <a:pt x="47718" y="6039281"/>
                  <a:pt x="47985" y="5964495"/>
                  <a:pt x="46816" y="5915901"/>
                </a:cubicBezTo>
                <a:cubicBezTo>
                  <a:pt x="43189" y="5876557"/>
                  <a:pt x="47196" y="5863739"/>
                  <a:pt x="33533" y="5831562"/>
                </a:cubicBezTo>
                <a:cubicBezTo>
                  <a:pt x="27901" y="5792459"/>
                  <a:pt x="47408" y="5747455"/>
                  <a:pt x="46555" y="5710909"/>
                </a:cubicBezTo>
                <a:cubicBezTo>
                  <a:pt x="53188" y="5686865"/>
                  <a:pt x="49116" y="5615845"/>
                  <a:pt x="62461" y="5602222"/>
                </a:cubicBezTo>
                <a:cubicBezTo>
                  <a:pt x="64066" y="5572067"/>
                  <a:pt x="49594" y="5555548"/>
                  <a:pt x="56185" y="5529979"/>
                </a:cubicBezTo>
                <a:lnTo>
                  <a:pt x="67961" y="5458854"/>
                </a:lnTo>
                <a:lnTo>
                  <a:pt x="110939" y="5353584"/>
                </a:lnTo>
                <a:cubicBezTo>
                  <a:pt x="123070" y="5308303"/>
                  <a:pt x="110671" y="5307524"/>
                  <a:pt x="128276" y="5249764"/>
                </a:cubicBezTo>
                <a:cubicBezTo>
                  <a:pt x="137692" y="5218499"/>
                  <a:pt x="146153" y="5160067"/>
                  <a:pt x="156749" y="5116288"/>
                </a:cubicBezTo>
                <a:cubicBezTo>
                  <a:pt x="167347" y="5072508"/>
                  <a:pt x="184838" y="5010298"/>
                  <a:pt x="191855" y="4987089"/>
                </a:cubicBezTo>
                <a:lnTo>
                  <a:pt x="219824" y="4934095"/>
                </a:lnTo>
                <a:cubicBezTo>
                  <a:pt x="223315" y="4926170"/>
                  <a:pt x="231151" y="4920904"/>
                  <a:pt x="231137" y="4903120"/>
                </a:cubicBezTo>
                <a:lnTo>
                  <a:pt x="219738" y="4827391"/>
                </a:lnTo>
                <a:cubicBezTo>
                  <a:pt x="223928" y="4818620"/>
                  <a:pt x="227939" y="4809255"/>
                  <a:pt x="231597" y="4799440"/>
                </a:cubicBezTo>
                <a:lnTo>
                  <a:pt x="233480" y="4793512"/>
                </a:lnTo>
                <a:cubicBezTo>
                  <a:pt x="233423" y="4793432"/>
                  <a:pt x="233367" y="4793351"/>
                  <a:pt x="233310" y="4793271"/>
                </a:cubicBezTo>
                <a:cubicBezTo>
                  <a:pt x="233275" y="4791711"/>
                  <a:pt x="233728" y="4789662"/>
                  <a:pt x="234882" y="4786765"/>
                </a:cubicBezTo>
                <a:lnTo>
                  <a:pt x="236914" y="4782703"/>
                </a:lnTo>
                <a:lnTo>
                  <a:pt x="246329" y="4683644"/>
                </a:lnTo>
                <a:cubicBezTo>
                  <a:pt x="256294" y="4677568"/>
                  <a:pt x="256527" y="4667288"/>
                  <a:pt x="253823" y="4655204"/>
                </a:cubicBezTo>
                <a:cubicBezTo>
                  <a:pt x="259521" y="4631796"/>
                  <a:pt x="280440" y="4574275"/>
                  <a:pt x="280514" y="4543195"/>
                </a:cubicBezTo>
                <a:cubicBezTo>
                  <a:pt x="272112" y="4519880"/>
                  <a:pt x="251340" y="4505102"/>
                  <a:pt x="254268" y="4468722"/>
                </a:cubicBezTo>
                <a:cubicBezTo>
                  <a:pt x="266696" y="4435462"/>
                  <a:pt x="236001" y="4395418"/>
                  <a:pt x="252728" y="4353998"/>
                </a:cubicBezTo>
                <a:cubicBezTo>
                  <a:pt x="256750" y="4339008"/>
                  <a:pt x="256168" y="4294115"/>
                  <a:pt x="248123" y="4286542"/>
                </a:cubicBezTo>
                <a:cubicBezTo>
                  <a:pt x="246365" y="4277371"/>
                  <a:pt x="249194" y="4266107"/>
                  <a:pt x="240584" y="4262777"/>
                </a:cubicBezTo>
                <a:cubicBezTo>
                  <a:pt x="230221" y="4256829"/>
                  <a:pt x="246153" y="4222259"/>
                  <a:pt x="233949" y="4228340"/>
                </a:cubicBezTo>
                <a:cubicBezTo>
                  <a:pt x="244865" y="4203839"/>
                  <a:pt x="223150" y="4187902"/>
                  <a:pt x="217758" y="4169004"/>
                </a:cubicBezTo>
                <a:cubicBezTo>
                  <a:pt x="228596" y="4149446"/>
                  <a:pt x="206597" y="4129080"/>
                  <a:pt x="203797" y="4086781"/>
                </a:cubicBezTo>
                <a:cubicBezTo>
                  <a:pt x="216334" y="4065199"/>
                  <a:pt x="201740" y="4058317"/>
                  <a:pt x="218344" y="4018957"/>
                </a:cubicBezTo>
                <a:cubicBezTo>
                  <a:pt x="216630" y="4017979"/>
                  <a:pt x="215034" y="4016614"/>
                  <a:pt x="213609" y="4014902"/>
                </a:cubicBezTo>
                <a:cubicBezTo>
                  <a:pt x="205325" y="4004955"/>
                  <a:pt x="204424" y="3985729"/>
                  <a:pt x="211594" y="3971964"/>
                </a:cubicBezTo>
                <a:cubicBezTo>
                  <a:pt x="233561" y="3910433"/>
                  <a:pt x="230991" y="3860613"/>
                  <a:pt x="234357" y="3812226"/>
                </a:cubicBezTo>
                <a:cubicBezTo>
                  <a:pt x="235501" y="3758242"/>
                  <a:pt x="209185" y="3801364"/>
                  <a:pt x="229596" y="3728573"/>
                </a:cubicBezTo>
                <a:cubicBezTo>
                  <a:pt x="219804" y="3724174"/>
                  <a:pt x="219047" y="3715890"/>
                  <a:pt x="223099" y="3700384"/>
                </a:cubicBezTo>
                <a:cubicBezTo>
                  <a:pt x="222942" y="3674360"/>
                  <a:pt x="199034" y="3683312"/>
                  <a:pt x="212511" y="3653063"/>
                </a:cubicBezTo>
                <a:cubicBezTo>
                  <a:pt x="207582" y="3623616"/>
                  <a:pt x="199349" y="3555881"/>
                  <a:pt x="193522" y="3523704"/>
                </a:cubicBezTo>
                <a:cubicBezTo>
                  <a:pt x="199728" y="3495169"/>
                  <a:pt x="185963" y="3494025"/>
                  <a:pt x="177551" y="3460001"/>
                </a:cubicBezTo>
                <a:cubicBezTo>
                  <a:pt x="184399" y="3442692"/>
                  <a:pt x="180138" y="3431687"/>
                  <a:pt x="172293" y="3422022"/>
                </a:cubicBezTo>
                <a:cubicBezTo>
                  <a:pt x="172567" y="3386386"/>
                  <a:pt x="159982" y="3357707"/>
                  <a:pt x="153640" y="3319632"/>
                </a:cubicBezTo>
                <a:cubicBezTo>
                  <a:pt x="117352" y="3267571"/>
                  <a:pt x="111308" y="3199530"/>
                  <a:pt x="102580" y="3174350"/>
                </a:cubicBezTo>
                <a:lnTo>
                  <a:pt x="101281" y="3168555"/>
                </a:lnTo>
                <a:cubicBezTo>
                  <a:pt x="101655" y="3163067"/>
                  <a:pt x="102030" y="3157580"/>
                  <a:pt x="102403" y="3152092"/>
                </a:cubicBezTo>
                <a:lnTo>
                  <a:pt x="103597" y="3145797"/>
                </a:lnTo>
                <a:cubicBezTo>
                  <a:pt x="104132" y="3141497"/>
                  <a:pt x="104119" y="3138691"/>
                  <a:pt x="103701" y="3136806"/>
                </a:cubicBezTo>
                <a:lnTo>
                  <a:pt x="108221" y="3088993"/>
                </a:lnTo>
                <a:cubicBezTo>
                  <a:pt x="109464" y="3064872"/>
                  <a:pt x="113188" y="3030250"/>
                  <a:pt x="111158" y="2992081"/>
                </a:cubicBezTo>
                <a:cubicBezTo>
                  <a:pt x="109031" y="2944441"/>
                  <a:pt x="104226" y="2942439"/>
                  <a:pt x="105565" y="2902844"/>
                </a:cubicBezTo>
                <a:cubicBezTo>
                  <a:pt x="107874" y="2897323"/>
                  <a:pt x="101362" y="2801618"/>
                  <a:pt x="105102" y="2797375"/>
                </a:cubicBezTo>
                <a:cubicBezTo>
                  <a:pt x="86174" y="2744941"/>
                  <a:pt x="109804" y="2750735"/>
                  <a:pt x="107241" y="2691357"/>
                </a:cubicBezTo>
                <a:cubicBezTo>
                  <a:pt x="107811" y="2665349"/>
                  <a:pt x="115946" y="2561129"/>
                  <a:pt x="145888" y="2542201"/>
                </a:cubicBezTo>
                <a:cubicBezTo>
                  <a:pt x="170455" y="2427400"/>
                  <a:pt x="123634" y="2367849"/>
                  <a:pt x="136292" y="2250554"/>
                </a:cubicBezTo>
                <a:cubicBezTo>
                  <a:pt x="110877" y="2215639"/>
                  <a:pt x="134601" y="2180816"/>
                  <a:pt x="130310" y="2141581"/>
                </a:cubicBezTo>
                <a:cubicBezTo>
                  <a:pt x="154051" y="2149219"/>
                  <a:pt x="117587" y="2094975"/>
                  <a:pt x="144587" y="2089095"/>
                </a:cubicBezTo>
                <a:cubicBezTo>
                  <a:pt x="142952" y="2082142"/>
                  <a:pt x="140513" y="2075590"/>
                  <a:pt x="137867" y="2069059"/>
                </a:cubicBezTo>
                <a:lnTo>
                  <a:pt x="136492" y="2065634"/>
                </a:lnTo>
                <a:cubicBezTo>
                  <a:pt x="136216" y="2060851"/>
                  <a:pt x="135939" y="2056067"/>
                  <a:pt x="135663" y="2051284"/>
                </a:cubicBezTo>
                <a:lnTo>
                  <a:pt x="124268" y="1960184"/>
                </a:lnTo>
                <a:cubicBezTo>
                  <a:pt x="138968" y="1926370"/>
                  <a:pt x="111716" y="1914873"/>
                  <a:pt x="131257" y="1873060"/>
                </a:cubicBezTo>
                <a:cubicBezTo>
                  <a:pt x="136329" y="1857442"/>
                  <a:pt x="139083" y="1807624"/>
                  <a:pt x="131724" y="1797311"/>
                </a:cubicBezTo>
                <a:cubicBezTo>
                  <a:pt x="130673" y="1786740"/>
                  <a:pt x="134293" y="1774954"/>
                  <a:pt x="126063" y="1769201"/>
                </a:cubicBezTo>
                <a:cubicBezTo>
                  <a:pt x="116300" y="1760126"/>
                  <a:pt x="134551" y="1725705"/>
                  <a:pt x="122085" y="1729500"/>
                </a:cubicBezTo>
                <a:cubicBezTo>
                  <a:pt x="134648" y="1705012"/>
                  <a:pt x="114449" y="1682158"/>
                  <a:pt x="110543" y="1659949"/>
                </a:cubicBezTo>
                <a:cubicBezTo>
                  <a:pt x="122664" y="1640913"/>
                  <a:pt x="102513" y="1613087"/>
                  <a:pt x="102892" y="1565607"/>
                </a:cubicBezTo>
                <a:cubicBezTo>
                  <a:pt x="116835" y="1544742"/>
                  <a:pt x="102976" y="1533616"/>
                  <a:pt x="122245" y="1494057"/>
                </a:cubicBezTo>
                <a:cubicBezTo>
                  <a:pt x="120629" y="1492563"/>
                  <a:pt x="119160" y="1490668"/>
                  <a:pt x="117883" y="1488429"/>
                </a:cubicBezTo>
                <a:cubicBezTo>
                  <a:pt x="110465" y="1475431"/>
                  <a:pt x="111002" y="1453942"/>
                  <a:pt x="119083" y="1440433"/>
                </a:cubicBezTo>
                <a:cubicBezTo>
                  <a:pt x="145274" y="1377630"/>
                  <a:pt x="146438" y="1321884"/>
                  <a:pt x="153340" y="1269148"/>
                </a:cubicBezTo>
                <a:cubicBezTo>
                  <a:pt x="158467" y="1209690"/>
                  <a:pt x="129360" y="1251077"/>
                  <a:pt x="154855" y="1175439"/>
                </a:cubicBezTo>
                <a:cubicBezTo>
                  <a:pt x="145538" y="1168218"/>
                  <a:pt x="145408" y="1158868"/>
                  <a:pt x="150548" y="1142685"/>
                </a:cubicBezTo>
                <a:cubicBezTo>
                  <a:pt x="152321" y="1113850"/>
                  <a:pt x="128121" y="1118007"/>
                  <a:pt x="143630" y="1087778"/>
                </a:cubicBezTo>
                <a:cubicBezTo>
                  <a:pt x="139451" y="1064261"/>
                  <a:pt x="125971" y="1018012"/>
                  <a:pt x="125476" y="1001580"/>
                </a:cubicBezTo>
                <a:cubicBezTo>
                  <a:pt x="123958" y="976962"/>
                  <a:pt x="134851" y="962709"/>
                  <a:pt x="134526" y="940069"/>
                </a:cubicBezTo>
                <a:cubicBezTo>
                  <a:pt x="142751" y="909988"/>
                  <a:pt x="129284" y="905409"/>
                  <a:pt x="123523" y="865739"/>
                </a:cubicBezTo>
                <a:cubicBezTo>
                  <a:pt x="131549" y="848234"/>
                  <a:pt x="128173" y="835030"/>
                  <a:pt x="121164" y="822450"/>
                </a:cubicBezTo>
                <a:cubicBezTo>
                  <a:pt x="124077" y="783082"/>
                  <a:pt x="113811" y="748321"/>
                  <a:pt x="110389" y="704665"/>
                </a:cubicBezTo>
                <a:cubicBezTo>
                  <a:pt x="120144" y="656264"/>
                  <a:pt x="99869" y="633697"/>
                  <a:pt x="96299" y="587032"/>
                </a:cubicBezTo>
                <a:cubicBezTo>
                  <a:pt x="87861" y="539988"/>
                  <a:pt x="66571" y="452493"/>
                  <a:pt x="59759" y="422399"/>
                </a:cubicBezTo>
                <a:cubicBezTo>
                  <a:pt x="62865" y="416491"/>
                  <a:pt x="59682" y="404768"/>
                  <a:pt x="55429" y="406467"/>
                </a:cubicBezTo>
                <a:cubicBezTo>
                  <a:pt x="56742" y="400038"/>
                  <a:pt x="64884" y="384166"/>
                  <a:pt x="58062" y="383409"/>
                </a:cubicBezTo>
                <a:cubicBezTo>
                  <a:pt x="57210" y="351894"/>
                  <a:pt x="61145" y="320031"/>
                  <a:pt x="69487" y="290892"/>
                </a:cubicBezTo>
                <a:cubicBezTo>
                  <a:pt x="57686" y="231306"/>
                  <a:pt x="89539" y="260845"/>
                  <a:pt x="86198" y="217175"/>
                </a:cubicBezTo>
                <a:cubicBezTo>
                  <a:pt x="72715" y="183379"/>
                  <a:pt x="83646" y="168958"/>
                  <a:pt x="74643" y="129155"/>
                </a:cubicBezTo>
                <a:cubicBezTo>
                  <a:pt x="96697" y="112411"/>
                  <a:pt x="72236" y="90977"/>
                  <a:pt x="78417" y="74202"/>
                </a:cubicBezTo>
                <a:cubicBezTo>
                  <a:pt x="59029" y="57686"/>
                  <a:pt x="81827" y="29115"/>
                  <a:pt x="94183" y="46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54794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14660C-55BC-F525-3B68-FE676CE3C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5120561" cy="1325563"/>
          </a:xfrm>
        </p:spPr>
        <p:txBody>
          <a:bodyPr>
            <a:normAutofit/>
          </a:bodyPr>
          <a:lstStyle/>
          <a:p>
            <a:r>
              <a:rPr lang="ru-RU" dirty="0" err="1"/>
              <a:t>Общелагерные</a:t>
            </a:r>
            <a:r>
              <a:rPr lang="ru-RU" dirty="0"/>
              <a:t> события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5D1623-5342-D439-DB00-EADC88513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0921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Наиболее значимые </a:t>
            </a:r>
            <a:r>
              <a:rPr lang="ru-RU" sz="2200" dirty="0" err="1"/>
              <a:t>общелагерные</a:t>
            </a:r>
            <a:r>
              <a:rPr lang="ru-RU" sz="2200" dirty="0"/>
              <a:t> события:</a:t>
            </a:r>
          </a:p>
          <a:p>
            <a:r>
              <a:rPr lang="ru-RU" sz="2200" dirty="0"/>
              <a:t>«Медиа азбука» — викторина о Приморье</a:t>
            </a:r>
          </a:p>
          <a:p>
            <a:r>
              <a:rPr lang="ru-RU" sz="2200" dirty="0"/>
              <a:t>«Город мастеров» — интерактивные станции</a:t>
            </a:r>
          </a:p>
          <a:p>
            <a:r>
              <a:rPr lang="ru-RU" sz="2200" dirty="0"/>
              <a:t>«Шумовой оркестр» — музыка из подручных средств</a:t>
            </a:r>
          </a:p>
          <a:p>
            <a:r>
              <a:rPr lang="ru-RU" sz="2200" dirty="0"/>
              <a:t>Конкурс театральных постановок — якутская сказка «Журавлиное перо»</a:t>
            </a:r>
          </a:p>
          <a:p>
            <a:r>
              <a:rPr lang="ru-RU" sz="2200" dirty="0"/>
              <a:t>Гала-концерт и закрытие смены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CF40074-2952-4B85-94D5-1A830D995E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" r="42103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6" name="Arc 15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C1C4A4-8285-8BDB-867E-4FCEE07F9F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057" r="1188" b="-4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97833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AE8524-5344-9B1B-8C20-88881C9A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5000"/>
              <a:t>Результаты анкетирования</a:t>
            </a:r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69ABAA-77DA-A3E1-D889-62EBAE036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8"/>
            <a:ext cx="4561840" cy="37819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/>
              <a:t>Входное анкетирование (первые дни):</a:t>
            </a:r>
          </a:p>
          <a:p>
            <a:r>
              <a:rPr lang="ru-RU" sz="1800" dirty="0"/>
              <a:t>Ожидания: новые друзья, творчество, активный отдых</a:t>
            </a:r>
          </a:p>
          <a:p>
            <a:r>
              <a:rPr lang="ru-RU" sz="1800" dirty="0"/>
              <a:t>Выявлены лидеры и замкнутые дети</a:t>
            </a:r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r>
              <a:rPr lang="ru-RU" sz="1800" dirty="0"/>
              <a:t>Итоговое анкетирование (конец смены):</a:t>
            </a:r>
          </a:p>
          <a:p>
            <a:r>
              <a:rPr lang="ru-RU" sz="1800" dirty="0"/>
              <a:t>90% детей отметили, что получили новый опыт</a:t>
            </a:r>
          </a:p>
          <a:p>
            <a:r>
              <a:rPr lang="ru-RU" sz="1800" dirty="0"/>
              <a:t>Большинство выделили сплочённость отряда как главное достижение</a:t>
            </a:r>
          </a:p>
          <a:p>
            <a:r>
              <a:rPr lang="ru-RU" sz="1800" dirty="0"/>
              <a:t>Эмоциональный фон значительно улучшился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FFF208-5BCD-DBE8-A25C-422B4D0788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038" r="3" b="3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58828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0FC9A-76DC-CA0E-8F21-4BC085B31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Трудности и их преодоление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BAD54B61-C10E-9128-3D2A-6CF06A689B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835480"/>
              </p:ext>
            </p:extLst>
          </p:nvPr>
        </p:nvGraphicFramePr>
        <p:xfrm>
          <a:off x="838200" y="1825624"/>
          <a:ext cx="10515600" cy="40012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223158385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3209591961"/>
                    </a:ext>
                  </a:extLst>
                </a:gridCol>
              </a:tblGrid>
              <a:tr h="800249"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Трудность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Способ решения</a:t>
                      </a:r>
                    </a:p>
                  </a:txBody>
                  <a:tcPr marL="121920" marR="121920" marT="76200" marB="76200" anchor="ctr"/>
                </a:tc>
                <a:extLst>
                  <a:ext uri="{0D108BD9-81ED-4DB2-BD59-A6C34878D82A}">
                    <a16:rowId xmlns:a16="http://schemas.microsoft.com/office/drawing/2014/main" val="3571156215"/>
                  </a:ext>
                </a:extLst>
              </a:tr>
              <a:tr h="800249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Дети не хотели участвовать в мероприятиях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Давала право выбора («голосование»), включала элементы соревнования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3854401756"/>
                  </a:ext>
                </a:extLst>
              </a:tr>
              <a:tr h="800249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Конфликты в отряде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Индивидуальные беседы, поиск компромиссов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1894206652"/>
                  </a:ext>
                </a:extLst>
              </a:tr>
              <a:tr h="800249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Низкая дисциплина в первые дни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Сочетание требовательности и уважения, чёткое обозначение правил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3914780449"/>
                  </a:ext>
                </a:extLst>
              </a:tr>
              <a:tr h="800249"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Сильная усталость в конце смены</a:t>
                      </a:r>
                    </a:p>
                  </a:txBody>
                  <a:tcPr marR="121920" marT="76200" marB="7620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875"/>
                        </a:lnSpc>
                        <a:buNone/>
                      </a:pPr>
                      <a:r>
                        <a:rPr lang="ru-RU" sz="1800" b="0" i="0" dirty="0">
                          <a:solidFill>
                            <a:schemeClr val="tx1"/>
                          </a:solidFill>
                          <a:effectLst/>
                          <a:latin typeface="quote-cjk-patch"/>
                        </a:rPr>
                        <a:t>Важность соблюдения режима и восстановления (личный вывод)</a:t>
                      </a:r>
                    </a:p>
                  </a:txBody>
                  <a:tcPr marL="121920" marT="76200" marB="76200" anchor="ctr"/>
                </a:tc>
                <a:extLst>
                  <a:ext uri="{0D108BD9-81ED-4DB2-BD59-A6C34878D82A}">
                    <a16:rowId xmlns:a16="http://schemas.microsoft.com/office/drawing/2014/main" val="463632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7349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CF104-181A-B759-4D1F-C894636DD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ru-RU" sz="5400"/>
              <a:t>Самооценка и выводы</a:t>
            </a:r>
          </a:p>
        </p:txBody>
      </p:sp>
      <p:sp>
        <p:nvSpPr>
          <p:cNvPr id="15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432791-48E1-FAA9-FE47-E6D57FD1D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592320" cy="36414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/>
              <a:t>Приобретённые компетенции:</a:t>
            </a:r>
          </a:p>
          <a:p>
            <a:r>
              <a:rPr lang="ru-RU" sz="1800" dirty="0"/>
              <a:t>Организация работы детского коллектива</a:t>
            </a:r>
          </a:p>
          <a:p>
            <a:r>
              <a:rPr lang="ru-RU" sz="1800" dirty="0"/>
              <a:t>Проведение КТД и игровых программ</a:t>
            </a:r>
          </a:p>
          <a:p>
            <a:r>
              <a:rPr lang="ru-RU" sz="1800" dirty="0"/>
              <a:t>Индивидуальный подход к каждому ребёнку</a:t>
            </a:r>
          </a:p>
          <a:p>
            <a:r>
              <a:rPr lang="ru-RU" sz="1800" dirty="0"/>
              <a:t>Разрешение конфликтов</a:t>
            </a:r>
          </a:p>
          <a:p>
            <a:r>
              <a:rPr lang="ru-RU" sz="1800" dirty="0"/>
              <a:t>Работа в команде (с напарником)</a:t>
            </a:r>
          </a:p>
          <a:p>
            <a:pPr marL="0" indent="0">
              <a:buNone/>
            </a:pPr>
            <a:r>
              <a:rPr lang="ru-RU" sz="1800" dirty="0"/>
              <a:t>Вывод: Практика подтвердила правильность выбора профессии. Работа с детьми — моё призвание.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5A9100-C405-9FCF-9F4F-7193B0D4AE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41" r="19732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98634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F32DA1-C8B2-8B25-1164-077AB58115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748" r="1" b="1037"/>
          <a:stretch>
            <a:fillRect/>
          </a:stretch>
        </p:blipFill>
        <p:spPr>
          <a:xfrm>
            <a:off x="-3447" y="-1"/>
            <a:ext cx="12195447" cy="68797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D60F200-5EB0-B223-2439-C96C67F0FE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4589414" y="-733991"/>
            <a:ext cx="3020876" cy="12206596"/>
          </a:xfrm>
          <a:prstGeom prst="rect">
            <a:avLst/>
          </a:prstGeom>
          <a:gradFill flip="none" rotWithShape="1">
            <a:gsLst>
              <a:gs pos="21000">
                <a:srgbClr val="000000">
                  <a:alpha val="62000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567EA8-C72D-4B9B-D23F-6B2E9F9C9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6" y="0"/>
            <a:ext cx="2843402" cy="6879745"/>
          </a:xfrm>
          <a:prstGeom prst="rect">
            <a:avLst/>
          </a:prstGeom>
          <a:gradFill flip="none" rotWithShape="1">
            <a:gsLst>
              <a:gs pos="5000">
                <a:schemeClr val="accent2"/>
              </a:gs>
              <a:gs pos="49000">
                <a:schemeClr val="accent5">
                  <a:lumMod val="60000"/>
                  <a:lumOff val="40000"/>
                  <a:alpha val="0"/>
                </a:schemeClr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EFBFA78-9360-1E01-5448-6D5AE0A32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38704" y="21736"/>
            <a:ext cx="3152862" cy="6858008"/>
          </a:xfrm>
          <a:prstGeom prst="rect">
            <a:avLst/>
          </a:prstGeom>
          <a:gradFill flip="none" rotWithShape="1">
            <a:gsLst>
              <a:gs pos="5000">
                <a:schemeClr val="accent5">
                  <a:alpha val="48000"/>
                </a:schemeClr>
              </a:gs>
              <a:gs pos="42000">
                <a:schemeClr val="accent5">
                  <a:alpha val="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740453C-744F-DB3A-47EC-15EACE1DC1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447" y="5288433"/>
            <a:ext cx="12199706" cy="1591311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9000">
                <a:schemeClr val="accent2">
                  <a:alpha val="0"/>
                </a:schemeClr>
              </a:gs>
            </a:gsLst>
            <a:lin ang="588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924B03-77BD-EAE3-2854-43363FF8E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84596" y="2224929"/>
            <a:ext cx="3866773" cy="5442859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54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F06DFA-7243-9111-7927-7E9C95962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9028" y="4121944"/>
            <a:ext cx="7927785" cy="162066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94629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461</Words>
  <Application>Microsoft Office PowerPoint</Application>
  <PresentationFormat>Широкоэкранный</PresentationFormat>
  <Paragraphs>79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quote-cjk-patch</vt:lpstr>
      <vt:lpstr>Aptos</vt:lpstr>
      <vt:lpstr>Aptos Display</vt:lpstr>
      <vt:lpstr>Arial</vt:lpstr>
      <vt:lpstr>Calibri</vt:lpstr>
      <vt:lpstr>Тема Office</vt:lpstr>
      <vt:lpstr>Производственная педагогическая практика (вторая) 6 семестр</vt:lpstr>
      <vt:lpstr>Цели и задачи</vt:lpstr>
      <vt:lpstr>Характеристика базы практики</vt:lpstr>
      <vt:lpstr>Этапы прохождения практики</vt:lpstr>
      <vt:lpstr>Основные формы работы с детьми</vt:lpstr>
      <vt:lpstr>Общелагерные события</vt:lpstr>
      <vt:lpstr>Результаты анкетирования</vt:lpstr>
      <vt:lpstr>Трудности и их преодоление</vt:lpstr>
      <vt:lpstr>Самооценка и выводы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Daria P</dc:creator>
  <cp:lastModifiedBy>Daria P</cp:lastModifiedBy>
  <cp:revision>1</cp:revision>
  <dcterms:created xsi:type="dcterms:W3CDTF">2026-07-16T15:23:28Z</dcterms:created>
  <dcterms:modified xsi:type="dcterms:W3CDTF">2026-07-16T15:59:47Z</dcterms:modified>
</cp:coreProperties>
</file>