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2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8FD8-2EA9-4512-8679-13A4DEDEC738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15D52-80A2-4D35-8BB8-E1ED5A50D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92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8FD8-2EA9-4512-8679-13A4DEDEC738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15D52-80A2-4D35-8BB8-E1ED5A50D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052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8FD8-2EA9-4512-8679-13A4DEDEC738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15D52-80A2-4D35-8BB8-E1ED5A50D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474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8FD8-2EA9-4512-8679-13A4DEDEC738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15D52-80A2-4D35-8BB8-E1ED5A50D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187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8FD8-2EA9-4512-8679-13A4DEDEC738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15D52-80A2-4D35-8BB8-E1ED5A50D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122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8FD8-2EA9-4512-8679-13A4DEDEC738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15D52-80A2-4D35-8BB8-E1ED5A50D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174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8FD8-2EA9-4512-8679-13A4DEDEC738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15D52-80A2-4D35-8BB8-E1ED5A50D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23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8FD8-2EA9-4512-8679-13A4DEDEC738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15D52-80A2-4D35-8BB8-E1ED5A50D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894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8FD8-2EA9-4512-8679-13A4DEDEC738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15D52-80A2-4D35-8BB8-E1ED5A50D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940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8FD8-2EA9-4512-8679-13A4DEDEC738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15D52-80A2-4D35-8BB8-E1ED5A50D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36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8FD8-2EA9-4512-8679-13A4DEDEC738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15D52-80A2-4D35-8BB8-E1ED5A50D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06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98FD8-2EA9-4512-8679-13A4DEDEC738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15D52-80A2-4D35-8BB8-E1ED5A50DF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55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2"/>
          <a:stretch/>
        </p:blipFill>
        <p:spPr bwMode="auto">
          <a:xfrm>
            <a:off x="395536" y="2348880"/>
            <a:ext cx="4662709" cy="360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60941" y="1744091"/>
            <a:ext cx="5385962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400" b="1" cap="all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Профессиональная </a:t>
            </a:r>
            <a:endParaRPr lang="ru-RU" sz="3400" b="1" cap="all" spc="0" dirty="0" smtClean="0">
              <a:ln w="0"/>
              <a:solidFill>
                <a:schemeClr val="accent6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400" b="1" cap="all" spc="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этика </a:t>
            </a:r>
            <a:r>
              <a:rPr lang="ru-RU" sz="3400" b="1" cap="all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менеджера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81669" y="3284984"/>
            <a:ext cx="334450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РАЗДАТОЧНЫЙ МАТЕРИАЛ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Выполнил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 Громов А. К.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Группа: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ВДБМН-24-БЗ1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2858" y="114598"/>
            <a:ext cx="88836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МИНИСТЕРСТВО НАУКИ И ВЫСШЕГО ОБРАЗОВАНИЯ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РОССИЙСКОЙ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ФЕДЕРАЦИИ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ВЛАДИВОСТОКСКИЙ ГОСУДАРСТВЕННЫЙ УНИВЕРСИТЕТ </a:t>
            </a:r>
          </a:p>
          <a:p>
            <a:pPr algn="ctr"/>
            <a:r>
              <a:rPr lang="ru-RU" sz="1400" cap="all" dirty="0">
                <a:latin typeface="Arial" panose="020B0604020202020204" pitchFamily="34" charset="0"/>
                <a:cs typeface="Arial" panose="020B0604020202020204" pitchFamily="34" charset="0"/>
              </a:rPr>
              <a:t>Институт международного бизнеса, </a:t>
            </a:r>
            <a:r>
              <a:rPr lang="ru-RU" sz="14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экономики </a:t>
            </a:r>
            <a:r>
              <a:rPr lang="ru-RU" sz="1400" cap="all" dirty="0">
                <a:latin typeface="Arial" panose="020B0604020202020204" pitchFamily="34" charset="0"/>
                <a:cs typeface="Arial" panose="020B0604020202020204" pitchFamily="34" charset="0"/>
              </a:rPr>
              <a:t>и управления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КАФЕДРА ЭКОНОМИКИ И УПРАВЛЕНИЯ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953" y="6480315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ВЛАДИВОСТОК-2026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58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501008"/>
            <a:ext cx="48965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Этика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— это не просто вежливость, а инструмент управления рисками и капиталом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компании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Репутация компании стоит дороже краткосрочной прибыли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Этические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нарушения ведут к судебным искам, потере клиентов и падению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акций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Профессионалы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высокого класса выбирают работодателей с прозрачной этической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политикой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89268"/>
            <a:ext cx="2744662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r>
              <a:rPr lang="ru-RU" sz="3400" b="1" cap="all" spc="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введение </a:t>
            </a:r>
          </a:p>
        </p:txBody>
      </p:sp>
      <p:pic>
        <p:nvPicPr>
          <p:cNvPr id="1026" name="Picture 2" descr="этические нормы и принцип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63483"/>
            <a:ext cx="3630344" cy="24202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11960" y="1196434"/>
            <a:ext cx="4464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условиях высокой конкуренции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этическая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составляющая управления перестает быть абстрактной философской категорией и становится ключевым фактором эффективности и выживания организации</a:t>
            </a:r>
          </a:p>
        </p:txBody>
      </p:sp>
      <p:pic>
        <p:nvPicPr>
          <p:cNvPr id="1028" name="Picture 4" descr=" Виды деловой эти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018" y="3501008"/>
            <a:ext cx="3865165" cy="26844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71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31364" y="965627"/>
            <a:ext cx="42484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ЭТИКА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философская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дисциплина, изучающая мораль и нравственность, то есть систему принципов, норм и правил поведения, которые регулируют отношения между людьми в обществе. </a:t>
            </a:r>
          </a:p>
        </p:txBody>
      </p:sp>
      <p:pic>
        <p:nvPicPr>
          <p:cNvPr id="4098" name="Picture 2" descr="Профессиональный профиль менеджера по персоналу: этическое измерение -  HR-Perform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044957"/>
            <a:ext cx="4687280" cy="234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834914"/>
            <a:ext cx="36004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ЭТИКА МЕНЕДЖЕРА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это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конкретизация общих этических принципов и норм применительно к профессиональной деятельности руководителя.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5674022"/>
            <a:ext cx="83353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Она регулирует поведение менеджера в процессе управления, его взаимодействие с подчинёнными, коллегами, клиентами и другими заинтересованными сторонами</a:t>
            </a:r>
          </a:p>
        </p:txBody>
      </p:sp>
      <p:pic>
        <p:nvPicPr>
          <p:cNvPr id="4100" name="Picture 4" descr="Корпоративная этика: руководство для сотрудников и менеджеро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01" y="965627"/>
            <a:ext cx="3613310" cy="2120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67544" y="139911"/>
            <a:ext cx="8568952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r>
              <a:rPr lang="ru-RU" sz="3400" b="1" cap="all" spc="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ПОНЯТИЕ ЭТИКИ. ЭТИКА МЕНЕДЖЕРА  </a:t>
            </a:r>
          </a:p>
        </p:txBody>
      </p:sp>
    </p:spTree>
    <p:extLst>
      <p:ext uri="{BB962C8B-B14F-4D97-AF65-F5344CB8AC3E}">
        <p14:creationId xmlns:p14="http://schemas.microsoft.com/office/powerpoint/2010/main" val="268169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934336" y="16577"/>
            <a:ext cx="6095451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3400" b="1" cap="all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Ключевые принципы </a:t>
            </a:r>
          </a:p>
          <a:p>
            <a:pPr algn="r"/>
            <a:r>
              <a:rPr lang="ru-RU" sz="3400" b="1" cap="all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управленческой этики</a:t>
            </a:r>
            <a:r>
              <a:rPr lang="ru-RU" sz="3400" b="1" cap="all" spc="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166494"/>
              </p:ext>
            </p:extLst>
          </p:nvPr>
        </p:nvGraphicFramePr>
        <p:xfrm>
          <a:off x="395536" y="1700808"/>
          <a:ext cx="8448600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96344"/>
                <a:gridCol w="5352256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ЧЕСТНОСТЬ </a:t>
                      </a:r>
                    </a:p>
                    <a:p>
                      <a:pPr algn="just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ПОРЯДОЧНОСТЬ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недопустимость обмана, искажения информации, использования служебного положения в личных целях. Принцип «говорить правду, даже если она неудобна»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ОТВЕТСТВЕННОСТЬ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готовность отвечать за свои решения, действия и их последствия. Ответственность не только за результат, но и за благополучие своей команды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СПРАВЕДЛИВОСТЬ </a:t>
                      </a:r>
                    </a:p>
                    <a:p>
                      <a:pPr algn="just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БЕСПРИСТРАСТНОСТЬ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объективность в оценке работы сотрудников. Отсутствие фаворитизма и дискриминации по любому признаку (пол, возраст, национальность). Справедливое распределение вознаграждений и ресурсов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УВАЖЕНИЕ К ЛИЧНОСТИ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признание ценности каждого сотрудника. Уважение к чужому мнению, времени и личному пространству. Создание в коллективе атмосферы психологического комфорта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841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24408"/>
            <a:ext cx="864096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Описание ситуации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(кейс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Участники: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Алексей: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Руководитель отдела маркетинга в крупной IT-компании (30 лет). У него горит квартальная премия, которая зависит от успешного запуска рекламной кампании нового продукта.</a:t>
            </a:r>
          </a:p>
          <a:p>
            <a:pPr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Елена: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Личный друг Алексея, владелица небольшого SMM-агентства. Её агентство финансово нестабильно.</a:t>
            </a:r>
          </a:p>
          <a:p>
            <a:pPr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Анна: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Директор по маркетингу (прямой начальник Алексея), придерживается строгих корпоративных правил.</a:t>
            </a:r>
          </a:p>
          <a:p>
            <a:pPr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Предыстория: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Алексею поручено запустить масштабную рекламную кампанию за 2 недели. Бюджет — 5 миллионов рублей. По правилам компании, тендер на такие суммы должен длиться минимум месяц, чтобы проверить надежность контрагентов. Но сроки поджимают.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Алексей обращается к своей подруге Елене. Её агентство хоть и маленькое, но делает качественный креатив. Елена умоляет отдать контракт ей: у неё кассовый разрыв, если она не получит этот заказ, ей придется уволить половину сотрудников. Она обещает сделать всё идеально и даже предлагает скидку 15%.</a:t>
            </a:r>
          </a:p>
          <a:p>
            <a:pPr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Дилемма: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Если Алексей пойдет официальным путем (через тендер), он гарантированно сорвет сроки запуска продукта из-за бюрократии юридического отдела. Он потеряет премию и подведет гендиректора. Если он отдаст контракт другу (Елене) напрямую, минуя тендерный комитет: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Кампания будет запущена вовремя.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Друг спасет свой бизнес.</a:t>
            </a:r>
          </a:p>
          <a:p>
            <a:pPr algn="just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Но: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это прямое нарушение антикоррупционной политики компании (конфликт интересов).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93519" y="116632"/>
            <a:ext cx="3698961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3400" b="1" cap="all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РАЗБОР КЕЙСА </a:t>
            </a:r>
          </a:p>
        </p:txBody>
      </p:sp>
    </p:spTree>
    <p:extLst>
      <p:ext uri="{BB962C8B-B14F-4D97-AF65-F5344CB8AC3E}">
        <p14:creationId xmlns:p14="http://schemas.microsoft.com/office/powerpoint/2010/main" val="225905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99762"/>
            <a:ext cx="4588179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r>
              <a:rPr lang="ru-RU" sz="3400" b="1" cap="all" spc="0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ВОПРОСЫ К КЕЙСУ </a:t>
            </a:r>
          </a:p>
        </p:txBody>
      </p:sp>
      <p:sp>
        <p:nvSpPr>
          <p:cNvPr id="2" name="Горизонтальный свиток 1"/>
          <p:cNvSpPr/>
          <p:nvPr/>
        </p:nvSpPr>
        <p:spPr>
          <a:xfrm>
            <a:off x="323528" y="116632"/>
            <a:ext cx="8568952" cy="6552728"/>
          </a:xfrm>
          <a:prstGeom prst="horizontalScroll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992339"/>
            <a:ext cx="741682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ЗАДАНИЕ ДЛЯ УЧАСТНИКОВ</a:t>
            </a: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Проанализируйте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ситуацию и ответьте на вопросы:</a:t>
            </a:r>
          </a:p>
          <a:p>
            <a:pPr algn="just"/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Какова природа конфликта?</a:t>
            </a:r>
          </a:p>
          <a:p>
            <a:pPr marL="442913" lvl="1" indent="-266700" algn="just">
              <a:buFont typeface="Wingdings" panose="05000000000000000000" pitchFamily="2" charset="2"/>
              <a:buChar char="q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Это конфликт интересов (личное против профессионального)?</a:t>
            </a:r>
          </a:p>
          <a:p>
            <a:pPr marL="442913" lvl="1" indent="-266700" algn="just">
              <a:buFont typeface="Wingdings" panose="05000000000000000000" pitchFamily="2" charset="2"/>
              <a:buChar char="q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Или это вопрос лояльности (друг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работодатель)?</a:t>
            </a:r>
          </a:p>
          <a:p>
            <a:pPr algn="just"/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Оцените риски:</a:t>
            </a:r>
          </a:p>
          <a:p>
            <a:pPr marL="442913" lvl="1" indent="-266700" algn="just">
              <a:buFont typeface="Wingdings" panose="05000000000000000000" pitchFamily="2" charset="2"/>
              <a:buChar char="q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Что произойдет, если кампания Елены провалится? Кто понесет ответственность?</a:t>
            </a:r>
          </a:p>
          <a:p>
            <a:pPr marL="442913" lvl="1" indent="-266700" algn="just">
              <a:buFont typeface="Wingdings" panose="05000000000000000000" pitchFamily="2" charset="2"/>
              <a:buChar char="q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Как поступят юристы или служба безопасности при аудите через полгода, увидев знакомую фамилию владельца подрядчика?</a:t>
            </a:r>
          </a:p>
          <a:p>
            <a:pPr marL="442913" lvl="1" indent="-266700" algn="just">
              <a:buFont typeface="Wingdings" panose="05000000000000000000" pitchFamily="2" charset="2"/>
              <a:buChar char="q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Какой ущерб репутации нанесет Алексей, если информация о «дружеском тендере» утечет в СМИ или коллектив?</a:t>
            </a:r>
          </a:p>
          <a:p>
            <a:pPr algn="just"/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Поиск этичного решения: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Предложите план действий для Алексея, который позволит спасти запуск кампании, не нарушая закон и этику компании.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(Подсказка: существует ли способ легализовать работу друга?)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11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2853</TotalTime>
  <Words>576</Words>
  <Application>Microsoft Office PowerPoint</Application>
  <PresentationFormat>Экран (4:3)</PresentationFormat>
  <Paragraphs>58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Автор</dc:creator>
  <cp:lastModifiedBy>Автор</cp:lastModifiedBy>
  <cp:revision>20</cp:revision>
  <dcterms:created xsi:type="dcterms:W3CDTF">2026-08-03T03:58:29Z</dcterms:created>
  <dcterms:modified xsi:type="dcterms:W3CDTF">2026-08-05T05:05:31Z</dcterms:modified>
</cp:coreProperties>
</file>