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9" d="100"/>
          <a:sy n="99" d="100"/>
        </p:scale>
        <p:origin x="1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607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279020" y="4080701"/>
            <a:ext cx="4427700" cy="19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0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Балахонова Анна гр.БМН-24-ММ1</a:t>
            </a:r>
            <a:r>
              <a:rPr lang="en-US" sz="8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00" dirty="0"/>
          </a:p>
        </p:txBody>
      </p:sp>
      <p:sp>
        <p:nvSpPr>
          <p:cNvPr id="4" name="Text 1"/>
          <p:cNvSpPr txBox="1"/>
          <p:nvPr/>
        </p:nvSpPr>
        <p:spPr>
          <a:xfrm>
            <a:off x="540000" y="2154203"/>
            <a:ext cx="8045400" cy="125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Этика менеджера формирует доверие, качество решений и устойчивость команды.
</a:t>
            </a:r>
            <a:endParaRPr lang="en-US" sz="2800" dirty="0"/>
          </a:p>
        </p:txBody>
      </p:sp>
      <p:sp>
        <p:nvSpPr>
          <p:cNvPr id="5" name="Text 2"/>
          <p:cNvSpPr txBox="1"/>
          <p:nvPr/>
        </p:nvSpPr>
        <p:spPr>
          <a:xfrm>
            <a:off x="540000" y="865492"/>
            <a:ext cx="8045400" cy="100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Профессиональная этика менеджера
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329" y="142875"/>
            <a:ext cx="4053193" cy="4900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225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8568700" y="4577500"/>
            <a:ext cx="304800" cy="2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51248" y="188976"/>
            <a:ext cx="4309872" cy="4779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1"/>
          <p:cNvSpPr txBox="1"/>
          <p:nvPr/>
        </p:nvSpPr>
        <p:spPr>
          <a:xfrm>
            <a:off x="685800" y="776837"/>
            <a:ext cx="7930896" cy="263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значит профессиональная этика менеджера
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Профессиональная этика — это система норм, которые направляют поведение руководителя, его решения и общение с людьми. Для менеджера она особенно важна, потому что влияет на доверие, репутацию и результативность управления.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516390" y="448013"/>
            <a:ext cx="7357260" cy="1519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базовые нормы профессионального поведения менеджера</a:t>
            </a: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200" dirty="0"/>
          </a:p>
        </p:txBody>
      </p:sp>
      <p:sp>
        <p:nvSpPr>
          <p:cNvPr id="5" name="Text 1"/>
          <p:cNvSpPr txBox="1"/>
          <p:nvPr/>
        </p:nvSpPr>
        <p:spPr>
          <a:xfrm>
            <a:off x="200416" y="2912301"/>
            <a:ext cx="4590789" cy="2035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3 базовые нормы помогают менеджеру действовать честно, брать ответственность и сохранять справедливость в оценке людей и результатов.</a:t>
            </a:r>
            <a:r>
              <a:rPr lang="en-US" sz="144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41" dirty="0"/>
          </a:p>
        </p:txBody>
      </p:sp>
      <p:sp>
        <p:nvSpPr>
          <p:cNvPr id="6" name="Text 2"/>
          <p:cNvSpPr txBox="1"/>
          <p:nvPr/>
        </p:nvSpPr>
        <p:spPr>
          <a:xfrm>
            <a:off x="395900" y="862500"/>
            <a:ext cx="850140" cy="219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
</a:t>
            </a:r>
            <a:endParaRPr lang="en-US" sz="10000" dirty="0"/>
          </a:p>
        </p:txBody>
      </p:sp>
      <p:sp>
        <p:nvSpPr>
          <p:cNvPr id="7" name="Text 3"/>
          <p:cNvSpPr txBox="1"/>
          <p:nvPr/>
        </p:nvSpPr>
        <p:spPr>
          <a:xfrm>
            <a:off x="8571250" y="4579125"/>
            <a:ext cx="302400" cy="295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  <p:sp>
        <p:nvSpPr>
          <p:cNvPr id="8" name="Text 4"/>
          <p:cNvSpPr txBox="1"/>
          <p:nvPr/>
        </p:nvSpPr>
        <p:spPr>
          <a:xfrm>
            <a:off x="270050" y="4653075"/>
            <a:ext cx="4427700" cy="14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81" y="2933358"/>
            <a:ext cx="3287100" cy="89428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554600" y="692783"/>
            <a:ext cx="8034600" cy="1063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принципы: отношения и решения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8" name="Text 1"/>
          <p:cNvSpPr txBox="1"/>
          <p:nvPr/>
        </p:nvSpPr>
        <p:spPr>
          <a:xfrm>
            <a:off x="8568700" y="4577500"/>
            <a:ext cx="304800" cy="2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  <p:sp>
        <p:nvSpPr>
          <p:cNvPr id="9" name="Text 2"/>
          <p:cNvSpPr txBox="1"/>
          <p:nvPr/>
        </p:nvSpPr>
        <p:spPr>
          <a:xfrm>
            <a:off x="4571900" y="2123650"/>
            <a:ext cx="4002600" cy="711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принципы регулируют поведение менеджера в общении, работе с информацией и принятии кадровых решений.
</a:t>
            </a:r>
            <a:endParaRPr lang="en-US" sz="1600" dirty="0"/>
          </a:p>
        </p:txBody>
      </p:sp>
      <p:sp>
        <p:nvSpPr>
          <p:cNvPr id="10" name="Text 3"/>
          <p:cNvSpPr txBox="1"/>
          <p:nvPr/>
        </p:nvSpPr>
        <p:spPr>
          <a:xfrm>
            <a:off x="4557300" y="3402900"/>
            <a:ext cx="4002600" cy="711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Уважение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сохранение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тайны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 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нейтральность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снижают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конфликтов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 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повышают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доверие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к 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управленческим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решениям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en-US" sz="124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44" dirty="0"/>
          </a:p>
        </p:txBody>
      </p:sp>
      <p:sp>
        <p:nvSpPr>
          <p:cNvPr id="11" name="Text 4"/>
          <p:cNvSpPr txBox="1"/>
          <p:nvPr/>
        </p:nvSpPr>
        <p:spPr>
          <a:xfrm>
            <a:off x="4571900" y="4652825"/>
            <a:ext cx="3759300" cy="14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0000" y="2787041"/>
            <a:ext cx="3556011" cy="1327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14169" y="2688002"/>
            <a:ext cx="38695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/>
              <a:t>Уважение</a:t>
            </a:r>
          </a:p>
          <a:p>
            <a:pPr marL="342900" indent="-342900">
              <a:buAutoNum type="arabicPeriod"/>
            </a:pPr>
            <a:r>
              <a:rPr lang="ru-RU" sz="2800" dirty="0"/>
              <a:t>Конфиденциальность</a:t>
            </a:r>
          </a:p>
          <a:p>
            <a:pPr marL="342900" indent="-342900">
              <a:buAutoNum type="arabicPeriod"/>
            </a:pPr>
            <a:r>
              <a:rPr lang="ru-RU" sz="2800" dirty="0"/>
              <a:t>Беспристрастность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958" y="4175"/>
            <a:ext cx="4570884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8929"/>
            <a:ext cx="9144000" cy="5143500"/>
          </a:xfrm>
          <a:prstGeom prst="rect">
            <a:avLst/>
          </a:prstGeom>
        </p:spPr>
      </p:pic>
      <p:sp>
        <p:nvSpPr>
          <p:cNvPr id="9" name="Text 1"/>
          <p:cNvSpPr txBox="1"/>
          <p:nvPr/>
        </p:nvSpPr>
        <p:spPr>
          <a:xfrm>
            <a:off x="8571250" y="4579125"/>
            <a:ext cx="302400" cy="295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85CC04A-7D3E-430E-932A-EDDA6D34061F}"/>
              </a:ext>
            </a:extLst>
          </p:cNvPr>
          <p:cNvSpPr/>
          <p:nvPr/>
        </p:nvSpPr>
        <p:spPr>
          <a:xfrm>
            <a:off x="4437003" y="0"/>
            <a:ext cx="4704839" cy="5147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98C8FEA-F597-4C3D-B961-8BCF8FD353F3}"/>
              </a:ext>
            </a:extLst>
          </p:cNvPr>
          <p:cNvSpPr/>
          <p:nvPr/>
        </p:nvSpPr>
        <p:spPr>
          <a:xfrm>
            <a:off x="0" y="1624760"/>
            <a:ext cx="4656157" cy="280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2"/>
          <p:cNvSpPr txBox="1"/>
          <p:nvPr/>
        </p:nvSpPr>
        <p:spPr>
          <a:xfrm>
            <a:off x="313942" y="1138737"/>
            <a:ext cx="8246122" cy="59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Проверьте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интересы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Проанализируйте конфликт интересов: чьи выгоды или обязательства затронуты решением. Отделите личные предпочтения от интересов организации и команды, чтобы не подменять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цели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3"/>
          <p:cNvSpPr txBox="1"/>
          <p:nvPr/>
        </p:nvSpPr>
        <p:spPr>
          <a:xfrm>
            <a:off x="311784" y="1919672"/>
            <a:ext cx="8246122" cy="59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Сверьте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полномочия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Оцените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собственные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полномочия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и 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границы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ответственности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Решение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должно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соответствовать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должностным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функциям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и 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регламентам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исключая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действия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«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сверх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полномочий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»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или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 в 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ущерб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целям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подразделения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4"/>
          <p:cNvSpPr txBox="1"/>
          <p:nvPr/>
        </p:nvSpPr>
        <p:spPr>
          <a:xfrm>
            <a:off x="313942" y="2990329"/>
            <a:ext cx="8246122" cy="59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Учтите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возможный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вред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Оцените возможный вред сотрудникам: риски для здоровья, безопасности, репутации, условий труда и психологического благополучия. Учитывайте последствия как для текущих, так и для будущих участников процесса.
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5"/>
          <p:cNvSpPr txBox="1"/>
          <p:nvPr/>
        </p:nvSpPr>
        <p:spPr>
          <a:xfrm>
            <a:off x="313942" y="3986117"/>
            <a:ext cx="8140147" cy="59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Выберите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этичное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решение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Сопоставьте интересы, полномочия и последствия, затем выберите наиболее этичный вариант. Применяйте принцип беспристрастности и готовность отвечать за результат перед командой и организацией.</a:t>
            </a:r>
            <a:r>
              <a:rPr kumimoji="0" lang="en-US" sz="83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kumimoji="0" lang="en-US" sz="120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0"/>
          <p:cNvSpPr txBox="1"/>
          <p:nvPr/>
        </p:nvSpPr>
        <p:spPr>
          <a:xfrm>
            <a:off x="325128" y="128929"/>
            <a:ext cx="7509279" cy="1256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Как менеджеру действовать в этической дилемме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516390" y="421924"/>
            <a:ext cx="6418848" cy="34591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поступок руководителя может задать норму для коллектива</a:t>
            </a: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200" dirty="0"/>
          </a:p>
        </p:txBody>
      </p:sp>
      <p:sp>
        <p:nvSpPr>
          <p:cNvPr id="5" name="Text 1"/>
          <p:cNvSpPr txBox="1"/>
          <p:nvPr/>
        </p:nvSpPr>
        <p:spPr>
          <a:xfrm>
            <a:off x="657050" y="3053850"/>
            <a:ext cx="3653700" cy="125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 поступок руководителя задает тон для всей команды: сотрудники быстрее перенимают практику, чем формальные инструкции.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363745" y="1052728"/>
            <a:ext cx="882345" cy="219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
</a:t>
            </a:r>
            <a:endParaRPr lang="en-US" sz="10000" dirty="0"/>
          </a:p>
        </p:txBody>
      </p:sp>
      <p:sp>
        <p:nvSpPr>
          <p:cNvPr id="7" name="Text 3"/>
          <p:cNvSpPr txBox="1"/>
          <p:nvPr/>
        </p:nvSpPr>
        <p:spPr>
          <a:xfrm>
            <a:off x="8571250" y="4579125"/>
            <a:ext cx="302400" cy="295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  <p:sp>
        <p:nvSpPr>
          <p:cNvPr id="8" name="Text 4"/>
          <p:cNvSpPr txBox="1"/>
          <p:nvPr/>
        </p:nvSpPr>
        <p:spPr>
          <a:xfrm>
            <a:off x="270050" y="4653075"/>
            <a:ext cx="4427700" cy="14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478811" y="801873"/>
            <a:ext cx="7092439" cy="1519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уровня делового поведения охватывает кодекс этики</a:t>
            </a: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200" dirty="0"/>
          </a:p>
        </p:txBody>
      </p:sp>
      <p:sp>
        <p:nvSpPr>
          <p:cNvPr id="5" name="Text 1"/>
          <p:cNvSpPr txBox="1"/>
          <p:nvPr/>
        </p:nvSpPr>
        <p:spPr>
          <a:xfrm>
            <a:off x="500474" y="3101767"/>
            <a:ext cx="4378413" cy="125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уровня поведения закрепляет кодекс этики: внутри организации и во внешних контактах. Это делает правила понятными и помогает сохранять единые стандарты.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310759" y="977720"/>
            <a:ext cx="857292" cy="219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
</a:t>
            </a:r>
            <a:endParaRPr lang="en-US" sz="10000" u="sng" dirty="0"/>
          </a:p>
        </p:txBody>
      </p:sp>
      <p:sp>
        <p:nvSpPr>
          <p:cNvPr id="7" name="Text 3"/>
          <p:cNvSpPr txBox="1"/>
          <p:nvPr/>
        </p:nvSpPr>
        <p:spPr>
          <a:xfrm>
            <a:off x="8571250" y="4579125"/>
            <a:ext cx="302400" cy="295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  <p:sp>
        <p:nvSpPr>
          <p:cNvPr id="8" name="Text 4"/>
          <p:cNvSpPr txBox="1"/>
          <p:nvPr/>
        </p:nvSpPr>
        <p:spPr>
          <a:xfrm>
            <a:off x="201157" y="4681034"/>
            <a:ext cx="4427700" cy="14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625736" y="1080936"/>
            <a:ext cx="5977872" cy="2262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Этика как условие сильного управления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Профессиональная этика делает управление более надежным: она помогает принимать взвешенные решения, укрепляет доверие и снижает риски. Для будущего менеджера это основа зрелой, ответственной и устойчивой работы.
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395</Words>
  <Application>Microsoft Office PowerPoint</Application>
  <PresentationFormat>Экран (16:9)</PresentationFormat>
  <Paragraphs>39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7</cp:revision>
  <dcterms:created xsi:type="dcterms:W3CDTF">2026-07-07T18:12:12Z</dcterms:created>
  <dcterms:modified xsi:type="dcterms:W3CDTF">2026-07-12T07:53:21Z</dcterms:modified>
</cp:coreProperties>
</file>