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1" r:id="rId3"/>
    <p:sldId id="272" r:id="rId4"/>
    <p:sldId id="258" r:id="rId5"/>
    <p:sldId id="257" r:id="rId6"/>
    <p:sldId id="259" r:id="rId7"/>
    <p:sldId id="260" r:id="rId8"/>
    <p:sldId id="261" r:id="rId9"/>
    <p:sldId id="262" r:id="rId10"/>
    <p:sldId id="263" r:id="rId11"/>
    <p:sldId id="264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9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8D0DCF6-9CB6-446E-BA6E-DBB6EB330218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42AA109-3AD8-4BCE-94CB-4CA52ACFEEE7}">
      <dgm:prSet/>
      <dgm:spPr/>
      <dgm:t>
        <a:bodyPr/>
        <a:lstStyle/>
        <a:p>
          <a:pPr rtl="0"/>
          <a:r>
            <a:rPr lang="ru-RU" smtClean="0"/>
            <a:t>Метод управления - это метод воздействия субъекта управления на объект управления для практического осуществления стратегических и тактических целей системы управления. </a:t>
          </a:r>
          <a:endParaRPr lang="ru-RU"/>
        </a:p>
      </dgm:t>
    </dgm:pt>
    <dgm:pt modelId="{D41A748F-CDCC-417B-AE0E-0A5029E69317}" type="parTrans" cxnId="{468E138E-06E2-4EBD-9249-62B132538003}">
      <dgm:prSet/>
      <dgm:spPr/>
      <dgm:t>
        <a:bodyPr/>
        <a:lstStyle/>
        <a:p>
          <a:endParaRPr lang="ru-RU"/>
        </a:p>
      </dgm:t>
    </dgm:pt>
    <dgm:pt modelId="{A2A34E9F-1D82-45DF-8E8E-D1ABD7A5BF46}" type="sibTrans" cxnId="{468E138E-06E2-4EBD-9249-62B132538003}">
      <dgm:prSet/>
      <dgm:spPr/>
      <dgm:t>
        <a:bodyPr/>
        <a:lstStyle/>
        <a:p>
          <a:endParaRPr lang="ru-RU"/>
        </a:p>
      </dgm:t>
    </dgm:pt>
    <dgm:pt modelId="{B9ECA372-55C5-4854-93F9-BADCA1968762}">
      <dgm:prSet/>
      <dgm:spPr/>
      <dgm:t>
        <a:bodyPr/>
        <a:lstStyle/>
        <a:p>
          <a:pPr rtl="0"/>
          <a:r>
            <a:rPr lang="ru-RU" smtClean="0"/>
            <a:t>Целью системы управления является достижение конкурентоспособности выпускаемой продукции, выполняемой услуги, организации и других объектов на внешнем или внутреннем рынке.</a:t>
          </a:r>
          <a:endParaRPr lang="ru-RU"/>
        </a:p>
      </dgm:t>
    </dgm:pt>
    <dgm:pt modelId="{DD0D8148-1557-4E04-B326-C0E604C134DE}" type="parTrans" cxnId="{FE51E8A1-3A02-49FF-B3B7-854E7B6266EC}">
      <dgm:prSet/>
      <dgm:spPr/>
      <dgm:t>
        <a:bodyPr/>
        <a:lstStyle/>
        <a:p>
          <a:endParaRPr lang="ru-RU"/>
        </a:p>
      </dgm:t>
    </dgm:pt>
    <dgm:pt modelId="{32E69EDD-0EB6-498A-9A27-5900F167E688}" type="sibTrans" cxnId="{FE51E8A1-3A02-49FF-B3B7-854E7B6266EC}">
      <dgm:prSet/>
      <dgm:spPr/>
      <dgm:t>
        <a:bodyPr/>
        <a:lstStyle/>
        <a:p>
          <a:endParaRPr lang="ru-RU"/>
        </a:p>
      </dgm:t>
    </dgm:pt>
    <dgm:pt modelId="{B2D31088-A9EE-48D5-9AC5-F9F37224EFC7}" type="pres">
      <dgm:prSet presAssocID="{48D0DCF6-9CB6-446E-BA6E-DBB6EB330218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E5071318-6F39-4910-99A3-39E4250E0678}" type="pres">
      <dgm:prSet presAssocID="{342AA109-3AD8-4BCE-94CB-4CA52ACFEEE7}" presName="circle1" presStyleLbl="node1" presStyleIdx="0" presStyleCnt="2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4BAAA9F3-FA59-4230-8C31-F947ACEF0DAB}" type="pres">
      <dgm:prSet presAssocID="{342AA109-3AD8-4BCE-94CB-4CA52ACFEEE7}" presName="space" presStyleCnt="0"/>
      <dgm:spPr/>
    </dgm:pt>
    <dgm:pt modelId="{A848C08A-3F04-487C-A82B-ACC40CD51986}" type="pres">
      <dgm:prSet presAssocID="{342AA109-3AD8-4BCE-94CB-4CA52ACFEEE7}" presName="rect1" presStyleLbl="alignAcc1" presStyleIdx="0" presStyleCnt="2"/>
      <dgm:spPr/>
    </dgm:pt>
    <dgm:pt modelId="{9B2ECFCD-668A-4C42-85FC-958FB9B313BB}" type="pres">
      <dgm:prSet presAssocID="{B9ECA372-55C5-4854-93F9-BADCA1968762}" presName="vertSpace2" presStyleLbl="node1" presStyleIdx="0" presStyleCnt="2"/>
      <dgm:spPr/>
    </dgm:pt>
    <dgm:pt modelId="{DEC110E4-9A0D-4BF4-910E-365CD84F1703}" type="pres">
      <dgm:prSet presAssocID="{B9ECA372-55C5-4854-93F9-BADCA1968762}" presName="circle2" presStyleLbl="node1" presStyleIdx="1" presStyleCnt="2"/>
      <dgm:spPr/>
    </dgm:pt>
    <dgm:pt modelId="{1F8BACB8-B164-4B9D-B059-9B639771ABED}" type="pres">
      <dgm:prSet presAssocID="{B9ECA372-55C5-4854-93F9-BADCA1968762}" presName="rect2" presStyleLbl="alignAcc1" presStyleIdx="1" presStyleCnt="2"/>
      <dgm:spPr/>
    </dgm:pt>
    <dgm:pt modelId="{CAE7CE34-B73D-4A85-8BBF-1A2232A2392D}" type="pres">
      <dgm:prSet presAssocID="{342AA109-3AD8-4BCE-94CB-4CA52ACFEEE7}" presName="rect1ParTxNoCh" presStyleLbl="alignAcc1" presStyleIdx="1" presStyleCnt="2">
        <dgm:presLayoutVars>
          <dgm:chMax val="1"/>
          <dgm:bulletEnabled val="1"/>
        </dgm:presLayoutVars>
      </dgm:prSet>
      <dgm:spPr/>
    </dgm:pt>
    <dgm:pt modelId="{777097CB-1325-4347-9AC3-C1FE070623E3}" type="pres">
      <dgm:prSet presAssocID="{B9ECA372-55C5-4854-93F9-BADCA1968762}" presName="rect2ParTxNoCh" presStyleLbl="alignAcc1" presStyleIdx="1" presStyleCnt="2">
        <dgm:presLayoutVars>
          <dgm:chMax val="1"/>
          <dgm:bulletEnabled val="1"/>
        </dgm:presLayoutVars>
      </dgm:prSet>
      <dgm:spPr/>
    </dgm:pt>
  </dgm:ptLst>
  <dgm:cxnLst>
    <dgm:cxn modelId="{0E08FE0F-2E47-448E-BDAB-B138DFA95682}" type="presOf" srcId="{B9ECA372-55C5-4854-93F9-BADCA1968762}" destId="{1F8BACB8-B164-4B9D-B059-9B639771ABED}" srcOrd="0" destOrd="0" presId="urn:microsoft.com/office/officeart/2005/8/layout/target3"/>
    <dgm:cxn modelId="{468E138E-06E2-4EBD-9249-62B132538003}" srcId="{48D0DCF6-9CB6-446E-BA6E-DBB6EB330218}" destId="{342AA109-3AD8-4BCE-94CB-4CA52ACFEEE7}" srcOrd="0" destOrd="0" parTransId="{D41A748F-CDCC-417B-AE0E-0A5029E69317}" sibTransId="{A2A34E9F-1D82-45DF-8E8E-D1ABD7A5BF46}"/>
    <dgm:cxn modelId="{25B4B6EA-B692-43A3-90BC-96D5D6B201B6}" type="presOf" srcId="{48D0DCF6-9CB6-446E-BA6E-DBB6EB330218}" destId="{B2D31088-A9EE-48D5-9AC5-F9F37224EFC7}" srcOrd="0" destOrd="0" presId="urn:microsoft.com/office/officeart/2005/8/layout/target3"/>
    <dgm:cxn modelId="{FEC5F87A-D302-4FB2-A897-63EBBBC266B6}" type="presOf" srcId="{342AA109-3AD8-4BCE-94CB-4CA52ACFEEE7}" destId="{CAE7CE34-B73D-4A85-8BBF-1A2232A2392D}" srcOrd="1" destOrd="0" presId="urn:microsoft.com/office/officeart/2005/8/layout/target3"/>
    <dgm:cxn modelId="{FE51E8A1-3A02-49FF-B3B7-854E7B6266EC}" srcId="{48D0DCF6-9CB6-446E-BA6E-DBB6EB330218}" destId="{B9ECA372-55C5-4854-93F9-BADCA1968762}" srcOrd="1" destOrd="0" parTransId="{DD0D8148-1557-4E04-B326-C0E604C134DE}" sibTransId="{32E69EDD-0EB6-498A-9A27-5900F167E688}"/>
    <dgm:cxn modelId="{61E91A46-9834-4BE9-A15F-6CB7FD28B77C}" type="presOf" srcId="{342AA109-3AD8-4BCE-94CB-4CA52ACFEEE7}" destId="{A848C08A-3F04-487C-A82B-ACC40CD51986}" srcOrd="0" destOrd="0" presId="urn:microsoft.com/office/officeart/2005/8/layout/target3"/>
    <dgm:cxn modelId="{9E9B9706-DEA6-4977-979B-33F642FBFF7B}" type="presOf" srcId="{B9ECA372-55C5-4854-93F9-BADCA1968762}" destId="{777097CB-1325-4347-9AC3-C1FE070623E3}" srcOrd="1" destOrd="0" presId="urn:microsoft.com/office/officeart/2005/8/layout/target3"/>
    <dgm:cxn modelId="{EA4EF396-9C4E-479D-B794-C187E8FBFAA2}" type="presParOf" srcId="{B2D31088-A9EE-48D5-9AC5-F9F37224EFC7}" destId="{E5071318-6F39-4910-99A3-39E4250E0678}" srcOrd="0" destOrd="0" presId="urn:microsoft.com/office/officeart/2005/8/layout/target3"/>
    <dgm:cxn modelId="{846D8494-C155-4DFA-BFF7-DBF18C13F8CF}" type="presParOf" srcId="{B2D31088-A9EE-48D5-9AC5-F9F37224EFC7}" destId="{4BAAA9F3-FA59-4230-8C31-F947ACEF0DAB}" srcOrd="1" destOrd="0" presId="urn:microsoft.com/office/officeart/2005/8/layout/target3"/>
    <dgm:cxn modelId="{6027B494-D807-413C-B5CD-1276AE1D39F7}" type="presParOf" srcId="{B2D31088-A9EE-48D5-9AC5-F9F37224EFC7}" destId="{A848C08A-3F04-487C-A82B-ACC40CD51986}" srcOrd="2" destOrd="0" presId="urn:microsoft.com/office/officeart/2005/8/layout/target3"/>
    <dgm:cxn modelId="{5EC4F7B7-63A9-49A3-A0FB-4445A0F37230}" type="presParOf" srcId="{B2D31088-A9EE-48D5-9AC5-F9F37224EFC7}" destId="{9B2ECFCD-668A-4C42-85FC-958FB9B313BB}" srcOrd="3" destOrd="0" presId="urn:microsoft.com/office/officeart/2005/8/layout/target3"/>
    <dgm:cxn modelId="{4ECF2EEE-F617-40A1-91AF-5F2E1E9317E0}" type="presParOf" srcId="{B2D31088-A9EE-48D5-9AC5-F9F37224EFC7}" destId="{DEC110E4-9A0D-4BF4-910E-365CD84F1703}" srcOrd="4" destOrd="0" presId="urn:microsoft.com/office/officeart/2005/8/layout/target3"/>
    <dgm:cxn modelId="{9DE72954-7BFE-4B02-9E13-40163DDF2E5F}" type="presParOf" srcId="{B2D31088-A9EE-48D5-9AC5-F9F37224EFC7}" destId="{1F8BACB8-B164-4B9D-B059-9B639771ABED}" srcOrd="5" destOrd="0" presId="urn:microsoft.com/office/officeart/2005/8/layout/target3"/>
    <dgm:cxn modelId="{EBF10873-5C7E-4D4A-8A67-2E7F14A97AC9}" type="presParOf" srcId="{B2D31088-A9EE-48D5-9AC5-F9F37224EFC7}" destId="{CAE7CE34-B73D-4A85-8BBF-1A2232A2392D}" srcOrd="6" destOrd="0" presId="urn:microsoft.com/office/officeart/2005/8/layout/target3"/>
    <dgm:cxn modelId="{140CA5B5-30F0-4A98-A2D8-DCA80D05E6D9}" type="presParOf" srcId="{B2D31088-A9EE-48D5-9AC5-F9F37224EFC7}" destId="{777097CB-1325-4347-9AC3-C1FE070623E3}" srcOrd="7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BC6B160-5064-419C-B51F-01BB2F33AC9E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C7BC255-897E-4A44-86E4-920545C48EA9}">
      <dgm:prSet/>
      <dgm:spPr>
        <a:solidFill>
          <a:schemeClr val="accent5">
            <a:lumMod val="40000"/>
            <a:lumOff val="60000"/>
            <a:alpha val="90000"/>
          </a:schemeClr>
        </a:solidFill>
      </dgm:spPr>
      <dgm:t>
        <a:bodyPr/>
        <a:lstStyle/>
        <a:p>
          <a:pPr rtl="0"/>
          <a:r>
            <a:rPr lang="ru-RU" b="1" smtClean="0">
              <a:latin typeface="Times New Roman" pitchFamily="18" charset="0"/>
              <a:cs typeface="Times New Roman" pitchFamily="18" charset="0"/>
            </a:rPr>
            <a:t>Административные методы: регламентирующие и административные акты, которые необходимо исполнять.</a:t>
          </a:r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5EF5A3E5-7575-43EC-8DBE-12C84AD62C37}" type="parTrans" cxnId="{66188ED1-5100-4EC7-8CB6-DD5405722B76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82CC5BBD-4C6B-4D66-BA00-A1B313EA55F9}" type="sibTrans" cxnId="{66188ED1-5100-4EC7-8CB6-DD5405722B76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C5F07CDD-5887-4E2A-9AAE-E32D05FF84AD}">
      <dgm:prSet/>
      <dgm:spPr/>
      <dgm:t>
        <a:bodyPr/>
        <a:lstStyle/>
        <a:p>
          <a:pPr rtl="0"/>
          <a:r>
            <a:rPr lang="ru-RU" b="1" smtClean="0">
              <a:latin typeface="Times New Roman" pitchFamily="18" charset="0"/>
              <a:cs typeface="Times New Roman" pitchFamily="18" charset="0"/>
            </a:rPr>
            <a:t>Экономические методы: материальное стимулирование, экономические нормы и нормативы.</a:t>
          </a:r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D199759D-06E8-4159-BEED-794368DF1DFC}" type="parTrans" cxnId="{A4F30642-07BE-4EB0-9813-3C28671E11DD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4F1C8A01-7C39-4804-9EC0-1CB970F061C1}" type="sibTrans" cxnId="{A4F30642-07BE-4EB0-9813-3C28671E11DD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96C9EDD2-DB1A-471A-AA6F-9BE779F90177}">
      <dgm:prSet/>
      <dgm:spPr>
        <a:solidFill>
          <a:schemeClr val="accent6">
            <a:lumMod val="40000"/>
            <a:lumOff val="60000"/>
            <a:alpha val="90000"/>
          </a:schemeClr>
        </a:solidFill>
      </dgm:spPr>
      <dgm:t>
        <a:bodyPr/>
        <a:lstStyle/>
        <a:p>
          <a:pPr rtl="0"/>
          <a:r>
            <a:rPr lang="ru-RU" b="1" smtClean="0">
              <a:latin typeface="Times New Roman" pitchFamily="18" charset="0"/>
              <a:cs typeface="Times New Roman" pitchFamily="18" charset="0"/>
            </a:rPr>
            <a:t>Социально-психологические методы: психологическое воздействие на работников, моральное стимулирование, развитие у работников инициативы и ответственности.</a:t>
          </a:r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CA48E2DF-3A8D-4B8D-87B0-CF2D078EBFC4}" type="parTrans" cxnId="{9FF8C02A-2328-43F2-BB1E-08C221EA6B96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6E394C53-FE96-4FEB-AE56-835D65099292}" type="sibTrans" cxnId="{9FF8C02A-2328-43F2-BB1E-08C221EA6B96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FB935E3D-BAC8-4AFE-BDB8-8E4D1ED412C7}" type="pres">
      <dgm:prSet presAssocID="{0BC6B160-5064-419C-B51F-01BB2F33AC9E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4A6F8CB-E6ED-4448-B2D6-AC27E2986B83}" type="pres">
      <dgm:prSet presAssocID="{0C7BC255-897E-4A44-86E4-920545C48EA9}" presName="circle1" presStyleLbl="node1" presStyleIdx="0" presStyleCnt="3"/>
      <dgm:spPr/>
    </dgm:pt>
    <dgm:pt modelId="{3AF4CF69-4685-4ACB-8E58-0941DB212E0C}" type="pres">
      <dgm:prSet presAssocID="{0C7BC255-897E-4A44-86E4-920545C48EA9}" presName="space" presStyleCnt="0"/>
      <dgm:spPr/>
    </dgm:pt>
    <dgm:pt modelId="{D12FF047-5414-4DA1-A57B-27BA33C9593F}" type="pres">
      <dgm:prSet presAssocID="{0C7BC255-897E-4A44-86E4-920545C48EA9}" presName="rect1" presStyleLbl="alignAcc1" presStyleIdx="0" presStyleCnt="3"/>
      <dgm:spPr/>
      <dgm:t>
        <a:bodyPr/>
        <a:lstStyle/>
        <a:p>
          <a:endParaRPr lang="ru-RU"/>
        </a:p>
      </dgm:t>
    </dgm:pt>
    <dgm:pt modelId="{992977C4-FE56-4C36-9DA0-70D82FA31AC2}" type="pres">
      <dgm:prSet presAssocID="{C5F07CDD-5887-4E2A-9AAE-E32D05FF84AD}" presName="vertSpace2" presStyleLbl="node1" presStyleIdx="0" presStyleCnt="3"/>
      <dgm:spPr/>
    </dgm:pt>
    <dgm:pt modelId="{36E3D386-9427-4C51-9E4B-070E7266C03F}" type="pres">
      <dgm:prSet presAssocID="{C5F07CDD-5887-4E2A-9AAE-E32D05FF84AD}" presName="circle2" presStyleLbl="node1" presStyleIdx="1" presStyleCnt="3"/>
      <dgm:spPr/>
    </dgm:pt>
    <dgm:pt modelId="{F48870AA-A3A1-4C59-87B9-3703B215466E}" type="pres">
      <dgm:prSet presAssocID="{C5F07CDD-5887-4E2A-9AAE-E32D05FF84AD}" presName="rect2" presStyleLbl="alignAcc1" presStyleIdx="1" presStyleCnt="3"/>
      <dgm:spPr/>
      <dgm:t>
        <a:bodyPr/>
        <a:lstStyle/>
        <a:p>
          <a:endParaRPr lang="ru-RU"/>
        </a:p>
      </dgm:t>
    </dgm:pt>
    <dgm:pt modelId="{ABC42BA9-8022-47AD-A57D-12C778EA9C6B}" type="pres">
      <dgm:prSet presAssocID="{96C9EDD2-DB1A-471A-AA6F-9BE779F90177}" presName="vertSpace3" presStyleLbl="node1" presStyleIdx="1" presStyleCnt="3"/>
      <dgm:spPr/>
    </dgm:pt>
    <dgm:pt modelId="{35744F66-F5E9-47FA-8BF0-D7A7CBD099FC}" type="pres">
      <dgm:prSet presAssocID="{96C9EDD2-DB1A-471A-AA6F-9BE779F90177}" presName="circle3" presStyleLbl="node1" presStyleIdx="2" presStyleCnt="3"/>
      <dgm:spPr/>
    </dgm:pt>
    <dgm:pt modelId="{59D03BCA-14FD-4C6E-8930-57C22C4C82B1}" type="pres">
      <dgm:prSet presAssocID="{96C9EDD2-DB1A-471A-AA6F-9BE779F90177}" presName="rect3" presStyleLbl="alignAcc1" presStyleIdx="2" presStyleCnt="3"/>
      <dgm:spPr/>
      <dgm:t>
        <a:bodyPr/>
        <a:lstStyle/>
        <a:p>
          <a:endParaRPr lang="ru-RU"/>
        </a:p>
      </dgm:t>
    </dgm:pt>
    <dgm:pt modelId="{02B558A7-8C49-4175-A969-A19CEB294A19}" type="pres">
      <dgm:prSet presAssocID="{0C7BC255-897E-4A44-86E4-920545C48EA9}" presName="rect1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E3C853-AB00-4E68-A98B-20ECBE1308C6}" type="pres">
      <dgm:prSet presAssocID="{C5F07CDD-5887-4E2A-9AAE-E32D05FF84AD}" presName="rect2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AEAAECF-8F47-4B8A-975E-2E4BDAB873AB}" type="pres">
      <dgm:prSet presAssocID="{96C9EDD2-DB1A-471A-AA6F-9BE779F90177}" presName="rect3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8B7E19C-4AD9-473D-872A-23DC8C61FE20}" type="presOf" srcId="{C5F07CDD-5887-4E2A-9AAE-E32D05FF84AD}" destId="{DEE3C853-AB00-4E68-A98B-20ECBE1308C6}" srcOrd="1" destOrd="0" presId="urn:microsoft.com/office/officeart/2005/8/layout/target3"/>
    <dgm:cxn modelId="{4DCBF200-3A4D-449D-B5BA-D00A909545BA}" type="presOf" srcId="{96C9EDD2-DB1A-471A-AA6F-9BE779F90177}" destId="{59D03BCA-14FD-4C6E-8930-57C22C4C82B1}" srcOrd="0" destOrd="0" presId="urn:microsoft.com/office/officeart/2005/8/layout/target3"/>
    <dgm:cxn modelId="{184187EC-E86F-4BED-9FB7-23BF6C64507B}" type="presOf" srcId="{0C7BC255-897E-4A44-86E4-920545C48EA9}" destId="{02B558A7-8C49-4175-A969-A19CEB294A19}" srcOrd="1" destOrd="0" presId="urn:microsoft.com/office/officeart/2005/8/layout/target3"/>
    <dgm:cxn modelId="{90446D0B-9ED5-45D9-B613-F9CAFE0030B2}" type="presOf" srcId="{96C9EDD2-DB1A-471A-AA6F-9BE779F90177}" destId="{4AEAAECF-8F47-4B8A-975E-2E4BDAB873AB}" srcOrd="1" destOrd="0" presId="urn:microsoft.com/office/officeart/2005/8/layout/target3"/>
    <dgm:cxn modelId="{66188ED1-5100-4EC7-8CB6-DD5405722B76}" srcId="{0BC6B160-5064-419C-B51F-01BB2F33AC9E}" destId="{0C7BC255-897E-4A44-86E4-920545C48EA9}" srcOrd="0" destOrd="0" parTransId="{5EF5A3E5-7575-43EC-8DBE-12C84AD62C37}" sibTransId="{82CC5BBD-4C6B-4D66-BA00-A1B313EA55F9}"/>
    <dgm:cxn modelId="{A9D7CBE5-5B26-46CE-BF54-97EB837B9F3A}" type="presOf" srcId="{0BC6B160-5064-419C-B51F-01BB2F33AC9E}" destId="{FB935E3D-BAC8-4AFE-BDB8-8E4D1ED412C7}" srcOrd="0" destOrd="0" presId="urn:microsoft.com/office/officeart/2005/8/layout/target3"/>
    <dgm:cxn modelId="{9FF8C02A-2328-43F2-BB1E-08C221EA6B96}" srcId="{0BC6B160-5064-419C-B51F-01BB2F33AC9E}" destId="{96C9EDD2-DB1A-471A-AA6F-9BE779F90177}" srcOrd="2" destOrd="0" parTransId="{CA48E2DF-3A8D-4B8D-87B0-CF2D078EBFC4}" sibTransId="{6E394C53-FE96-4FEB-AE56-835D65099292}"/>
    <dgm:cxn modelId="{A4F30642-07BE-4EB0-9813-3C28671E11DD}" srcId="{0BC6B160-5064-419C-B51F-01BB2F33AC9E}" destId="{C5F07CDD-5887-4E2A-9AAE-E32D05FF84AD}" srcOrd="1" destOrd="0" parTransId="{D199759D-06E8-4159-BEED-794368DF1DFC}" sibTransId="{4F1C8A01-7C39-4804-9EC0-1CB970F061C1}"/>
    <dgm:cxn modelId="{EE657F85-F94E-4D4C-853F-FD4AAD9CDF26}" type="presOf" srcId="{0C7BC255-897E-4A44-86E4-920545C48EA9}" destId="{D12FF047-5414-4DA1-A57B-27BA33C9593F}" srcOrd="0" destOrd="0" presId="urn:microsoft.com/office/officeart/2005/8/layout/target3"/>
    <dgm:cxn modelId="{DC9C6CF2-BB7B-442A-A054-C4D9EA0C43DA}" type="presOf" srcId="{C5F07CDD-5887-4E2A-9AAE-E32D05FF84AD}" destId="{F48870AA-A3A1-4C59-87B9-3703B215466E}" srcOrd="0" destOrd="0" presId="urn:microsoft.com/office/officeart/2005/8/layout/target3"/>
    <dgm:cxn modelId="{F6264B6F-5A3D-489D-83FD-7B4A0EB5BC3D}" type="presParOf" srcId="{FB935E3D-BAC8-4AFE-BDB8-8E4D1ED412C7}" destId="{04A6F8CB-E6ED-4448-B2D6-AC27E2986B83}" srcOrd="0" destOrd="0" presId="urn:microsoft.com/office/officeart/2005/8/layout/target3"/>
    <dgm:cxn modelId="{8A38F8EF-E850-474C-955C-02682AA140A6}" type="presParOf" srcId="{FB935E3D-BAC8-4AFE-BDB8-8E4D1ED412C7}" destId="{3AF4CF69-4685-4ACB-8E58-0941DB212E0C}" srcOrd="1" destOrd="0" presId="urn:microsoft.com/office/officeart/2005/8/layout/target3"/>
    <dgm:cxn modelId="{507B5A3F-6973-449C-B5C8-6F56916FB88F}" type="presParOf" srcId="{FB935E3D-BAC8-4AFE-BDB8-8E4D1ED412C7}" destId="{D12FF047-5414-4DA1-A57B-27BA33C9593F}" srcOrd="2" destOrd="0" presId="urn:microsoft.com/office/officeart/2005/8/layout/target3"/>
    <dgm:cxn modelId="{81310C3A-9B0E-45E9-BF72-8F7AEAF1E439}" type="presParOf" srcId="{FB935E3D-BAC8-4AFE-BDB8-8E4D1ED412C7}" destId="{992977C4-FE56-4C36-9DA0-70D82FA31AC2}" srcOrd="3" destOrd="0" presId="urn:microsoft.com/office/officeart/2005/8/layout/target3"/>
    <dgm:cxn modelId="{E1418B61-74EA-44E9-9D25-D0B57E1FD739}" type="presParOf" srcId="{FB935E3D-BAC8-4AFE-BDB8-8E4D1ED412C7}" destId="{36E3D386-9427-4C51-9E4B-070E7266C03F}" srcOrd="4" destOrd="0" presId="urn:microsoft.com/office/officeart/2005/8/layout/target3"/>
    <dgm:cxn modelId="{561A8EEF-957A-42CC-BA95-A48ABA003FAC}" type="presParOf" srcId="{FB935E3D-BAC8-4AFE-BDB8-8E4D1ED412C7}" destId="{F48870AA-A3A1-4C59-87B9-3703B215466E}" srcOrd="5" destOrd="0" presId="urn:microsoft.com/office/officeart/2005/8/layout/target3"/>
    <dgm:cxn modelId="{0E3E1AC9-973C-47B9-B057-3B39A3B98A52}" type="presParOf" srcId="{FB935E3D-BAC8-4AFE-BDB8-8E4D1ED412C7}" destId="{ABC42BA9-8022-47AD-A57D-12C778EA9C6B}" srcOrd="6" destOrd="0" presId="urn:microsoft.com/office/officeart/2005/8/layout/target3"/>
    <dgm:cxn modelId="{37773019-28A2-4439-8432-3E58F2B64ABB}" type="presParOf" srcId="{FB935E3D-BAC8-4AFE-BDB8-8E4D1ED412C7}" destId="{35744F66-F5E9-47FA-8BF0-D7A7CBD099FC}" srcOrd="7" destOrd="0" presId="urn:microsoft.com/office/officeart/2005/8/layout/target3"/>
    <dgm:cxn modelId="{F27D6ABD-5593-4D21-B552-240D0AAE69AF}" type="presParOf" srcId="{FB935E3D-BAC8-4AFE-BDB8-8E4D1ED412C7}" destId="{59D03BCA-14FD-4C6E-8930-57C22C4C82B1}" srcOrd="8" destOrd="0" presId="urn:microsoft.com/office/officeart/2005/8/layout/target3"/>
    <dgm:cxn modelId="{5AC09E08-0575-4A8C-9ADD-71D35DBEF8C0}" type="presParOf" srcId="{FB935E3D-BAC8-4AFE-BDB8-8E4D1ED412C7}" destId="{02B558A7-8C49-4175-A969-A19CEB294A19}" srcOrd="9" destOrd="0" presId="urn:microsoft.com/office/officeart/2005/8/layout/target3"/>
    <dgm:cxn modelId="{04EA4008-F1DB-4A48-9502-125CE299D02D}" type="presParOf" srcId="{FB935E3D-BAC8-4AFE-BDB8-8E4D1ED412C7}" destId="{DEE3C853-AB00-4E68-A98B-20ECBE1308C6}" srcOrd="10" destOrd="0" presId="urn:microsoft.com/office/officeart/2005/8/layout/target3"/>
    <dgm:cxn modelId="{FF0575B6-3E55-4A99-99F1-FBF04A28E517}" type="presParOf" srcId="{FB935E3D-BAC8-4AFE-BDB8-8E4D1ED412C7}" destId="{4AEAAECF-8F47-4B8A-975E-2E4BDAB873AB}" srcOrd="11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CD360AA-C064-4D14-95F4-F07C13185B02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162AAB8-7D7F-46E7-B63D-93CF81A89809}">
      <dgm:prSet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pPr rtl="0"/>
          <a:r>
            <a:rPr lang="ru-RU" b="1" smtClean="0">
              <a:solidFill>
                <a:schemeClr val="tx1"/>
              </a:solidFill>
            </a:rPr>
            <a:t>Таким образом, подводя итог, следует отметить, что на сегодняшний день в практике управления ООО необходимо применять варианты по совершенствованию качества управленческого труда в целях эффективного функционирования предприятия в целом, что положительно повлияет на качество предоставляемых услуг и прибыль организации. </a:t>
          </a:r>
          <a:endParaRPr lang="ru-RU" b="1">
            <a:solidFill>
              <a:schemeClr val="tx1"/>
            </a:solidFill>
          </a:endParaRPr>
        </a:p>
      </dgm:t>
    </dgm:pt>
    <dgm:pt modelId="{9C487810-3FE8-467D-965F-7010B5D43CBE}" type="parTrans" cxnId="{477FDAC4-96E4-4481-A8D7-307D5FEB61FD}">
      <dgm:prSet/>
      <dgm:spPr/>
      <dgm:t>
        <a:bodyPr/>
        <a:lstStyle/>
        <a:p>
          <a:endParaRPr lang="ru-RU"/>
        </a:p>
      </dgm:t>
    </dgm:pt>
    <dgm:pt modelId="{FD4509D5-296B-4950-B20B-EB68870972DA}" type="sibTrans" cxnId="{477FDAC4-96E4-4481-A8D7-307D5FEB61FD}">
      <dgm:prSet/>
      <dgm:spPr/>
      <dgm:t>
        <a:bodyPr/>
        <a:lstStyle/>
        <a:p>
          <a:endParaRPr lang="ru-RU"/>
        </a:p>
      </dgm:t>
    </dgm:pt>
    <dgm:pt modelId="{1362FE0A-7DE7-4384-9654-8203CEDC4961}" type="pres">
      <dgm:prSet presAssocID="{3CD360AA-C064-4D14-95F4-F07C13185B02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4F64FE80-58B7-4540-9854-5B41488CBF95}" type="pres">
      <dgm:prSet presAssocID="{2162AAB8-7D7F-46E7-B63D-93CF81A89809}" presName="horFlow" presStyleCnt="0"/>
      <dgm:spPr/>
    </dgm:pt>
    <dgm:pt modelId="{A1FD6780-5334-4B32-BCC3-F113714F33B1}" type="pres">
      <dgm:prSet presAssocID="{2162AAB8-7D7F-46E7-B63D-93CF81A89809}" presName="bigChev" presStyleLbl="node1" presStyleIdx="0" presStyleCnt="1"/>
      <dgm:spPr/>
    </dgm:pt>
  </dgm:ptLst>
  <dgm:cxnLst>
    <dgm:cxn modelId="{477FDAC4-96E4-4481-A8D7-307D5FEB61FD}" srcId="{3CD360AA-C064-4D14-95F4-F07C13185B02}" destId="{2162AAB8-7D7F-46E7-B63D-93CF81A89809}" srcOrd="0" destOrd="0" parTransId="{9C487810-3FE8-467D-965F-7010B5D43CBE}" sibTransId="{FD4509D5-296B-4950-B20B-EB68870972DA}"/>
    <dgm:cxn modelId="{8BD65487-00A1-4E60-81B8-444D6E1CD6B7}" type="presOf" srcId="{2162AAB8-7D7F-46E7-B63D-93CF81A89809}" destId="{A1FD6780-5334-4B32-BCC3-F113714F33B1}" srcOrd="0" destOrd="0" presId="urn:microsoft.com/office/officeart/2005/8/layout/lProcess3"/>
    <dgm:cxn modelId="{38044C6A-3034-4B6B-AEBA-D6C90A2D5107}" type="presOf" srcId="{3CD360AA-C064-4D14-95F4-F07C13185B02}" destId="{1362FE0A-7DE7-4384-9654-8203CEDC4961}" srcOrd="0" destOrd="0" presId="urn:microsoft.com/office/officeart/2005/8/layout/lProcess3"/>
    <dgm:cxn modelId="{D64ADD88-A957-4D09-8257-150A293058C0}" type="presParOf" srcId="{1362FE0A-7DE7-4384-9654-8203CEDC4961}" destId="{4F64FE80-58B7-4540-9854-5B41488CBF95}" srcOrd="0" destOrd="0" presId="urn:microsoft.com/office/officeart/2005/8/layout/lProcess3"/>
    <dgm:cxn modelId="{D55726BF-DDF7-445A-AE3A-E7182C5409FA}" type="presParOf" srcId="{4F64FE80-58B7-4540-9854-5B41488CBF95}" destId="{A1FD6780-5334-4B32-BCC3-F113714F33B1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071318-6F39-4910-99A3-39E4250E0678}">
      <dsp:nvSpPr>
        <dsp:cNvPr id="0" name=""/>
        <dsp:cNvSpPr/>
      </dsp:nvSpPr>
      <dsp:spPr>
        <a:xfrm>
          <a:off x="0" y="135758"/>
          <a:ext cx="4769043" cy="4769043"/>
        </a:xfrm>
        <a:prstGeom prst="pie">
          <a:avLst>
            <a:gd name="adj1" fmla="val 5400000"/>
            <a:gd name="adj2" fmla="val 1620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48C08A-3F04-487C-A82B-ACC40CD51986}">
      <dsp:nvSpPr>
        <dsp:cNvPr id="0" name=""/>
        <dsp:cNvSpPr/>
      </dsp:nvSpPr>
      <dsp:spPr>
        <a:xfrm>
          <a:off x="2384521" y="135758"/>
          <a:ext cx="5563883" cy="476904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smtClean="0"/>
            <a:t>Метод управления - это метод воздействия субъекта управления на объект управления для практического осуществления стратегических и тактических целей системы управления. </a:t>
          </a:r>
          <a:endParaRPr lang="ru-RU" sz="2400" kern="1200"/>
        </a:p>
      </dsp:txBody>
      <dsp:txXfrm>
        <a:off x="2384521" y="135758"/>
        <a:ext cx="5563883" cy="2265295"/>
      </dsp:txXfrm>
    </dsp:sp>
    <dsp:sp modelId="{DEC110E4-9A0D-4BF4-910E-365CD84F1703}">
      <dsp:nvSpPr>
        <dsp:cNvPr id="0" name=""/>
        <dsp:cNvSpPr/>
      </dsp:nvSpPr>
      <dsp:spPr>
        <a:xfrm>
          <a:off x="1251873" y="2401053"/>
          <a:ext cx="2265295" cy="2265295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8BACB8-B164-4B9D-B059-9B639771ABED}">
      <dsp:nvSpPr>
        <dsp:cNvPr id="0" name=""/>
        <dsp:cNvSpPr/>
      </dsp:nvSpPr>
      <dsp:spPr>
        <a:xfrm>
          <a:off x="2384521" y="2401053"/>
          <a:ext cx="5563883" cy="226529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smtClean="0"/>
            <a:t>Целью системы управления является достижение конкурентоспособности выпускаемой продукции, выполняемой услуги, организации и других объектов на внешнем или внутреннем рынке.</a:t>
          </a:r>
          <a:endParaRPr lang="ru-RU" sz="2400" kern="1200"/>
        </a:p>
      </dsp:txBody>
      <dsp:txXfrm>
        <a:off x="2384521" y="2401053"/>
        <a:ext cx="5563883" cy="226529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A6F8CB-E6ED-4448-B2D6-AC27E2986B83}">
      <dsp:nvSpPr>
        <dsp:cNvPr id="0" name=""/>
        <dsp:cNvSpPr/>
      </dsp:nvSpPr>
      <dsp:spPr>
        <a:xfrm>
          <a:off x="0" y="14401"/>
          <a:ext cx="5227781" cy="5227781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2FF047-5414-4DA1-A57B-27BA33C9593F}">
      <dsp:nvSpPr>
        <dsp:cNvPr id="0" name=""/>
        <dsp:cNvSpPr/>
      </dsp:nvSpPr>
      <dsp:spPr>
        <a:xfrm>
          <a:off x="2613890" y="14401"/>
          <a:ext cx="6099078" cy="5227781"/>
        </a:xfrm>
        <a:prstGeom prst="rect">
          <a:avLst/>
        </a:prstGeom>
        <a:solidFill>
          <a:schemeClr val="accent5">
            <a:lumMod val="40000"/>
            <a:lumOff val="60000"/>
            <a:alpha val="9000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smtClean="0">
              <a:latin typeface="Times New Roman" pitchFamily="18" charset="0"/>
              <a:cs typeface="Times New Roman" pitchFamily="18" charset="0"/>
            </a:rPr>
            <a:t>Административные методы: регламентирующие и административные акты, которые необходимо исполнять.</a:t>
          </a:r>
          <a:endParaRPr lang="ru-RU" sz="2200" kern="1200">
            <a:latin typeface="Times New Roman" pitchFamily="18" charset="0"/>
            <a:cs typeface="Times New Roman" pitchFamily="18" charset="0"/>
          </a:endParaRPr>
        </a:p>
      </dsp:txBody>
      <dsp:txXfrm>
        <a:off x="2613890" y="14401"/>
        <a:ext cx="6099078" cy="1568337"/>
      </dsp:txXfrm>
    </dsp:sp>
    <dsp:sp modelId="{36E3D386-9427-4C51-9E4B-070E7266C03F}">
      <dsp:nvSpPr>
        <dsp:cNvPr id="0" name=""/>
        <dsp:cNvSpPr/>
      </dsp:nvSpPr>
      <dsp:spPr>
        <a:xfrm>
          <a:off x="914863" y="1582739"/>
          <a:ext cx="3398054" cy="3398054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8870AA-A3A1-4C59-87B9-3703B215466E}">
      <dsp:nvSpPr>
        <dsp:cNvPr id="0" name=""/>
        <dsp:cNvSpPr/>
      </dsp:nvSpPr>
      <dsp:spPr>
        <a:xfrm>
          <a:off x="2613890" y="1582739"/>
          <a:ext cx="6099078" cy="339805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smtClean="0">
              <a:latin typeface="Times New Roman" pitchFamily="18" charset="0"/>
              <a:cs typeface="Times New Roman" pitchFamily="18" charset="0"/>
            </a:rPr>
            <a:t>Экономические методы: материальное стимулирование, экономические нормы и нормативы.</a:t>
          </a:r>
          <a:endParaRPr lang="ru-RU" sz="2200" kern="1200">
            <a:latin typeface="Times New Roman" pitchFamily="18" charset="0"/>
            <a:cs typeface="Times New Roman" pitchFamily="18" charset="0"/>
          </a:endParaRPr>
        </a:p>
      </dsp:txBody>
      <dsp:txXfrm>
        <a:off x="2613890" y="1582739"/>
        <a:ext cx="6099078" cy="1568332"/>
      </dsp:txXfrm>
    </dsp:sp>
    <dsp:sp modelId="{35744F66-F5E9-47FA-8BF0-D7A7CBD099FC}">
      <dsp:nvSpPr>
        <dsp:cNvPr id="0" name=""/>
        <dsp:cNvSpPr/>
      </dsp:nvSpPr>
      <dsp:spPr>
        <a:xfrm>
          <a:off x="1829724" y="3151071"/>
          <a:ext cx="1568332" cy="1568332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D03BCA-14FD-4C6E-8930-57C22C4C82B1}">
      <dsp:nvSpPr>
        <dsp:cNvPr id="0" name=""/>
        <dsp:cNvSpPr/>
      </dsp:nvSpPr>
      <dsp:spPr>
        <a:xfrm>
          <a:off x="2613890" y="3151071"/>
          <a:ext cx="6099078" cy="1568332"/>
        </a:xfrm>
        <a:prstGeom prst="rect">
          <a:avLst/>
        </a:prstGeom>
        <a:solidFill>
          <a:schemeClr val="accent6">
            <a:lumMod val="40000"/>
            <a:lumOff val="60000"/>
            <a:alpha val="9000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smtClean="0">
              <a:latin typeface="Times New Roman" pitchFamily="18" charset="0"/>
              <a:cs typeface="Times New Roman" pitchFamily="18" charset="0"/>
            </a:rPr>
            <a:t>Социально-психологические методы: психологическое воздействие на работников, моральное стимулирование, развитие у работников инициативы и ответственности.</a:t>
          </a:r>
          <a:endParaRPr lang="ru-RU" sz="2200" kern="1200">
            <a:latin typeface="Times New Roman" pitchFamily="18" charset="0"/>
            <a:cs typeface="Times New Roman" pitchFamily="18" charset="0"/>
          </a:endParaRPr>
        </a:p>
      </dsp:txBody>
      <dsp:txXfrm>
        <a:off x="2613890" y="3151071"/>
        <a:ext cx="6099078" cy="156833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FD6780-5334-4B32-BCC3-F113714F33B1}">
      <dsp:nvSpPr>
        <dsp:cNvPr id="0" name=""/>
        <dsp:cNvSpPr/>
      </dsp:nvSpPr>
      <dsp:spPr>
        <a:xfrm>
          <a:off x="0" y="936813"/>
          <a:ext cx="8568952" cy="3427580"/>
        </a:xfrm>
        <a:prstGeom prst="chevron">
          <a:avLst/>
        </a:prstGeom>
        <a:solidFill>
          <a:schemeClr val="accent6">
            <a:lumMod val="60000"/>
            <a:lumOff val="4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smtClean="0">
              <a:solidFill>
                <a:schemeClr val="tx1"/>
              </a:solidFill>
            </a:rPr>
            <a:t>Таким образом, подводя итог, следует отметить, что на сегодняшний день в практике управления ООО необходимо применять варианты по совершенствованию качества управленческого труда в целях эффективного функционирования предприятия в целом, что положительно повлияет на качество предоставляемых услуг и прибыль организации. </a:t>
          </a:r>
          <a:endParaRPr lang="ru-RU" sz="2200" b="1" kern="1200">
            <a:solidFill>
              <a:schemeClr val="tx1"/>
            </a:solidFill>
          </a:endParaRPr>
        </a:p>
      </dsp:txBody>
      <dsp:txXfrm>
        <a:off x="1713790" y="936813"/>
        <a:ext cx="5141372" cy="34275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tx1"/>
                </a:solidFill>
              </a:rPr>
              <a:t>Методы управления, которые воздействуют на меня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l"/>
            <a:r>
              <a:rPr lang="ru-RU" sz="3600" b="1" dirty="0" smtClean="0"/>
              <a:t>Выполнила: </a:t>
            </a:r>
            <a:r>
              <a:rPr lang="ru-RU" sz="3600" dirty="0"/>
              <a:t>Цой </a:t>
            </a:r>
            <a:r>
              <a:rPr lang="ru-RU" sz="3600" dirty="0" err="1"/>
              <a:t>А.Д</a:t>
            </a:r>
            <a:r>
              <a:rPr lang="ru-RU" sz="3600" dirty="0"/>
              <a:t>. 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34145528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85760752"/>
              </p:ext>
            </p:extLst>
          </p:nvPr>
        </p:nvGraphicFramePr>
        <p:xfrm>
          <a:off x="872067" y="1700808"/>
          <a:ext cx="7948405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Введение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380773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8640960" cy="6669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742915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8712968" cy="6336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92817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5600534"/>
              </p:ext>
            </p:extLst>
          </p:nvPr>
        </p:nvGraphicFramePr>
        <p:xfrm>
          <a:off x="107504" y="1484784"/>
          <a:ext cx="8712969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252728"/>
          </a:xfrm>
        </p:spPr>
        <p:txBody>
          <a:bodyPr>
            <a:normAutofit/>
          </a:bodyPr>
          <a:lstStyle/>
          <a:p>
            <a:r>
              <a:rPr lang="ru-RU" sz="3000" b="1" dirty="0">
                <a:solidFill>
                  <a:schemeClr val="tx1"/>
                </a:solidFill>
              </a:rPr>
              <a:t>Существуют следующие методы управления, которые воздействуют на </a:t>
            </a:r>
            <a:r>
              <a:rPr lang="ru-RU" sz="3000" b="1" dirty="0" smtClean="0">
                <a:solidFill>
                  <a:schemeClr val="tx1"/>
                </a:solidFill>
              </a:rPr>
              <a:t> меня:</a:t>
            </a:r>
            <a:endParaRPr lang="ru-RU" sz="3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94512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928992" cy="6624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949910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9036496" cy="65527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769826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32656"/>
            <a:ext cx="8712968" cy="6264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64004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8712968" cy="6264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82246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70400425"/>
              </p:ext>
            </p:extLst>
          </p:nvPr>
        </p:nvGraphicFramePr>
        <p:xfrm>
          <a:off x="395536" y="1556792"/>
          <a:ext cx="8568952" cy="5301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</a:rPr>
              <a:t>Заключение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87603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404664"/>
            <a:ext cx="7408333" cy="4026760"/>
          </a:xfrm>
        </p:spPr>
        <p:txBody>
          <a:bodyPr>
            <a:normAutofit/>
          </a:bodyPr>
          <a:lstStyle/>
          <a:p>
            <a:r>
              <a:rPr lang="ru-RU" sz="4400" b="1" dirty="0" smtClean="0"/>
              <a:t>СПАСИБО ЗА ВНИМАНИЕ</a:t>
            </a:r>
            <a:endParaRPr lang="ru-RU" sz="4400" b="1" dirty="0"/>
          </a:p>
        </p:txBody>
      </p:sp>
      <p:pic>
        <p:nvPicPr>
          <p:cNvPr id="3074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844824"/>
            <a:ext cx="6984776" cy="468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112267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12</TotalTime>
  <Words>155</Words>
  <Application>Microsoft Office PowerPoint</Application>
  <PresentationFormat>Экран (4:3)</PresentationFormat>
  <Paragraphs>12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Волна</vt:lpstr>
      <vt:lpstr>Методы управления, которые воздействуют на меня</vt:lpstr>
      <vt:lpstr>Введение</vt:lpstr>
      <vt:lpstr>Презентация PowerPoint</vt:lpstr>
      <vt:lpstr>Презентация PowerPoint</vt:lpstr>
      <vt:lpstr>Существуют следующие методы управления, которые воздействуют на  меня:</vt:lpstr>
      <vt:lpstr>Презентация PowerPoint</vt:lpstr>
      <vt:lpstr>Презентация PowerPoint</vt:lpstr>
      <vt:lpstr>Презентация PowerPoint</vt:lpstr>
      <vt:lpstr>Презентация PowerPoint</vt:lpstr>
      <vt:lpstr>Заключение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13</cp:revision>
  <dcterms:created xsi:type="dcterms:W3CDTF">2024-10-14T10:43:28Z</dcterms:created>
  <dcterms:modified xsi:type="dcterms:W3CDTF">2024-10-14T10:57:05Z</dcterms:modified>
</cp:coreProperties>
</file>