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embeddedFontLst>
    <p:embeddedFont>
      <p:font typeface="Inter" panose="020B0604020202020204" charset="0"/>
      <p:regular r:id="rId19"/>
      <p:bold r:id="rId20"/>
      <p:italic r:id="rId21"/>
      <p:boldItalic r:id="rId22"/>
    </p:embeddedFont>
    <p:embeddedFont>
      <p:font typeface="Inter SemiBold" panose="020B0604020202020204" charset="0"/>
      <p:regular r:id="rId23"/>
      <p:bold r:id="rId24"/>
      <p:italic r:id="rId25"/>
      <p:boldItalic r:id="rId26"/>
    </p:embeddedFont>
    <p:embeddedFont>
      <p:font typeface="Montserrat" panose="00000500000000000000" pitchFamily="2" charset="-52"/>
      <p:regular r:id="rId27"/>
      <p:bold r:id="rId28"/>
      <p:italic r:id="rId29"/>
      <p:boldItalic r:id="rId30"/>
    </p:embeddedFont>
    <p:embeddedFont>
      <p:font typeface="Montserrat ExtraBold" panose="00000900000000000000" pitchFamily="2" charset="-52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A3C4FA-978F-40F3-BC7A-FE851340D654}">
  <a:tblStyle styleId="{9AA3C4FA-978F-40F3-BC7A-FE851340D65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571500"/>
            <a:ext cx="11601450" cy="226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Декарбонизация</a:t>
            </a:r>
            <a:r>
              <a:rPr lang="en-US" sz="5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54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цифровизация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4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транспорта</a:t>
            </a:r>
            <a:r>
              <a:rPr lang="en-US" sz="5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4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России</a:t>
            </a:r>
            <a:endParaRPr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3339107"/>
            <a:ext cx="110490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Отчёт</a:t>
            </a:r>
            <a:r>
              <a:rPr lang="en-US" sz="2100" b="0" i="0" u="none" strike="noStrike" cap="none" dirty="0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0" i="0" u="none" strike="noStrike" cap="none" dirty="0" err="1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по</a:t>
            </a:r>
            <a:r>
              <a:rPr lang="en-US" sz="2100" b="0" i="0" u="none" strike="noStrike" cap="none" dirty="0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0" i="0" u="none" strike="noStrike" cap="none" dirty="0" err="1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учебной</a:t>
            </a:r>
            <a:r>
              <a:rPr lang="en-US" sz="2100" b="0" i="0" u="none" strike="noStrike" cap="none" dirty="0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0" i="0" u="none" strike="noStrike" cap="none" dirty="0" err="1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практике</a:t>
            </a:r>
            <a:r>
              <a:rPr lang="en-US" sz="2100" b="0" i="0" u="none" strike="noStrike" cap="none" dirty="0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 | </a:t>
            </a:r>
            <a:r>
              <a:rPr lang="en-US" sz="2100" b="0" i="0" u="none" strike="noStrike" cap="none" dirty="0" err="1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Тимошенко</a:t>
            </a:r>
            <a:r>
              <a:rPr lang="en-US" sz="2100" b="0" i="0" u="none" strike="noStrike" cap="none" dirty="0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 И.А.</a:t>
            </a:r>
            <a:r>
              <a:rPr lang="ru-RU" sz="2100" b="0" i="0" u="none" strike="noStrike" cap="none" dirty="0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 Кемалов Р.Р.</a:t>
            </a:r>
            <a:r>
              <a:rPr lang="en-US" sz="2100" b="0" i="0" u="none" strike="noStrike" cap="none" dirty="0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, БТТ-25-ЭУ1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571500" y="4482107"/>
            <a:ext cx="11049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ВЛАДИВОСТОК, 2026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/>
          <p:nvPr/>
        </p:nvSpPr>
        <p:spPr>
          <a:xfrm>
            <a:off x="5524500" y="2486025"/>
            <a:ext cx="1143000" cy="76200"/>
          </a:xfrm>
          <a:prstGeom prst="rect">
            <a:avLst/>
          </a:prstGeom>
          <a:solidFill>
            <a:srgbClr val="4ADE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4865846" y="2847975"/>
            <a:ext cx="2460307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38BDF8"/>
                </a:solidFill>
                <a:latin typeface="Montserrat"/>
                <a:ea typeface="Montserrat"/>
                <a:cs typeface="Montserrat"/>
                <a:sym typeface="Montserrat"/>
              </a:rPr>
              <a:t>Глава 2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4014787" y="3971925"/>
            <a:ext cx="416242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Инструменты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прорывная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роль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технологий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47837"/>
            <a:ext cx="53340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747837"/>
            <a:ext cx="53340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2185987"/>
            <a:ext cx="6191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77025" y="2185987"/>
            <a:ext cx="561975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/>
          <p:nvPr/>
        </p:nvSpPr>
        <p:spPr>
          <a:xfrm>
            <a:off x="809625" y="571500"/>
            <a:ext cx="1135141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4ADE80"/>
                </a:solidFill>
                <a:latin typeface="Montserrat"/>
                <a:ea typeface="Montserrat"/>
                <a:cs typeface="Montserrat"/>
                <a:sym typeface="Montserrat"/>
              </a:rPr>
              <a:t>БАРЬЕРЫ «ЗЕЛЕНОЙ» ЛОГИСТИКИ</a:t>
            </a:r>
            <a:endParaRPr/>
          </a:p>
        </p:txBody>
      </p:sp>
      <p:sp>
        <p:nvSpPr>
          <p:cNvPr id="185" name="Google Shape;185;p21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4ADE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571500" y="5291137"/>
            <a:ext cx="11049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Порожние пробеги составляют до 35% всех рейсов, создавая избыточный углеродный след без экономической ценности.</a:t>
            </a:r>
            <a:endParaRPr/>
          </a:p>
        </p:txBody>
      </p:sp>
      <p:sp>
        <p:nvSpPr>
          <p:cNvPr id="187" name="Google Shape;187;p21"/>
          <p:cNvSpPr txBox="1"/>
          <p:nvPr/>
        </p:nvSpPr>
        <p:spPr>
          <a:xfrm>
            <a:off x="962025" y="2976562"/>
            <a:ext cx="478059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Износ парка</a:t>
            </a:r>
            <a:endParaRPr/>
          </a:p>
        </p:txBody>
      </p:sp>
      <p:sp>
        <p:nvSpPr>
          <p:cNvPr id="188" name="Google Shape;188;p21"/>
          <p:cNvSpPr txBox="1"/>
          <p:nvPr/>
        </p:nvSpPr>
        <p:spPr>
          <a:xfrm>
            <a:off x="962025" y="3471862"/>
            <a:ext cx="45529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Средний возраст грузовиков — 15–17 лет. Значительная доля техники ниже класса Евро-3.</a:t>
            </a:r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6677025" y="2976562"/>
            <a:ext cx="478059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Дефицит сети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6677025" y="3471862"/>
            <a:ext cx="45529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Нехватка заправочных станций (СПГ/КПГ) и зарядных терминалов на магистральных трассах.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04975"/>
            <a:ext cx="35242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3875" y="1704975"/>
            <a:ext cx="35242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6250" y="1704975"/>
            <a:ext cx="35242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1714500"/>
            <a:ext cx="350520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/>
          <p:nvPr/>
        </p:nvSpPr>
        <p:spPr>
          <a:xfrm>
            <a:off x="581025" y="4552950"/>
            <a:ext cx="3505200" cy="4762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723900" y="4695825"/>
            <a:ext cx="32194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ГАЗОМОТОРНОЕ ТОПЛИВО</a:t>
            </a:r>
            <a:endParaRPr/>
          </a:p>
        </p:txBody>
      </p:sp>
      <p:pic>
        <p:nvPicPr>
          <p:cNvPr id="202" name="Google Shape;202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3400" y="1714500"/>
            <a:ext cx="350520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/>
          <p:nvPr/>
        </p:nvSpPr>
        <p:spPr>
          <a:xfrm>
            <a:off x="4343400" y="4552950"/>
            <a:ext cx="3505200" cy="4762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4486275" y="4695825"/>
            <a:ext cx="32194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ЭЛЕКТРИФИКАЦИЯ</a:t>
            </a:r>
            <a:endParaRPr/>
          </a:p>
        </p:txBody>
      </p:sp>
      <p:pic>
        <p:nvPicPr>
          <p:cNvPr id="205" name="Google Shape;205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05775" y="1714500"/>
            <a:ext cx="350520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/>
          <p:nvPr/>
        </p:nvSpPr>
        <p:spPr>
          <a:xfrm>
            <a:off x="8105775" y="4552950"/>
            <a:ext cx="3505200" cy="4762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8248650" y="4695825"/>
            <a:ext cx="32194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A855F7"/>
                </a:solidFill>
                <a:latin typeface="Inter"/>
                <a:ea typeface="Inter"/>
                <a:cs typeface="Inter"/>
                <a:sym typeface="Inter"/>
              </a:rPr>
              <a:t>ВОДОРОДНЫЕ ТЕХНОЛОГИИ</a:t>
            </a:r>
            <a:endParaRPr/>
          </a:p>
        </p:txBody>
      </p:sp>
      <p:sp>
        <p:nvSpPr>
          <p:cNvPr id="208" name="Google Shape;208;p22"/>
          <p:cNvSpPr txBox="1"/>
          <p:nvPr/>
        </p:nvSpPr>
        <p:spPr>
          <a:xfrm>
            <a:off x="809625" y="571500"/>
            <a:ext cx="1135141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4ADE80"/>
                </a:solidFill>
                <a:latin typeface="Montserrat"/>
                <a:ea typeface="Montserrat"/>
                <a:cs typeface="Montserrat"/>
                <a:sym typeface="Montserrat"/>
              </a:rPr>
              <a:t>ПУТИ ДЕКАРБОНИЗАЦИИ</a:t>
            </a: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4ADE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571500" y="5372100"/>
            <a:ext cx="110490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Использование метана снижает выбросы парниковых газов на 20-25%, а водород рассматривается как перспектива 2030-2040 гг.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225" y="1047750"/>
            <a:ext cx="5248275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057275"/>
            <a:ext cx="5229225" cy="47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662362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424362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5186362"/>
            <a:ext cx="1714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571500" y="1238250"/>
            <a:ext cx="549068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4ADE8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b="1" i="0" u="none" strike="noStrike" cap="none">
                <a:solidFill>
                  <a:srgbClr val="4ADE80"/>
                </a:solidFill>
                <a:latin typeface="Montserrat"/>
                <a:ea typeface="Montserrat"/>
                <a:cs typeface="Montserrat"/>
                <a:sym typeface="Montserrat"/>
              </a:rPr>
              <a:t> КАТАЛИЗАТОР</a:t>
            </a:r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571500" y="2695575"/>
            <a:ext cx="52292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Искусственный интеллект и Big Data позволяют снижать след «прямо сейчас».</a:t>
            </a:r>
            <a:endParaRPr/>
          </a:p>
        </p:txBody>
      </p:sp>
      <p:sp>
        <p:nvSpPr>
          <p:cNvPr id="223" name="Google Shape;223;p23"/>
          <p:cNvSpPr txBox="1"/>
          <p:nvPr/>
        </p:nvSpPr>
        <p:spPr>
          <a:xfrm>
            <a:off x="571500" y="3619500"/>
            <a:ext cx="52292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32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Оптимизация маршрутов (сокращение пробега на 15-25%)</a:t>
            </a: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571500" y="4381500"/>
            <a:ext cx="52292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32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Ликвидация порожних пробегов (модель Uber для грузовиков)</a:t>
            </a:r>
            <a:endParaRPr/>
          </a:p>
        </p:txBody>
      </p:sp>
      <p:sp>
        <p:nvSpPr>
          <p:cNvPr id="225" name="Google Shape;225;p23"/>
          <p:cNvSpPr txBox="1"/>
          <p:nvPr/>
        </p:nvSpPr>
        <p:spPr>
          <a:xfrm>
            <a:off x="571500" y="5143500"/>
            <a:ext cx="522922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32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Телематика ГЛОНАСС и системы Эко-вождения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95487"/>
            <a:ext cx="4267200" cy="381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2" name="Google Shape;232;p24"/>
          <p:cNvGraphicFramePr/>
          <p:nvPr/>
        </p:nvGraphicFramePr>
        <p:xfrm>
          <a:off x="5219700" y="2185987"/>
          <a:ext cx="6400800" cy="3429000"/>
        </p:xfrm>
        <a:graphic>
          <a:graphicData uri="http://schemas.openxmlformats.org/drawingml/2006/table">
            <a:tbl>
              <a:tblPr firstRow="1" bandRow="1">
                <a:noFill/>
                <a:tableStyleId>{9AA3C4FA-978F-40F3-BC7A-FE851340D654}</a:tableStyleId>
              </a:tblPr>
              <a:tblGrid>
                <a:gridCol w="34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4ADE8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Цифровое решение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4ADE8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Эффект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Автоведение «Умный локомотив»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-5–7% расхода энергии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«Виртуальная сцепка»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-3–4% углеродоемкости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Предиктивный ремонт (Big Data)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Минимизация потерь хода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3" name="Google Shape;233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2005012"/>
            <a:ext cx="42481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4"/>
          <p:cNvSpPr txBox="1"/>
          <p:nvPr/>
        </p:nvSpPr>
        <p:spPr>
          <a:xfrm>
            <a:off x="809625" y="571500"/>
            <a:ext cx="1135141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4ADE80"/>
                </a:solidFill>
                <a:latin typeface="Montserrat"/>
                <a:ea typeface="Montserrat"/>
                <a:cs typeface="Montserrat"/>
                <a:sym typeface="Montserrat"/>
              </a:rPr>
              <a:t>ЦИФРОВАЯ ТРАНСФОРМАЦИЯ РЖД</a:t>
            </a:r>
            <a:endParaRPr/>
          </a:p>
        </p:txBody>
      </p:sp>
      <p:sp>
        <p:nvSpPr>
          <p:cNvPr id="235" name="Google Shape;235;p24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4ADE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5219700" y="2886075"/>
            <a:ext cx="3468885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8688585" y="2886075"/>
            <a:ext cx="2931914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5219700" y="3886200"/>
            <a:ext cx="3468885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8688585" y="3886200"/>
            <a:ext cx="2931914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5219700" y="4600575"/>
            <a:ext cx="3468885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8688585" y="4600575"/>
            <a:ext cx="2931914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5219700" y="5600700"/>
            <a:ext cx="3468885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8688585" y="5600700"/>
            <a:ext cx="2931914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09737"/>
            <a:ext cx="110490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5"/>
          <p:cNvSpPr txBox="1"/>
          <p:nvPr/>
        </p:nvSpPr>
        <p:spPr>
          <a:xfrm>
            <a:off x="809625" y="571500"/>
            <a:ext cx="1135141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4ADE80"/>
                </a:solidFill>
                <a:latin typeface="Montserrat"/>
                <a:ea typeface="Montserrat"/>
                <a:cs typeface="Montserrat"/>
                <a:sym typeface="Montserrat"/>
              </a:rPr>
              <a:t>ТРАЕКТОРИЯ ДЕКАРБОНИЗАЦИИ</a:t>
            </a: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4ADE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571500" y="5614987"/>
            <a:ext cx="11049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Россия ставит целью достижение углеродной нейтральности при сохранении устойчивого экономического роста.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8112" y="3862387"/>
            <a:ext cx="4295775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6"/>
          <p:cNvSpPr txBox="1"/>
          <p:nvPr/>
        </p:nvSpPr>
        <p:spPr>
          <a:xfrm>
            <a:off x="295275" y="871537"/>
            <a:ext cx="116014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</a:t>
            </a:r>
            <a:endParaRPr/>
          </a:p>
        </p:txBody>
      </p:sp>
      <p:sp>
        <p:nvSpPr>
          <p:cNvPr id="260" name="Google Shape;260;p26"/>
          <p:cNvSpPr txBox="1"/>
          <p:nvPr/>
        </p:nvSpPr>
        <p:spPr>
          <a:xfrm>
            <a:off x="571500" y="2338387"/>
            <a:ext cx="11049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ADE80"/>
                </a:solidFill>
                <a:latin typeface="Montserrat"/>
                <a:ea typeface="Montserrat"/>
                <a:cs typeface="Montserrat"/>
                <a:sym typeface="Montserrat"/>
              </a:rPr>
              <a:t>Вопросы и ответы</a:t>
            </a:r>
            <a:endParaRPr/>
          </a:p>
        </p:txBody>
      </p:sp>
      <p:sp>
        <p:nvSpPr>
          <p:cNvPr id="261" name="Google Shape;261;p26"/>
          <p:cNvSpPr txBox="1"/>
          <p:nvPr/>
        </p:nvSpPr>
        <p:spPr>
          <a:xfrm>
            <a:off x="3948112" y="4462462"/>
            <a:ext cx="4295775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Автор</a:t>
            </a:r>
            <a:r>
              <a:rPr lang="en-US" sz="165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65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Тимошенко</a:t>
            </a:r>
            <a:r>
              <a:rPr lang="en-US" sz="165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И.А.</a:t>
            </a:r>
            <a:r>
              <a:rPr lang="ru-RU" sz="165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Кемалов Р.Р.</a:t>
            </a:r>
            <a:endParaRPr dirty="0"/>
          </a:p>
        </p:txBody>
      </p:sp>
      <p:sp>
        <p:nvSpPr>
          <p:cNvPr id="262" name="Google Shape;262;p26"/>
          <p:cNvSpPr txBox="1"/>
          <p:nvPr/>
        </p:nvSpPr>
        <p:spPr>
          <a:xfrm>
            <a:off x="3948112" y="4986337"/>
            <a:ext cx="4295775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Руководитель:</a:t>
            </a:r>
            <a:r>
              <a:rPr lang="en-US" sz="165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Тунгусова Е.В.</a:t>
            </a:r>
            <a:endParaRPr/>
          </a:p>
        </p:txBody>
      </p:sp>
      <p:sp>
        <p:nvSpPr>
          <p:cNvPr id="263" name="Google Shape;263;p26"/>
          <p:cNvSpPr txBox="1"/>
          <p:nvPr/>
        </p:nvSpPr>
        <p:spPr>
          <a:xfrm>
            <a:off x="3948112" y="5510212"/>
            <a:ext cx="429577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</a:t>
            </a:r>
            <a:r>
              <a:rPr lang="ru-RU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ГУ,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Кафедра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транспортных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процессов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2026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9A2CB-F12C-380E-3E77-6A46CDC54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6ED5BC-FA62-559F-43E2-4FBEA8F5D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92;p14" descr="image.png">
            <a:extLst>
              <a:ext uri="{FF2B5EF4-FFF2-40B4-BE49-F238E27FC236}">
                <a16:creationId xmlns:a16="http://schemas.microsoft.com/office/drawing/2014/main" id="{7851C494-00A0-144C-DEFD-598B4C2975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3E288-6EF7-83D9-7A0A-E263130F9B1A}"/>
              </a:ext>
            </a:extLst>
          </p:cNvPr>
          <p:cNvSpPr txBox="1"/>
          <p:nvPr/>
        </p:nvSpPr>
        <p:spPr>
          <a:xfrm>
            <a:off x="561142" y="1519158"/>
            <a:ext cx="8764479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ru-RU" b="0" i="0" dirty="0">
              <a:solidFill>
                <a:srgbClr val="34343C"/>
              </a:solidFill>
              <a:effectLst/>
              <a:latin typeface="YS Text"/>
            </a:endParaRP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Цель работы — разобраться, почему экологизация</a:t>
            </a: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транспортной отрасли сегодня стала такой важной</a:t>
            </a: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проблемой, и показать, какие меры и цифровые</a:t>
            </a: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технологии помогают снизить углеродный след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.</a:t>
            </a:r>
            <a:endParaRPr lang="ru-RU" sz="2400" b="0" i="0" dirty="0">
              <a:solidFill>
                <a:schemeClr val="bg1">
                  <a:lumMod val="85000"/>
                </a:schemeClr>
              </a:solidFill>
              <a:effectLst/>
              <a:latin typeface="Inter" panose="020B0604020202020204" charset="0"/>
              <a:ea typeface="Inter" panose="020B0604020202020204" charset="0"/>
            </a:endParaRPr>
          </a:p>
          <a:p>
            <a:pPr algn="l">
              <a:buNone/>
            </a:pPr>
            <a:b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</a:b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Задачи</a:t>
            </a:r>
            <a:r>
              <a:rPr lang="en-US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:</a:t>
            </a:r>
            <a:endParaRPr lang="ru-RU" sz="2400" b="0" i="0" dirty="0">
              <a:solidFill>
                <a:schemeClr val="bg1">
                  <a:lumMod val="85000"/>
                </a:schemeClr>
              </a:solidFill>
              <a:effectLst/>
              <a:latin typeface="Inter" panose="020B0604020202020204" charset="0"/>
              <a:ea typeface="Inter" panose="020B0604020202020204" charset="0"/>
            </a:endParaRP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• проанализирована роль транспорта в экономике и</a:t>
            </a: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экологии;</a:t>
            </a: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• выявлены основные проблемы экологизации;</a:t>
            </a: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• рассмотрены способы снижения углеродного следа;</a:t>
            </a: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• изучены цифровые технологии для оптимизации</a:t>
            </a: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перевозок;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1592D-7A43-2704-EDF8-255614A5275F}"/>
              </a:ext>
            </a:extLst>
          </p:cNvPr>
          <p:cNvSpPr txBox="1"/>
          <p:nvPr/>
        </p:nvSpPr>
        <p:spPr>
          <a:xfrm>
            <a:off x="685800" y="533093"/>
            <a:ext cx="615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3600" b="1" i="0" dirty="0">
                <a:solidFill>
                  <a:srgbClr val="00B050"/>
                </a:solidFill>
                <a:effectLst/>
                <a:latin typeface="Montserrat" panose="00000500000000000000" pitchFamily="2" charset="-52"/>
              </a:rPr>
              <a:t>Цель и задачи</a:t>
            </a:r>
          </a:p>
        </p:txBody>
      </p:sp>
      <p:sp>
        <p:nvSpPr>
          <p:cNvPr id="11" name="Google Shape;111;p15">
            <a:extLst>
              <a:ext uri="{FF2B5EF4-FFF2-40B4-BE49-F238E27FC236}">
                <a16:creationId xmlns:a16="http://schemas.microsoft.com/office/drawing/2014/main" id="{982AB250-9F50-9C42-AD80-D514B6F4E390}"/>
              </a:ext>
            </a:extLst>
          </p:cNvPr>
          <p:cNvSpPr/>
          <p:nvPr/>
        </p:nvSpPr>
        <p:spPr>
          <a:xfrm>
            <a:off x="561142" y="599083"/>
            <a:ext cx="76200" cy="514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05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082C3-4C3C-EECA-D9E0-A1285E9FB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23D572-B37C-CB64-4067-F01A5105A7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92;p14" descr="image.png">
            <a:extLst>
              <a:ext uri="{FF2B5EF4-FFF2-40B4-BE49-F238E27FC236}">
                <a16:creationId xmlns:a16="http://schemas.microsoft.com/office/drawing/2014/main" id="{AB6B7A78-C0AC-24E3-58E7-7F7A5AC37C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A94F29-248A-5645-EF80-6725126DC8D4}"/>
              </a:ext>
            </a:extLst>
          </p:cNvPr>
          <p:cNvSpPr txBox="1"/>
          <p:nvPr/>
        </p:nvSpPr>
        <p:spPr>
          <a:xfrm>
            <a:off x="594804" y="588059"/>
            <a:ext cx="7459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Montserrat" panose="00000500000000000000" pitchFamily="2" charset="-52"/>
              </a:rPr>
              <a:t>Проблема и её актуальность</a:t>
            </a:r>
          </a:p>
        </p:txBody>
      </p:sp>
      <p:sp>
        <p:nvSpPr>
          <p:cNvPr id="7" name="Google Shape;111;p15">
            <a:extLst>
              <a:ext uri="{FF2B5EF4-FFF2-40B4-BE49-F238E27FC236}">
                <a16:creationId xmlns:a16="http://schemas.microsoft.com/office/drawing/2014/main" id="{16609835-B699-A742-A811-F73B104819EF}"/>
              </a:ext>
            </a:extLst>
          </p:cNvPr>
          <p:cNvSpPr/>
          <p:nvPr/>
        </p:nvSpPr>
        <p:spPr>
          <a:xfrm>
            <a:off x="518604" y="654049"/>
            <a:ext cx="76200" cy="514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AF3DD-F311-850B-D479-2A4260FF7FD0}"/>
              </a:ext>
            </a:extLst>
          </p:cNvPr>
          <p:cNvSpPr txBox="1"/>
          <p:nvPr/>
        </p:nvSpPr>
        <p:spPr>
          <a:xfrm>
            <a:off x="685800" y="1808708"/>
            <a:ext cx="60945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• Транспортная отрасль является одним из главных</a:t>
            </a: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источников парниковых газов и загрязняющих веществ.</a:t>
            </a: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• Наибольший вклад в выбросы дает автомобильный</a:t>
            </a: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транспорт.</a:t>
            </a: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• Основные причины: пробки, пустые пробеги, высокий износ</a:t>
            </a:r>
          </a:p>
          <a:p>
            <a:pPr algn="l">
              <a:buNone/>
            </a:pPr>
            <a:r>
              <a:rPr lang="ru-RU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Inter" panose="020B0604020202020204" charset="0"/>
                <a:ea typeface="Inter" panose="020B0604020202020204" charset="0"/>
              </a:rPr>
              <a:t>парка и неэффективная маршрутизация.</a:t>
            </a:r>
          </a:p>
        </p:txBody>
      </p:sp>
    </p:spTree>
    <p:extLst>
      <p:ext uri="{BB962C8B-B14F-4D97-AF65-F5344CB8AC3E}">
        <p14:creationId xmlns:p14="http://schemas.microsoft.com/office/powerpoint/2010/main" val="215798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5524498" y="2636946"/>
            <a:ext cx="1143000" cy="76200"/>
          </a:xfrm>
          <a:prstGeom prst="rect">
            <a:avLst/>
          </a:prstGeom>
          <a:solidFill>
            <a:srgbClr val="4ADE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4930852" y="2713146"/>
            <a:ext cx="2330291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rgbClr val="38BDF8"/>
                </a:solidFill>
                <a:latin typeface="Montserrat"/>
                <a:ea typeface="Montserrat"/>
                <a:cs typeface="Montserrat"/>
                <a:sym typeface="Montserrat"/>
              </a:rPr>
              <a:t>Глава</a:t>
            </a:r>
            <a:r>
              <a:rPr lang="en-US" sz="4800" b="1" i="0" u="none" strike="noStrike" cap="none" dirty="0">
                <a:solidFill>
                  <a:srgbClr val="38BDF8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dirty="0"/>
          </a:p>
        </p:txBody>
      </p:sp>
      <p:sp>
        <p:nvSpPr>
          <p:cNvPr id="95" name="Google Shape;95;p14"/>
          <p:cNvSpPr txBox="1"/>
          <p:nvPr/>
        </p:nvSpPr>
        <p:spPr>
          <a:xfrm>
            <a:off x="3900486" y="4398053"/>
            <a:ext cx="439102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Состояние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отрасли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углеродное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воздействие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066925"/>
            <a:ext cx="342900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500" y="2066925"/>
            <a:ext cx="342900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500" y="2066925"/>
            <a:ext cx="342900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866775" y="2552700"/>
            <a:ext cx="2838450" cy="111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4ADE8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6–7%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1400175" y="3762375"/>
            <a:ext cx="17716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ДОЛЯ В ВВП РФ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4676775" y="2552700"/>
            <a:ext cx="2838450" cy="111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4ADE8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4.5М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4900612" y="3762375"/>
            <a:ext cx="23907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ЗАНЯТЫХ В СЕКТОРЕ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8486775" y="2552700"/>
            <a:ext cx="2838450" cy="111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4ADE8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1.5М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9001125" y="3762375"/>
            <a:ext cx="18097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КМ АВТОДОРОГ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809625" y="571500"/>
            <a:ext cx="1135141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4ADE80"/>
                </a:solidFill>
                <a:latin typeface="Montserrat"/>
                <a:ea typeface="Montserrat"/>
                <a:cs typeface="Montserrat"/>
                <a:sym typeface="Montserrat"/>
              </a:rPr>
              <a:t>РОЛЬ ТРАНСПОРТА В ЭКОНОМИКЕ</a:t>
            </a:r>
            <a:endParaRPr dirty="0"/>
          </a:p>
        </p:txBody>
      </p:sp>
      <p:sp>
        <p:nvSpPr>
          <p:cNvPr id="111" name="Google Shape;111;p15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4ADE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809750" y="4972050"/>
            <a:ext cx="8572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Транспортный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комплекс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является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крупнейшим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элементом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базовой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инфраструктуры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обеспечивающим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связность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удаленных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регионов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страны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14475"/>
            <a:ext cx="11049000" cy="47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809625" y="571500"/>
            <a:ext cx="1135141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4ADE80"/>
                </a:solidFill>
                <a:latin typeface="Montserrat"/>
                <a:ea typeface="Montserrat"/>
                <a:cs typeface="Montserrat"/>
                <a:sym typeface="Montserrat"/>
              </a:rPr>
              <a:t>ПРОТЯЖЕННОСТЬ ПУТЕЙ СООБЩЕНИЯ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4ADE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571500" y="4781550"/>
            <a:ext cx="11049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Автомобильный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транспорт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лидирует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по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объемам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перевозок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короткие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расстояния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и в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сегменте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«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последней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мили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».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028825"/>
            <a:ext cx="11049000" cy="48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809625" y="571500"/>
            <a:ext cx="11351418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4ADE80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СТРУКТУРА ВЫБРОСОВ ПАРНИКОВЫХ ГАЗОВ</a:t>
            </a:r>
            <a:endParaRPr dirty="0"/>
          </a:p>
        </p:txBody>
      </p:sp>
      <p:sp>
        <p:nvSpPr>
          <p:cNvPr id="129" name="Google Shape;129;p17"/>
          <p:cNvSpPr/>
          <p:nvPr/>
        </p:nvSpPr>
        <p:spPr>
          <a:xfrm>
            <a:off x="571500" y="571500"/>
            <a:ext cx="76200" cy="1028700"/>
          </a:xfrm>
          <a:prstGeom prst="rect">
            <a:avLst/>
          </a:prstGeom>
          <a:solidFill>
            <a:srgbClr val="4ADE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571500" y="6076950"/>
            <a:ext cx="11049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Транспорт входит в тройку наиболее углеродоемких отраслей экономики РФ, уступая лишь энергетике и добывающей промышленности.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1000125" y="1023937"/>
            <a:ext cx="4550568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4ADE80"/>
                </a:solidFill>
                <a:latin typeface="Montserrat"/>
                <a:ea typeface="Montserrat"/>
                <a:cs typeface="Montserrat"/>
                <a:sym typeface="Montserrat"/>
              </a:rPr>
              <a:t>РАЗВОРОТ НА ВОСТОК</a:t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762000" y="1023937"/>
            <a:ext cx="76200" cy="1028700"/>
          </a:xfrm>
          <a:prstGeom prst="rect">
            <a:avLst/>
          </a:prstGeom>
          <a:solidFill>
            <a:srgbClr val="4ADE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762000" y="2671762"/>
            <a:ext cx="4572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Санкционное давление форсировало переориентацию грузопотоков в направлении Азиатско-Тихоокеанского региона.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762000" y="3910012"/>
            <a:ext cx="4572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ADE80"/>
                </a:solidFill>
                <a:latin typeface="Inter"/>
                <a:ea typeface="Inter"/>
                <a:cs typeface="Inter"/>
                <a:sym typeface="Inter"/>
              </a:rPr>
              <a:t>КЛЮЧЕВЫЕ АРТЕРИИ: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847725" y="4538662"/>
            <a:ext cx="1047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952500" y="4538662"/>
            <a:ext cx="43815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Восточный полигон железных дорог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847725" y="4824412"/>
            <a:ext cx="1047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952500" y="4824412"/>
            <a:ext cx="43815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МТК «Север – Юг» (через Каспий)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847725" y="5110162"/>
            <a:ext cx="1047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952500" y="5110162"/>
            <a:ext cx="43815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Северный морской путь (СМП)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847725" y="5395912"/>
            <a:ext cx="1047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952500" y="5395912"/>
            <a:ext cx="43815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Азово-Черноморское направление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76462"/>
            <a:ext cx="3492400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650" y="2176462"/>
            <a:ext cx="3492549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950" y="2176462"/>
            <a:ext cx="3492400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025" y="2614612"/>
            <a:ext cx="3714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18475" y="2614612"/>
            <a:ext cx="619125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809625" y="571500"/>
            <a:ext cx="1135141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4ADE80"/>
                </a:solidFill>
                <a:latin typeface="Montserrat"/>
                <a:ea typeface="Montserrat"/>
                <a:cs typeface="Montserrat"/>
                <a:sym typeface="Montserrat"/>
              </a:rPr>
              <a:t>НОРМАТИВНОЕ РЕГУЛИРОВАНИЕ</a:t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4ADE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962025" y="3405187"/>
            <a:ext cx="284691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ФЗ № 296</a:t>
            </a:r>
            <a:endParaRPr dirty="0"/>
          </a:p>
        </p:txBody>
      </p:sp>
      <p:sp>
        <p:nvSpPr>
          <p:cNvPr id="162" name="Google Shape;162;p19"/>
          <p:cNvSpPr txBox="1"/>
          <p:nvPr/>
        </p:nvSpPr>
        <p:spPr>
          <a:xfrm>
            <a:off x="962025" y="3900487"/>
            <a:ext cx="2711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Базовый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закон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об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ограничении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выбросов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парниковых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газов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правовом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поле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РФ.</a:t>
            </a:r>
            <a:endParaRPr dirty="0"/>
          </a:p>
        </p:txBody>
      </p:sp>
      <p:sp>
        <p:nvSpPr>
          <p:cNvPr id="163" name="Google Shape;163;p19"/>
          <p:cNvSpPr txBox="1"/>
          <p:nvPr/>
        </p:nvSpPr>
        <p:spPr>
          <a:xfrm>
            <a:off x="4740175" y="3405187"/>
            <a:ext cx="2847074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Стратегия 2050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4740175" y="3900487"/>
            <a:ext cx="27114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Цель — достижение углеродной нейтральности экономики России к 2060 году.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8518475" y="3405187"/>
            <a:ext cx="284691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Эксперимент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8518475" y="3900487"/>
            <a:ext cx="2711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ФЗ № 34: Квотирование выбросов и углеродные единицы (Сахалинский опыт).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502</Words>
  <Application>Microsoft Office PowerPoint</Application>
  <PresentationFormat>Широкоэкранный</PresentationFormat>
  <Paragraphs>89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YS Text</vt:lpstr>
      <vt:lpstr>Inter SemiBold</vt:lpstr>
      <vt:lpstr>Montserrat</vt:lpstr>
      <vt:lpstr>Montserrat ExtraBold</vt:lpstr>
      <vt:lpstr>Calibri</vt:lpstr>
      <vt:lpstr>Arial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</dc:creator>
  <cp:lastModifiedBy>N</cp:lastModifiedBy>
  <cp:revision>4</cp:revision>
  <dcterms:modified xsi:type="dcterms:W3CDTF">2026-06-15T07:57:02Z</dcterms:modified>
</cp:coreProperties>
</file>