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4C4D103-71BD-B8D0-F7EE-0C4BC9D56837}" v="372" dt="2026-07-16T13:17:34.393"/>
    <p1510:client id="{FE51D0C7-03A2-408F-8396-06AF21157952}" v="49" dt="2026-07-16T12:28:27.0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2" autoAdjust="0"/>
    <p:restoredTop sz="94660"/>
  </p:normalViewPr>
  <p:slideViewPr>
    <p:cSldViewPr snapToGrid="0">
      <p:cViewPr varScale="1">
        <p:scale>
          <a:sx n="89" d="100"/>
          <a:sy n="89" d="100"/>
        </p:scale>
        <p:origin x="8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674CB-3709-4ACF-BB61-29ADEA3D41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33272"/>
            <a:ext cx="9144000" cy="2478024"/>
          </a:xfrm>
        </p:spPr>
        <p:txBody>
          <a:bodyPr lIns="0" tIns="0" rIns="0" bIns="0" anchor="b">
            <a:noAutofit/>
          </a:bodyPr>
          <a:lstStyle>
            <a:lvl1pPr algn="ctr">
              <a:defRPr sz="4000" spc="75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6DA6BE-9B64-48FC-92D1-EF0D426A39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22192"/>
            <a:ext cx="9144000" cy="1435608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150000"/>
              </a:lnSpc>
              <a:buNone/>
              <a:defRPr sz="1600" cap="all" spc="6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83AE59-8E21-449F-86DA-5BE297010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A5808-3B61-48CC-92EF-85AC2E0DFA56}" type="datetime2">
              <a:rPr lang="en-US" smtClean="0"/>
              <a:t>Thursday, July 16,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8CCD60-9970-49FD-8254-21154BAA1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0A488-07A7-42F9-B1DF-68545B754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372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DC3B6-2D75-4EC4-9120-88DCE0EA6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B06CB-A0FE-4499-B674-90C8C281A5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7FD700-765A-4DE6-A8EC-9D9D92FCB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E98AF-4574-4509-BF7A-519ACD5BF826}" type="datetime2">
              <a:rPr lang="en-US" smtClean="0"/>
              <a:t>Thursday, July 16,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4664EC-C4B1-4D14-9ED3-14C6CCBFF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F5526-E518-4133-9F44-D812576C1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274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F62998-15B1-4CA8-8C60-7801001F80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838899"/>
            <a:ext cx="2628900" cy="48493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1AE278-0885-4594-AB09-120344C7D8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49235" y="838900"/>
            <a:ext cx="7723265" cy="4849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B850CC-FB43-4988-8D4E-9C54C2018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D97D4-9636-490F-85D0-E926C2B6F3B1}" type="datetime2">
              <a:rPr lang="en-US" smtClean="0"/>
              <a:t>Thursday, July 16,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A70300-3853-4FB4-A084-CF6E5CF2B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DBAFB0-25AA-4B69-8418-418F47A92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058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E0F35-0AE7-48AB-9005-F1DB4BD0B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DD4022-C31F-4C4C-B5BF-5F9730C08A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A45EE9-11D3-436C-9D73-1AA6CCDB1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AF3C6-0FD4-4939-991C-00DDE5C56815}" type="datetime2">
              <a:rPr lang="en-US" smtClean="0"/>
              <a:t>Thursday, July 16,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817DCF-881F-4956-81AE-A6D27A88F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65F17-AD75-4B7E-970D-5D4DBD5D1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107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C12CB-05D8-4D62-BDC5-812DB6DD0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709738"/>
            <a:ext cx="9966960" cy="2852737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4400" spc="7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52F020-8516-4B9E-B455-5731ED6C9E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4974336"/>
            <a:ext cx="9966961" cy="1115568"/>
          </a:xfrm>
        </p:spPr>
        <p:txBody>
          <a:bodyPr>
            <a:normAutofit/>
          </a:bodyPr>
          <a:lstStyle>
            <a:lvl1pPr marL="0" indent="0">
              <a:buNone/>
              <a:defRPr sz="1600" cap="all" spc="60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822993-6E28-44BB-B983-095B476B8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07482-8128-47C6-A8DD-6452B0291CFF}" type="datetime2">
              <a:rPr lang="en-US" smtClean="0"/>
              <a:t>Thursday, July 16,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09971-06C9-462B-81D9-BEF24C708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9A076D-47C1-49CD-9A8B-956DB3FC3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902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8DFBD-F5ED-455C-8AD0-97476A55E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30E58C-F463-4D52-9225-9410133113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71600" y="2112264"/>
            <a:ext cx="4846320" cy="39593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F7BDB4-97FA-485D-A557-6F96692BAC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66560" y="2112265"/>
            <a:ext cx="4846320" cy="39593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C50007-C799-4117-8ACD-5EE980E63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03F25-275E-41DE-BE3B-EBF0DB49F9B1}" type="datetime2">
              <a:rPr lang="en-US" smtClean="0"/>
              <a:t>Thursday, July 16, 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4E8968-6BAD-4D5A-BF1D-911C7A39C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9D8C08-BF20-4D5E-9004-0C075C36D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82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036E0D-26A5-455A-A8BD-70DA8BC03E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2112264"/>
            <a:ext cx="484107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FD4EA0-094D-4056-9032-BFB44B4089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71600" y="3018472"/>
            <a:ext cx="4841076" cy="31048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C0CCE8-718F-4620-8B4A-C60EEA7B88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66560" y="2112264"/>
            <a:ext cx="484632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CE86DF-0069-4D31-BDD3-A9A2F9B7B4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766560" y="3018471"/>
            <a:ext cx="4841076" cy="3104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A5ED06-FE54-4B86-A8D4-07D0EB08C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75572-4A44-4171-84AA-64D42C8050A6}" type="datetime2">
              <a:rPr lang="en-US" smtClean="0"/>
              <a:t>Thursday, July 16, 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9EC6C3-0950-4AFE-936A-9AB5D2278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84B1D1-BE0C-48F4-BC74-90675A0F0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2D453288-3D76-40C1-BE00-223AB28F1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9613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B1716-24B0-42CD-95B6-843092597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E3617E-4B11-481F-AC6E-000317902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1612E-528E-4FD5-9E9E-E15F1108F171}" type="datetime2">
              <a:rPr lang="en-US" smtClean="0"/>
              <a:t>Thursday, July 16, 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BF19CC-06D3-40E9-81B5-63B457B22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FC312-3AA5-46F7-B701-3D9327A68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797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C9E28E-1389-47AF-B3EB-22571417A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6D862-A06D-436F-A92E-EBAAD50B6E50}" type="datetime2">
              <a:rPr lang="en-US" smtClean="0"/>
              <a:t>Thursday, July 16, 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CF6B08-1984-4F7C-9F6E-A4F47BDBA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71B3C5-CEC7-427F-931C-1318C421B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752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EB55F-536E-4547-A5D2-0483FC368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87425"/>
            <a:ext cx="3932237" cy="1894511"/>
          </a:xfrm>
        </p:spPr>
        <p:txBody>
          <a:bodyPr anchor="b"/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717D3C-533B-4EA9-886B-FAE59956C7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0992" y="987425"/>
            <a:ext cx="5687568" cy="48736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19D2E1-4B17-4608-961E-2C4719855E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1600" y="3058510"/>
            <a:ext cx="3932237" cy="28025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5A3535-184C-438C-AE91-9C42B7C5A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E0B7D-2260-4809-8F0A-9E5F3E24F169}" type="datetime2">
              <a:rPr lang="en-US" smtClean="0"/>
              <a:t>Thursday, July 16, 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F6DBC3-4A58-42BA-9B55-A9A725103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4E6563-0AB6-4038-A12B-A259552DB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703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702C5-1E3B-4C62-A538-59BB57286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87552"/>
            <a:ext cx="3932237" cy="1892808"/>
          </a:xfrm>
        </p:spPr>
        <p:txBody>
          <a:bodyPr anchor="b"/>
          <a:lstStyle>
            <a:lvl1pPr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CF574-95CE-4E60-B2CF-3B5B4F33A7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05319" y="987425"/>
            <a:ext cx="583324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039F7C-C735-4356-8B04-89E1904795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1600" y="3033286"/>
            <a:ext cx="3932237" cy="283570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E706DF-52A3-4F34-9BF5-E1ACD5D54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E4735-C637-46A3-94EB-AB3AC4188D2F}" type="datetime2">
              <a:rPr lang="en-US" smtClean="0"/>
              <a:t>Thursday, July 16, 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B25E53-E72E-4110-BB6B-3477F56C3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686F8F-3D62-4CEC-AD9A-B70848E6A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738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CF2F3BB-127D-44BC-A8EF-A8BB5F5911CA}"/>
              </a:ext>
            </a:extLst>
          </p:cNvPr>
          <p:cNvSpPr/>
          <p:nvPr/>
        </p:nvSpPr>
        <p:spPr>
          <a:xfrm rot="10800000" flipH="1">
            <a:off x="0" y="6401226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10D1F30-F118-4A1F-A48F-7E5706959F64}"/>
              </a:ext>
            </a:extLst>
          </p:cNvPr>
          <p:cNvSpPr/>
          <p:nvPr/>
        </p:nvSpPr>
        <p:spPr>
          <a:xfrm flipH="1">
            <a:off x="4038602" y="6401228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AE890C-17CE-44C0-BDED-BA68F92A8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795528"/>
            <a:ext cx="10241280" cy="123444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910A6E-46D1-42CF-996C-2207737FB8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2112264"/>
            <a:ext cx="10241280" cy="395935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5B5247-D236-462B-BCE0-2A24DF75B0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909560" y="6409944"/>
            <a:ext cx="3703320" cy="448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cap="all" spc="300" baseline="0">
                <a:solidFill>
                  <a:srgbClr val="FFFFFF"/>
                </a:solidFill>
              </a:defRPr>
            </a:lvl1pPr>
          </a:lstStyle>
          <a:p>
            <a:fld id="{AE0C963C-C1DB-4AFD-9DDC-0691666BF49B}" type="datetime2">
              <a:rPr lang="en-US" smtClean="0"/>
              <a:pPr/>
              <a:t>Thursday, July 16, 2026</a:t>
            </a:fld>
            <a:endParaRPr lang="en-US" cap="al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155C58-7DDF-4CD4-96AD-F9CC844D84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828800" y="1911096"/>
            <a:ext cx="41148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1"/>
                </a:solidFill>
                <a:latin typeface="+mj-lt"/>
              </a:defRPr>
            </a:lvl1pPr>
          </a:lstStyle>
          <a:p>
            <a:pPr algn="l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495647-A849-45D9-BC71-46A12E6DE4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7744" y="6409944"/>
            <a:ext cx="438912" cy="448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fld id="{C01389E6-C847-4AD0-B56D-D205B2EAB1EE}" type="slidenum">
              <a:rPr lang="en-US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96739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58" r:id="rId6"/>
    <p:sldLayoutId id="2147483754" r:id="rId7"/>
    <p:sldLayoutId id="2147483755" r:id="rId8"/>
    <p:sldLayoutId id="2147483756" r:id="rId9"/>
    <p:sldLayoutId id="2147483757" r:id="rId10"/>
    <p:sldLayoutId id="2147483759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i="0" kern="1200" cap="all" spc="7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45EA7F1D-6737-4609-94CE-0E7C0CED7F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A0FCA68-3497-4CB3-8C25-B6AE87EFE0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0"/>
            <a:ext cx="12191999" cy="6858000"/>
          </a:xfrm>
          <a:prstGeom prst="rect">
            <a:avLst/>
          </a:prstGeom>
          <a:gradFill>
            <a:gsLst>
              <a:gs pos="0">
                <a:schemeClr val="accent4">
                  <a:alpha val="61000"/>
                </a:schemeClr>
              </a:gs>
              <a:gs pos="100000">
                <a:schemeClr val="accent2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AA3DC6B-18DE-4588-B321-8101DED54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80357" y="0"/>
            <a:ext cx="11711642" cy="6857998"/>
          </a:xfrm>
          <a:prstGeom prst="rect">
            <a:avLst/>
          </a:prstGeom>
          <a:gradFill>
            <a:gsLst>
              <a:gs pos="6000">
                <a:schemeClr val="accent6">
                  <a:lumMod val="75000"/>
                  <a:alpha val="93000"/>
                </a:schemeClr>
              </a:gs>
              <a:gs pos="100000">
                <a:schemeClr val="accent2">
                  <a:lumMod val="60000"/>
                  <a:lumOff val="40000"/>
                  <a:alpha val="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AA34BCD-93B4-45FF-9448-87F7C43117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038600" y="1494"/>
            <a:ext cx="8153399" cy="6399306"/>
          </a:xfrm>
          <a:prstGeom prst="rect">
            <a:avLst/>
          </a:prstGeom>
          <a:gradFill>
            <a:gsLst>
              <a:gs pos="22000">
                <a:schemeClr val="accent2">
                  <a:alpha val="68000"/>
                </a:schemeClr>
              </a:gs>
              <a:gs pos="99000">
                <a:schemeClr val="accent5"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5BF7F8F0-28A9-4A24-96A8-E5E423FBF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988591">
            <a:off x="7897613" y="684022"/>
            <a:ext cx="5330585" cy="5218721"/>
          </a:xfrm>
          <a:custGeom>
            <a:avLst/>
            <a:gdLst>
              <a:gd name="connsiteX0" fmla="*/ 4721855 w 5330585"/>
              <a:gd name="connsiteY0" fmla="*/ 4361426 h 5218721"/>
              <a:gd name="connsiteX1" fmla="*/ 3457542 w 5330585"/>
              <a:gd name="connsiteY1" fmla="*/ 5211667 h 5218721"/>
              <a:gd name="connsiteX2" fmla="*/ 3430109 w 5330585"/>
              <a:gd name="connsiteY2" fmla="*/ 5218721 h 5218721"/>
              <a:gd name="connsiteX3" fmla="*/ 0 w 5330585"/>
              <a:gd name="connsiteY3" fmla="*/ 2647363 h 5218721"/>
              <a:gd name="connsiteX4" fmla="*/ 12834 w 5330585"/>
              <a:gd name="connsiteY4" fmla="*/ 2393199 h 5218721"/>
              <a:gd name="connsiteX5" fmla="*/ 2664828 w 5330585"/>
              <a:gd name="connsiteY5" fmla="*/ 0 h 5218721"/>
              <a:gd name="connsiteX6" fmla="*/ 5330585 w 5330585"/>
              <a:gd name="connsiteY6" fmla="*/ 2665757 h 5218721"/>
              <a:gd name="connsiteX7" fmla="*/ 4721855 w 5330585"/>
              <a:gd name="connsiteY7" fmla="*/ 4361426 h 52187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330585" h="5218721">
                <a:moveTo>
                  <a:pt x="4721855" y="4361426"/>
                </a:moveTo>
                <a:cubicBezTo>
                  <a:pt x="4395896" y="4756397"/>
                  <a:pt x="3958379" y="5055891"/>
                  <a:pt x="3457542" y="5211667"/>
                </a:cubicBezTo>
                <a:lnTo>
                  <a:pt x="3430109" y="5218721"/>
                </a:lnTo>
                <a:lnTo>
                  <a:pt x="0" y="2647363"/>
                </a:lnTo>
                <a:lnTo>
                  <a:pt x="12834" y="2393199"/>
                </a:lnTo>
                <a:cubicBezTo>
                  <a:pt x="149347" y="1048975"/>
                  <a:pt x="1284587" y="0"/>
                  <a:pt x="2664828" y="0"/>
                </a:cubicBezTo>
                <a:cubicBezTo>
                  <a:pt x="4137085" y="0"/>
                  <a:pt x="5330585" y="1193500"/>
                  <a:pt x="5330585" y="2665757"/>
                </a:cubicBezTo>
                <a:cubicBezTo>
                  <a:pt x="5330585" y="3309870"/>
                  <a:pt x="5102142" y="3900626"/>
                  <a:pt x="4721855" y="4361426"/>
                </a:cubicBezTo>
                <a:close/>
              </a:path>
            </a:pathLst>
          </a:custGeom>
          <a:gradFill>
            <a:gsLst>
              <a:gs pos="16000">
                <a:schemeClr val="accent6">
                  <a:alpha val="0"/>
                </a:schemeClr>
              </a:gs>
              <a:gs pos="85000">
                <a:schemeClr val="accent6">
                  <a:lumMod val="60000"/>
                  <a:lumOff val="40000"/>
                  <a:alpha val="2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DEE5410-5DAB-442C-8E7B-CDAB35E75B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-3"/>
            <a:ext cx="12191999" cy="4399229"/>
          </a:xfrm>
          <a:prstGeom prst="rect">
            <a:avLst/>
          </a:prstGeom>
          <a:gradFill>
            <a:gsLst>
              <a:gs pos="22000">
                <a:schemeClr val="accent2">
                  <a:alpha val="49000"/>
                </a:schemeClr>
              </a:gs>
              <a:gs pos="99000">
                <a:schemeClr val="accent5">
                  <a:alpha val="62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50282" y="1584183"/>
            <a:ext cx="9194096" cy="2431226"/>
          </a:xfrm>
        </p:spPr>
        <p:txBody>
          <a:bodyPr anchor="t">
            <a:normAutofit/>
          </a:bodyPr>
          <a:lstStyle/>
          <a:p>
            <a:pPr algn="r"/>
            <a:r>
              <a:rPr lang="ru-RU" sz="4400">
                <a:solidFill>
                  <a:schemeClr val="bg1"/>
                </a:solidFill>
              </a:rPr>
              <a:t>Профессиональная этика менеджера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36295" y="4848848"/>
            <a:ext cx="6808082" cy="120432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ru-RU" sz="1400">
                <a:solidFill>
                  <a:schemeClr val="bg1"/>
                </a:solidFill>
              </a:rPr>
              <a:t>Выполнила: Стародубцева Анастасия Денисовна</a:t>
            </a:r>
          </a:p>
          <a:p>
            <a:pPr algn="l"/>
            <a:r>
              <a:rPr lang="ru-RU" sz="1400">
                <a:solidFill>
                  <a:schemeClr val="bg1"/>
                </a:solidFill>
              </a:rPr>
              <a:t>Студент группы БМН-24-УТ1</a:t>
            </a:r>
          </a:p>
        </p:txBody>
      </p:sp>
    </p:spTree>
    <p:extLst>
      <p:ext uri="{BB962C8B-B14F-4D97-AF65-F5344CB8AC3E}">
        <p14:creationId xmlns:p14="http://schemas.microsoft.com/office/powerpoint/2010/main" val="1351651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621589-A8DB-90CB-FCE0-8A34A1DE1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Что такое профессиональная этика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8E6BA6-A399-C04F-09F7-DC816F7A71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ru-RU" b="1">
                <a:solidFill>
                  <a:schemeClr val="accent5">
                    <a:lumMod val="60000"/>
                    <a:lumOff val="40000"/>
                  </a:schemeClr>
                </a:solidFill>
                <a:highlight>
                  <a:srgbClr val="FFFFFF"/>
                </a:highlight>
                <a:latin typeface="Arial"/>
                <a:ea typeface="Calibri"/>
                <a:cs typeface="Arial"/>
              </a:rPr>
              <a:t>Этика</a:t>
            </a:r>
            <a:r>
              <a:rPr lang="ru-RU" dirty="0">
                <a:solidFill>
                  <a:schemeClr val="accent5">
                    <a:lumMod val="60000"/>
                    <a:lumOff val="40000"/>
                  </a:schemeClr>
                </a:solidFill>
                <a:highlight>
                  <a:srgbClr val="FFFFFF"/>
                </a:highlight>
                <a:latin typeface="Arial"/>
                <a:ea typeface="Calibri"/>
                <a:cs typeface="Arial"/>
              </a:rPr>
              <a:t> </a:t>
            </a:r>
            <a:r>
              <a:rPr lang="ru-RU">
                <a:solidFill>
                  <a:srgbClr val="0F1115"/>
                </a:solidFill>
                <a:highlight>
                  <a:srgbClr val="FFFFFF"/>
                </a:highlight>
                <a:latin typeface="Arial"/>
                <a:ea typeface="Calibri"/>
                <a:cs typeface="Arial"/>
              </a:rPr>
              <a:t>– учение о морали и нравственности.</a:t>
            </a:r>
            <a:endParaRPr lang="ru-RU">
              <a:latin typeface="Arial"/>
              <a:ea typeface="Calibri"/>
              <a:cs typeface="Arial"/>
            </a:endParaRPr>
          </a:p>
          <a:p>
            <a:pPr marL="0" indent="0">
              <a:buNone/>
            </a:pPr>
            <a:r>
              <a:rPr lang="ru-RU" b="1">
                <a:solidFill>
                  <a:schemeClr val="accent5">
                    <a:lumMod val="60000"/>
                    <a:lumOff val="40000"/>
                  </a:schemeClr>
                </a:solidFill>
                <a:highlight>
                  <a:srgbClr val="FFFFFF"/>
                </a:highlight>
                <a:latin typeface="Arial"/>
                <a:ea typeface="Calibri"/>
                <a:cs typeface="Arial"/>
              </a:rPr>
              <a:t>Профессиональная этика</a:t>
            </a:r>
            <a:r>
              <a:rPr lang="ru-RU">
                <a:solidFill>
                  <a:srgbClr val="0F1115"/>
                </a:solidFill>
                <a:highlight>
                  <a:srgbClr val="FFFFFF"/>
                </a:highlight>
                <a:latin typeface="Arial"/>
                <a:ea typeface="Calibri"/>
                <a:cs typeface="Arial"/>
              </a:rPr>
              <a:t> – система моральных принципов и норм в конкрет</a:t>
            </a:r>
            <a:r>
              <a:rPr lang="ru-RU">
                <a:solidFill>
                  <a:srgbClr val="0F1115"/>
                </a:solidFill>
                <a:highlight>
                  <a:srgbClr val="FFFFFF"/>
                </a:highlight>
                <a:latin typeface="Arial"/>
                <a:ea typeface="+mn-lt"/>
                <a:cs typeface="Arial"/>
              </a:rPr>
              <a:t>ной профессии.</a:t>
            </a:r>
            <a:endParaRPr lang="ru-RU">
              <a:latin typeface="Arial"/>
              <a:cs typeface="Arial"/>
            </a:endParaRPr>
          </a:p>
          <a:p>
            <a:pPr marL="0" indent="0">
              <a:buNone/>
            </a:pPr>
            <a:endParaRPr lang="ru-RU" b="1" dirty="0">
              <a:solidFill>
                <a:srgbClr val="0F1115"/>
              </a:solidFill>
              <a:highlight>
                <a:srgbClr val="FFFFFF"/>
              </a:highlight>
              <a:latin typeface="Arial"/>
              <a:ea typeface="+mn-lt"/>
              <a:cs typeface="Arial"/>
            </a:endParaRPr>
          </a:p>
          <a:p>
            <a:pPr marL="0" indent="0" algn="ctr">
              <a:buNone/>
            </a:pPr>
            <a:r>
              <a:rPr lang="ru-RU" b="1">
                <a:solidFill>
                  <a:srgbClr val="0F1115"/>
                </a:solidFill>
                <a:highlight>
                  <a:srgbClr val="FFFFFF"/>
                </a:highlight>
                <a:latin typeface="Arial"/>
                <a:ea typeface="+mn-lt"/>
                <a:cs typeface="Arial"/>
              </a:rPr>
              <a:t>Ключевой вопрос:</a:t>
            </a:r>
            <a:r>
              <a:rPr lang="ru-RU" dirty="0">
                <a:solidFill>
                  <a:srgbClr val="0F1115"/>
                </a:solidFill>
                <a:highlight>
                  <a:srgbClr val="FFFFFF"/>
                </a:highlight>
                <a:latin typeface="Arial"/>
                <a:ea typeface="+mn-lt"/>
                <a:cs typeface="Arial"/>
              </a:rPr>
              <a:t> </a:t>
            </a:r>
            <a:endParaRPr lang="ru-RU" dirty="0">
              <a:solidFill>
                <a:srgbClr val="000000"/>
              </a:solidFill>
              <a:latin typeface="Arial"/>
              <a:ea typeface="+mn-lt"/>
              <a:cs typeface="Arial"/>
            </a:endParaRPr>
          </a:p>
          <a:p>
            <a:pPr marL="0" indent="0" algn="ctr">
              <a:buNone/>
            </a:pPr>
            <a:r>
              <a:rPr lang="ru-RU">
                <a:solidFill>
                  <a:srgbClr val="0F1115"/>
                </a:solidFill>
                <a:highlight>
                  <a:srgbClr val="FFFFFF"/>
                </a:highlight>
                <a:latin typeface="Arial"/>
                <a:ea typeface="+mn-lt"/>
                <a:cs typeface="Arial"/>
              </a:rPr>
              <a:t>Почему современному менеджеру важна этика?</a:t>
            </a:r>
            <a:endParaRPr lang="ru-RU">
              <a:latin typeface="Arial"/>
              <a:cs typeface="Arial"/>
            </a:endParaRPr>
          </a:p>
          <a:p>
            <a:endParaRPr lang="ru-RU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559505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D8712E-5DCA-6ED4-4922-E7A633E47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Основные принципы этики менеджера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752B72-167C-F0F9-C708-A3058D510A9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457200" indent="-457200">
              <a:buAutoNum type="arabicPeriod"/>
            </a:pPr>
            <a:r>
              <a:rPr lang="ru-RU" sz="2000">
                <a:solidFill>
                  <a:srgbClr val="0F1115"/>
                </a:solidFill>
                <a:highlight>
                  <a:srgbClr val="FFFFFF"/>
                </a:highlight>
                <a:latin typeface="Arial"/>
                <a:ea typeface="+mn-lt"/>
                <a:cs typeface="Arial"/>
              </a:rPr>
              <a:t>Законность и правопослушность;</a:t>
            </a:r>
            <a:endParaRPr lang="ru-RU" sz="2000">
              <a:latin typeface="Arial"/>
              <a:cs typeface="Arial"/>
            </a:endParaRPr>
          </a:p>
          <a:p>
            <a:pPr marL="457200" indent="-457200">
              <a:buAutoNum type="arabicPeriod"/>
            </a:pPr>
            <a:r>
              <a:rPr lang="ru-RU" sz="2000">
                <a:solidFill>
                  <a:srgbClr val="0F1115"/>
                </a:solidFill>
                <a:highlight>
                  <a:srgbClr val="FFFFFF"/>
                </a:highlight>
                <a:latin typeface="Arial"/>
                <a:ea typeface="+mn-lt"/>
                <a:cs typeface="Arial"/>
              </a:rPr>
              <a:t>честность и открытость;</a:t>
            </a:r>
            <a:endParaRPr lang="ru-RU" sz="2000">
              <a:solidFill>
                <a:srgbClr val="000000"/>
              </a:solidFill>
              <a:latin typeface="Arial"/>
              <a:ea typeface="+mn-lt"/>
              <a:cs typeface="Arial"/>
            </a:endParaRPr>
          </a:p>
          <a:p>
            <a:pPr marL="457200" indent="-457200">
              <a:buAutoNum type="arabicPeriod"/>
            </a:pPr>
            <a:r>
              <a:rPr lang="ru-RU" sz="2000">
                <a:solidFill>
                  <a:srgbClr val="0F1115"/>
                </a:solidFill>
                <a:highlight>
                  <a:srgbClr val="FFFFFF"/>
                </a:highlight>
                <a:latin typeface="Arial"/>
                <a:ea typeface="+mn-lt"/>
                <a:cs typeface="Arial"/>
              </a:rPr>
              <a:t>ответственность за решения и их последствия;</a:t>
            </a:r>
            <a:endParaRPr lang="ru-RU" sz="2000">
              <a:latin typeface="Arial"/>
              <a:cs typeface="Arial"/>
            </a:endParaRPr>
          </a:p>
          <a:p>
            <a:pPr marL="457200" indent="-457200">
              <a:buAutoNum type="arabicPeriod"/>
            </a:pPr>
            <a:r>
              <a:rPr lang="ru-RU" sz="2000">
                <a:solidFill>
                  <a:srgbClr val="0F1115"/>
                </a:solidFill>
                <a:highlight>
                  <a:srgbClr val="FFFFFF"/>
                </a:highlight>
                <a:latin typeface="Arial"/>
                <a:ea typeface="+mn-lt"/>
                <a:cs typeface="Arial"/>
              </a:rPr>
              <a:t>уважение к личности;</a:t>
            </a:r>
            <a:endParaRPr lang="ru-RU" sz="2000">
              <a:solidFill>
                <a:srgbClr val="0F1115"/>
              </a:solidFill>
              <a:highlight>
                <a:srgbClr val="FFFFFF"/>
              </a:highlight>
              <a:latin typeface="Arial"/>
              <a:cs typeface="Arial"/>
            </a:endParaRPr>
          </a:p>
          <a:p>
            <a:pPr marL="457200" indent="-457200">
              <a:buAutoNum type="arabicPeriod"/>
            </a:pPr>
            <a:r>
              <a:rPr lang="ru-RU" sz="2000">
                <a:solidFill>
                  <a:srgbClr val="0F1115"/>
                </a:solidFill>
                <a:highlight>
                  <a:srgbClr val="FFFFFF"/>
                </a:highlight>
                <a:latin typeface="Arial"/>
                <a:ea typeface="+mn-lt"/>
                <a:cs typeface="Arial"/>
              </a:rPr>
              <a:t>конфиденциальность информации;</a:t>
            </a:r>
            <a:endParaRPr lang="ru-RU" sz="2000">
              <a:latin typeface="Arial"/>
              <a:cs typeface="Arial"/>
            </a:endParaRPr>
          </a:p>
          <a:p>
            <a:pPr marL="457200" indent="-457200">
              <a:buAutoNum type="arabicPeriod"/>
            </a:pPr>
            <a:r>
              <a:rPr lang="ru-RU" sz="2000">
                <a:solidFill>
                  <a:srgbClr val="0F1115"/>
                </a:solidFill>
                <a:highlight>
                  <a:srgbClr val="FFFFFF"/>
                </a:highlight>
                <a:latin typeface="Arial"/>
                <a:ea typeface="+mn-lt"/>
                <a:cs typeface="Arial"/>
              </a:rPr>
              <a:t>профессиональное развитие.</a:t>
            </a:r>
            <a:endParaRPr lang="ru-RU" sz="2000">
              <a:latin typeface="Arial"/>
              <a:cs typeface="Arial"/>
            </a:endParaRPr>
          </a:p>
          <a:p>
            <a:pPr>
              <a:buAutoNum type="arabicPeriod"/>
            </a:pP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4D8F0BD-C0AA-5BB1-D3A0-62FF6A35A1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66560" y="2112265"/>
            <a:ext cx="4846320" cy="3959351"/>
          </a:xfrm>
        </p:spPr>
        <p:txBody>
          <a:bodyPr vert="horz" lIns="0" tIns="0" rIns="0" bIns="0" rtlCol="0" anchor="t">
            <a:normAutofit/>
          </a:bodyPr>
          <a:lstStyle/>
          <a:p>
            <a:pPr algn="just"/>
            <a:r>
              <a:rPr lang="ru-RU" sz="1800">
                <a:solidFill>
                  <a:srgbClr val="0F1115"/>
                </a:solidFill>
                <a:highlight>
                  <a:srgbClr val="FFFFFF"/>
                </a:highlight>
                <a:latin typeface="Arial"/>
                <a:ea typeface="+mn-lt"/>
                <a:cs typeface="Arial"/>
              </a:rPr>
              <a:t>Соблюдение этих принципов создает фундамент для формирования доверительных отношений внутри коллектива и с внешними партнерами, а также служит основой для устойчивого развития компании и минимизации репутационных и юридических рисков. Этичный менеджер воспринимается как надежный лидер, способный принимать взвешенные решения, ориентированные на долгосрочный успех.</a:t>
            </a:r>
            <a:endParaRPr lang="ru-RU" sz="14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8638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9">
            <a:extLst>
              <a:ext uri="{FF2B5EF4-FFF2-40B4-BE49-F238E27FC236}">
                <a16:creationId xmlns:a16="http://schemas.microsoft.com/office/drawing/2014/main" id="{BD4C0BBB-0042-4603-A226-6117F3FD5B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11">
            <a:extLst>
              <a:ext uri="{FF2B5EF4-FFF2-40B4-BE49-F238E27FC236}">
                <a16:creationId xmlns:a16="http://schemas.microsoft.com/office/drawing/2014/main" id="{EC44F520-2598-460E-9F91-B02F60830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4" name="Rectangle 13">
            <a:extLst>
              <a:ext uri="{FF2B5EF4-FFF2-40B4-BE49-F238E27FC236}">
                <a16:creationId xmlns:a16="http://schemas.microsoft.com/office/drawing/2014/main" id="{619C41B3-14BA-4820-8364-1EAFC692CB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665FA4-BCF7-4AF5-7C90-BB10E1B62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7256" y="890729"/>
            <a:ext cx="5312961" cy="2663420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en-US" sz="3700" spc="750" dirty="0"/>
              <a:t>Этика </a:t>
            </a:r>
            <a:r>
              <a:rPr lang="en-US" sz="3700" spc="750" dirty="0" err="1"/>
              <a:t>делового</a:t>
            </a:r>
            <a:r>
              <a:rPr lang="en-US" sz="3700" spc="750" dirty="0"/>
              <a:t> </a:t>
            </a:r>
            <a:r>
              <a:rPr lang="en-US" sz="3700" spc="750" dirty="0" err="1"/>
              <a:t>общения</a:t>
            </a:r>
            <a:r>
              <a:rPr lang="en-US" sz="3700" spc="750" dirty="0"/>
              <a:t>: </a:t>
            </a:r>
            <a:r>
              <a:rPr lang="en-US" sz="3700" spc="750" dirty="0" err="1"/>
              <a:t>ключевые</a:t>
            </a:r>
            <a:r>
              <a:rPr lang="en-US" sz="3700" spc="750" dirty="0"/>
              <a:t> </a:t>
            </a:r>
            <a:r>
              <a:rPr lang="en-US" sz="3700" spc="750" dirty="0" err="1"/>
              <a:t>правила</a:t>
            </a:r>
            <a:r>
              <a:rPr lang="en-US" sz="3700" spc="750" dirty="0"/>
              <a:t>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B4B921E-2A9C-4C8D-1138-3860FEC693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74058" y="3754018"/>
            <a:ext cx="6270169" cy="2279778"/>
          </a:xfrm>
        </p:spPr>
        <p:txBody>
          <a:bodyPr vert="horz" lIns="0" tIns="0" rIns="0" bIns="0" rtlCol="0" anchor="t"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800" b="1" cap="all" spc="600" dirty="0" err="1">
                <a:solidFill>
                  <a:schemeClr val="accent5">
                    <a:lumMod val="60000"/>
                    <a:lumOff val="40000"/>
                  </a:schemeClr>
                </a:solidFill>
                <a:highlight>
                  <a:srgbClr val="FFFFFF"/>
                </a:highlight>
                <a:latin typeface="Arial"/>
                <a:cs typeface="Arial"/>
              </a:rPr>
              <a:t>Эффективная</a:t>
            </a:r>
            <a:r>
              <a:rPr lang="en-US" sz="1800" b="1" cap="all" spc="600" dirty="0">
                <a:solidFill>
                  <a:schemeClr val="accent5">
                    <a:lumMod val="60000"/>
                    <a:lumOff val="40000"/>
                  </a:schemeClr>
                </a:solidFill>
                <a:highlight>
                  <a:srgbClr val="FFFFFF"/>
                </a:highlight>
                <a:latin typeface="Arial"/>
                <a:cs typeface="Arial"/>
              </a:rPr>
              <a:t> </a:t>
            </a:r>
            <a:r>
              <a:rPr lang="en-US" sz="1800" b="1" cap="all" spc="600" dirty="0" err="1">
                <a:solidFill>
                  <a:schemeClr val="accent5">
                    <a:lumMod val="60000"/>
                    <a:lumOff val="40000"/>
                  </a:schemeClr>
                </a:solidFill>
                <a:highlight>
                  <a:srgbClr val="FFFFFF"/>
                </a:highlight>
                <a:latin typeface="Arial"/>
                <a:cs typeface="Arial"/>
              </a:rPr>
              <a:t>коммуникация</a:t>
            </a:r>
            <a:r>
              <a:rPr lang="en-US" sz="1800" b="1" cap="all" spc="600" dirty="0">
                <a:solidFill>
                  <a:schemeClr val="accent5">
                    <a:lumMod val="60000"/>
                    <a:lumOff val="40000"/>
                  </a:schemeClr>
                </a:solidFill>
                <a:highlight>
                  <a:srgbClr val="FFFFFF"/>
                </a:highlight>
                <a:latin typeface="Arial"/>
                <a:cs typeface="Arial"/>
              </a:rPr>
              <a:t> — </a:t>
            </a:r>
            <a:r>
              <a:rPr lang="en-US" sz="1800" b="1" cap="all" spc="600" dirty="0" err="1">
                <a:solidFill>
                  <a:schemeClr val="accent5">
                    <a:lumMod val="60000"/>
                    <a:lumOff val="40000"/>
                  </a:schemeClr>
                </a:solidFill>
                <a:highlight>
                  <a:srgbClr val="FFFFFF"/>
                </a:highlight>
                <a:latin typeface="Arial"/>
                <a:cs typeface="Arial"/>
              </a:rPr>
              <a:t>основа</a:t>
            </a:r>
            <a:r>
              <a:rPr lang="en-US" sz="1800" b="1" cap="all" spc="600" dirty="0">
                <a:solidFill>
                  <a:schemeClr val="accent5">
                    <a:lumMod val="60000"/>
                    <a:lumOff val="40000"/>
                  </a:schemeClr>
                </a:solidFill>
                <a:highlight>
                  <a:srgbClr val="FFFFFF"/>
                </a:highlight>
                <a:latin typeface="Arial"/>
                <a:cs typeface="Arial"/>
              </a:rPr>
              <a:t> </a:t>
            </a:r>
            <a:r>
              <a:rPr lang="en-US" sz="1800" b="1" cap="all" spc="600" dirty="0" err="1">
                <a:solidFill>
                  <a:schemeClr val="accent5">
                    <a:lumMod val="60000"/>
                    <a:lumOff val="40000"/>
                  </a:schemeClr>
                </a:solidFill>
                <a:highlight>
                  <a:srgbClr val="FFFFFF"/>
                </a:highlight>
                <a:latin typeface="Arial"/>
                <a:cs typeface="Arial"/>
              </a:rPr>
              <a:t>профессионального</a:t>
            </a:r>
            <a:r>
              <a:rPr lang="en-US" sz="1800" b="1" cap="all" spc="600" dirty="0">
                <a:solidFill>
                  <a:schemeClr val="accent5">
                    <a:lumMod val="60000"/>
                    <a:lumOff val="40000"/>
                  </a:schemeClr>
                </a:solidFill>
                <a:highlight>
                  <a:srgbClr val="FFFFFF"/>
                </a:highlight>
                <a:latin typeface="Arial"/>
                <a:cs typeface="Arial"/>
              </a:rPr>
              <a:t> </a:t>
            </a:r>
            <a:r>
              <a:rPr lang="en-US" sz="1800" b="1" cap="all" spc="600" dirty="0" err="1">
                <a:solidFill>
                  <a:schemeClr val="accent5">
                    <a:lumMod val="60000"/>
                    <a:lumOff val="40000"/>
                  </a:schemeClr>
                </a:solidFill>
                <a:highlight>
                  <a:srgbClr val="FFFFFF"/>
                </a:highlight>
                <a:latin typeface="Arial"/>
                <a:cs typeface="Arial"/>
              </a:rPr>
              <a:t>успеха</a:t>
            </a:r>
            <a:endParaRPr lang="en-US" sz="1800" b="1" cap="all" spc="600">
              <a:solidFill>
                <a:schemeClr val="accent5">
                  <a:lumMod val="60000"/>
                  <a:lumOff val="4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25" name="Rectangle 15">
            <a:extLst>
              <a:ext uri="{FF2B5EF4-FFF2-40B4-BE49-F238E27FC236}">
                <a16:creationId xmlns:a16="http://schemas.microsoft.com/office/drawing/2014/main" id="{E2CB18E0-1DDF-4646-88F3-F94254CFDD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175384" y="1368239"/>
            <a:ext cx="5988425" cy="4076699"/>
          </a:xfrm>
          <a:prstGeom prst="rect">
            <a:avLst/>
          </a:prstGeom>
          <a:gradFill>
            <a:gsLst>
              <a:gs pos="0">
                <a:schemeClr val="accent5">
                  <a:alpha val="48000"/>
                </a:schemeClr>
              </a:gs>
              <a:gs pos="70000">
                <a:schemeClr val="accent2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17">
            <a:extLst>
              <a:ext uri="{FF2B5EF4-FFF2-40B4-BE49-F238E27FC236}">
                <a16:creationId xmlns:a16="http://schemas.microsoft.com/office/drawing/2014/main" id="{19B5D85F-D893-403B-A0AA-D582126703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23337" y="-3"/>
            <a:ext cx="3611463" cy="6858000"/>
          </a:xfrm>
          <a:prstGeom prst="rect">
            <a:avLst/>
          </a:prstGeom>
          <a:gradFill>
            <a:gsLst>
              <a:gs pos="0">
                <a:schemeClr val="accent5">
                  <a:alpha val="77000"/>
                </a:schemeClr>
              </a:gs>
              <a:gs pos="100000">
                <a:schemeClr val="accent2">
                  <a:lumMod val="60000"/>
                  <a:lumOff val="40000"/>
                  <a:alpha val="48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19">
            <a:extLst>
              <a:ext uri="{FF2B5EF4-FFF2-40B4-BE49-F238E27FC236}">
                <a16:creationId xmlns:a16="http://schemas.microsoft.com/office/drawing/2014/main" id="{BF047611-AE0F-4337-9311-A2CA2CACEF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23335" y="3"/>
            <a:ext cx="4092520" cy="6857997"/>
          </a:xfrm>
          <a:prstGeom prst="rect">
            <a:avLst/>
          </a:prstGeom>
          <a:gradFill>
            <a:gsLst>
              <a:gs pos="7000">
                <a:schemeClr val="accent2">
                  <a:alpha val="92000"/>
                </a:schemeClr>
              </a:gs>
              <a:gs pos="99000">
                <a:schemeClr val="accent4">
                  <a:alpha val="74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Объект 4" descr="Picture background">
            <a:extLst>
              <a:ext uri="{FF2B5EF4-FFF2-40B4-BE49-F238E27FC236}">
                <a16:creationId xmlns:a16="http://schemas.microsoft.com/office/drawing/2014/main" id="{4A454C15-500C-762A-068B-F9E2EC91715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058090" y="1332719"/>
            <a:ext cx="4167193" cy="4167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815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A7C059-0844-30A1-63E9-561DCB689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700" dirty="0"/>
              <a:t>Этика </a:t>
            </a:r>
            <a:r>
              <a:rPr lang="en-US" sz="3700" dirty="0" err="1"/>
              <a:t>делового</a:t>
            </a:r>
            <a:r>
              <a:rPr lang="en-US" sz="3700" dirty="0"/>
              <a:t> </a:t>
            </a:r>
            <a:r>
              <a:rPr lang="en-US" sz="3700" dirty="0" err="1"/>
              <a:t>общения</a:t>
            </a:r>
            <a:r>
              <a:rPr lang="en-US" sz="3700" dirty="0"/>
              <a:t>: </a:t>
            </a:r>
            <a:r>
              <a:rPr lang="en-US" sz="3700" dirty="0" err="1"/>
              <a:t>ключевые</a:t>
            </a:r>
            <a:r>
              <a:rPr lang="en-US" sz="3700" dirty="0"/>
              <a:t> </a:t>
            </a:r>
            <a:r>
              <a:rPr lang="en-US" sz="3700" dirty="0" err="1"/>
              <a:t>правила</a:t>
            </a:r>
            <a:endParaRPr lang="ru-RU" dirty="0" err="1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35B60D9-84BC-CB44-8089-E370446E8BC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r>
              <a:rPr lang="ru-RU" sz="1800" b="1">
                <a:solidFill>
                  <a:srgbClr val="0F1115"/>
                </a:solidFill>
                <a:highlight>
                  <a:srgbClr val="FFFFFF"/>
                </a:highlight>
                <a:latin typeface="Arial"/>
                <a:ea typeface="+mn-lt"/>
                <a:cs typeface="Arial"/>
              </a:rPr>
              <a:t>С подчиненными:</a:t>
            </a:r>
            <a:r>
              <a:rPr lang="ru-RU" sz="1800">
                <a:solidFill>
                  <a:srgbClr val="0F1115"/>
                </a:solidFill>
                <a:highlight>
                  <a:srgbClr val="FFFFFF"/>
                </a:highlight>
                <a:latin typeface="Arial"/>
                <a:ea typeface="+mn-lt"/>
                <a:cs typeface="Arial"/>
              </a:rPr>
              <a:t> уважение, справедливая оценка, обратная связь.</a:t>
            </a:r>
            <a:endParaRPr lang="ru-RU" sz="1800">
              <a:latin typeface="Arial"/>
              <a:cs typeface="Arial"/>
            </a:endParaRPr>
          </a:p>
          <a:p>
            <a:r>
              <a:rPr lang="ru-RU" sz="1800" b="1">
                <a:solidFill>
                  <a:srgbClr val="0F1115"/>
                </a:solidFill>
                <a:highlight>
                  <a:srgbClr val="FFFFFF"/>
                </a:highlight>
                <a:latin typeface="Arial"/>
                <a:ea typeface="+mn-lt"/>
                <a:cs typeface="Arial"/>
              </a:rPr>
              <a:t>С партнерами:</a:t>
            </a:r>
            <a:r>
              <a:rPr lang="ru-RU" sz="1800">
                <a:solidFill>
                  <a:srgbClr val="0F1115"/>
                </a:solidFill>
                <a:highlight>
                  <a:srgbClr val="FFFFFF"/>
                </a:highlight>
                <a:latin typeface="Arial"/>
                <a:ea typeface="+mn-lt"/>
                <a:cs typeface="Arial"/>
              </a:rPr>
              <a:t> выполнение обязательств, уважение чужого времени, честность в переговорах.</a:t>
            </a:r>
            <a:endParaRPr lang="ru-RU" sz="1800">
              <a:latin typeface="Arial"/>
              <a:cs typeface="Arial"/>
            </a:endParaRPr>
          </a:p>
          <a:p>
            <a:r>
              <a:rPr lang="ru-RU" sz="1800" b="1">
                <a:solidFill>
                  <a:srgbClr val="0F1115"/>
                </a:solidFill>
                <a:highlight>
                  <a:srgbClr val="FFFFFF"/>
                </a:highlight>
                <a:latin typeface="Arial"/>
                <a:ea typeface="+mn-lt"/>
                <a:cs typeface="Arial"/>
              </a:rPr>
              <a:t>С клиентами:</a:t>
            </a:r>
            <a:r>
              <a:rPr lang="ru-RU" sz="1800">
                <a:solidFill>
                  <a:srgbClr val="0F1115"/>
                </a:solidFill>
                <a:highlight>
                  <a:srgbClr val="FFFFFF"/>
                </a:highlight>
                <a:latin typeface="Arial"/>
                <a:ea typeface="+mn-lt"/>
                <a:cs typeface="Arial"/>
              </a:rPr>
              <a:t> ориентация на потребности, вежливость, решение проблем.</a:t>
            </a:r>
            <a:endParaRPr lang="ru-RU" sz="1800">
              <a:latin typeface="Arial"/>
              <a:cs typeface="Arial"/>
            </a:endParaRPr>
          </a:p>
          <a:p>
            <a:r>
              <a:rPr lang="ru-RU" sz="1800" b="1">
                <a:solidFill>
                  <a:srgbClr val="0F1115"/>
                </a:solidFill>
                <a:highlight>
                  <a:srgbClr val="FFFFFF"/>
                </a:highlight>
                <a:latin typeface="Arial"/>
                <a:ea typeface="+mn-lt"/>
                <a:cs typeface="Arial"/>
              </a:rPr>
              <a:t>В переписке:</a:t>
            </a:r>
            <a:r>
              <a:rPr lang="ru-RU" sz="1800">
                <a:solidFill>
                  <a:srgbClr val="0F1115"/>
                </a:solidFill>
                <a:highlight>
                  <a:srgbClr val="FFFFFF"/>
                </a:highlight>
                <a:latin typeface="Arial"/>
                <a:ea typeface="+mn-lt"/>
                <a:cs typeface="Arial"/>
              </a:rPr>
              <a:t> грамотность, четкость, уважительное обращение, своевременность ответа.</a:t>
            </a:r>
            <a:endParaRPr lang="ru-RU" sz="1800" dirty="0">
              <a:latin typeface="Arial"/>
              <a:cs typeface="Arial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50D669C-2B41-7DCB-95C0-AAE58AC01B9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0" tIns="0" rIns="0" bIns="0" rtlCol="0" anchor="t">
            <a:normAutofit/>
          </a:bodyPr>
          <a:lstStyle/>
          <a:p>
            <a:r>
              <a:rPr lang="ru-RU" sz="1800">
                <a:solidFill>
                  <a:srgbClr val="0F1115"/>
                </a:solidFill>
                <a:highlight>
                  <a:srgbClr val="FFFFFF"/>
                </a:highlight>
                <a:latin typeface="Arial"/>
                <a:cs typeface="Arial"/>
              </a:rPr>
              <a:t>Этичный менеджер умеет выстраивать диалог с учетом интересов всех сторон. Это позволяет предотвращать конфликты, укреплять деловую репутацию и создавать атмосферу доверия, которая является залогом долгосрочного сотрудничества. </a:t>
            </a:r>
            <a:r>
              <a:rPr lang="ru-RU" sz="1800">
                <a:solidFill>
                  <a:schemeClr val="accent5">
                    <a:lumMod val="60000"/>
                    <a:lumOff val="40000"/>
                  </a:schemeClr>
                </a:solidFill>
                <a:highlight>
                  <a:srgbClr val="FFFFFF"/>
                </a:highlight>
                <a:latin typeface="Arial"/>
                <a:cs typeface="Arial"/>
              </a:rPr>
              <a:t>Коммуникативная компетентность</a:t>
            </a:r>
            <a:r>
              <a:rPr lang="ru-RU" sz="1800">
                <a:solidFill>
                  <a:srgbClr val="0F1115"/>
                </a:solidFill>
                <a:highlight>
                  <a:srgbClr val="FFFFFF"/>
                </a:highlight>
                <a:latin typeface="Arial"/>
                <a:cs typeface="Arial"/>
              </a:rPr>
              <a:t> — такой же важный профессиональный навык, как и знание управленческих технологий.</a:t>
            </a:r>
            <a:endParaRPr lang="ru-RU" sz="1800">
              <a:latin typeface="Arial"/>
              <a:cs typeface="Arial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30967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E161CE-9FCD-58EA-1D1A-71C1A6C1FF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Деловой этикет как часть </a:t>
            </a:r>
            <a:r>
              <a:rPr lang="ru-RU"/>
              <a:t>профессиональной культуры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EF0FF1-0518-E197-6E72-99288C27592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0" tIns="0" rIns="0" bIns="0" rtlCol="0" anchor="ctr">
            <a:normAutofit/>
          </a:bodyPr>
          <a:lstStyle/>
          <a:p>
            <a:r>
              <a:rPr lang="ru-RU" sz="1800">
                <a:solidFill>
                  <a:schemeClr val="accent5">
                    <a:lumMod val="60000"/>
                    <a:lumOff val="40000"/>
                  </a:schemeClr>
                </a:solidFill>
                <a:highlight>
                  <a:srgbClr val="FFFFFF"/>
                </a:highlight>
                <a:latin typeface="Arial"/>
                <a:ea typeface="+mn-lt"/>
                <a:cs typeface="Arial"/>
              </a:rPr>
              <a:t>Деловой этикет </a:t>
            </a:r>
            <a:r>
              <a:rPr lang="ru-RU" sz="1800">
                <a:solidFill>
                  <a:srgbClr val="0F1115"/>
                </a:solidFill>
                <a:highlight>
                  <a:srgbClr val="FFFFFF"/>
                </a:highlight>
                <a:latin typeface="Arial"/>
                <a:ea typeface="+mn-lt"/>
                <a:cs typeface="Arial"/>
              </a:rPr>
              <a:t>— это не просто свод правил, а практическое проявление уважения к окружающим и инструмент формирования доверия. Его соблюдение напрямую влияет на восприятие менеджера как профессионала.</a:t>
            </a:r>
          </a:p>
          <a:p>
            <a:endParaRPr lang="ru-RU" sz="1600" b="1" dirty="0">
              <a:solidFill>
                <a:srgbClr val="0F1115"/>
              </a:solidFill>
              <a:highlight>
                <a:srgbClr val="FFFFFF"/>
              </a:highlight>
              <a:latin typeface="Arial"/>
              <a:cs typeface="Arial"/>
            </a:endParaRPr>
          </a:p>
          <a:p>
            <a:endParaRPr lang="ru-RU" sz="1600" dirty="0">
              <a:solidFill>
                <a:srgbClr val="0F1115"/>
              </a:solidFill>
              <a:highlight>
                <a:srgbClr val="FFFFFF"/>
              </a:highlight>
              <a:latin typeface="Arial"/>
              <a:cs typeface="Arial"/>
            </a:endParaRP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3E2D508D-542A-BD06-0552-A3D5123F9D3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0" tIns="0" rIns="0" bIns="0" rtlCol="0" anchor="t">
            <a:noAutofit/>
          </a:bodyPr>
          <a:lstStyle/>
          <a:p>
            <a:pPr>
              <a:buFont typeface="Arial"/>
              <a:buChar char="•"/>
            </a:pPr>
            <a:r>
              <a:rPr lang="ru-RU" sz="1600" b="1">
                <a:solidFill>
                  <a:srgbClr val="0F1115"/>
                </a:solidFill>
                <a:highlight>
                  <a:srgbClr val="FFFFFF"/>
                </a:highlight>
                <a:latin typeface="Arial"/>
                <a:cs typeface="Arial"/>
              </a:rPr>
              <a:t>Основные элементы:</a:t>
            </a:r>
            <a:endParaRPr lang="ru-RU" sz="1600">
              <a:latin typeface="Arial"/>
              <a:cs typeface="Arial"/>
            </a:endParaRPr>
          </a:p>
          <a:p>
            <a:pPr>
              <a:buFont typeface="Arial"/>
              <a:buChar char="•"/>
            </a:pPr>
            <a:r>
              <a:rPr lang="ru-RU" sz="1600" b="1">
                <a:solidFill>
                  <a:srgbClr val="0F1115"/>
                </a:solidFill>
                <a:highlight>
                  <a:srgbClr val="FFFFFF"/>
                </a:highlight>
                <a:latin typeface="Arial"/>
                <a:cs typeface="Arial"/>
              </a:rPr>
              <a:t>Внешний вид.</a:t>
            </a:r>
            <a:r>
              <a:rPr lang="ru-RU" sz="1600">
                <a:solidFill>
                  <a:srgbClr val="0F1115"/>
                </a:solidFill>
                <a:highlight>
                  <a:srgbClr val="FFFFFF"/>
                </a:highlight>
                <a:latin typeface="Arial"/>
                <a:cs typeface="Arial"/>
              </a:rPr>
              <a:t> Дресс-код формирует первое впечатление о вас и компании.</a:t>
            </a:r>
            <a:endParaRPr lang="ru-RU" sz="1600">
              <a:latin typeface="Arial"/>
              <a:cs typeface="Arial"/>
            </a:endParaRPr>
          </a:p>
          <a:p>
            <a:pPr>
              <a:buFont typeface="Arial"/>
              <a:buChar char="•"/>
            </a:pPr>
            <a:r>
              <a:rPr lang="ru-RU" sz="1600" b="1">
                <a:solidFill>
                  <a:srgbClr val="0F1115"/>
                </a:solidFill>
                <a:highlight>
                  <a:srgbClr val="FFFFFF"/>
                </a:highlight>
                <a:latin typeface="Arial"/>
                <a:cs typeface="Arial"/>
              </a:rPr>
              <a:t>Приветствие.</a:t>
            </a:r>
            <a:r>
              <a:rPr lang="ru-RU" sz="1600">
                <a:solidFill>
                  <a:srgbClr val="0F1115"/>
                </a:solidFill>
                <a:highlight>
                  <a:srgbClr val="FFFFFF"/>
                </a:highlight>
                <a:latin typeface="Arial"/>
                <a:cs typeface="Arial"/>
              </a:rPr>
              <a:t> Правильное представление -  основа  для выстраивания отношений.</a:t>
            </a:r>
            <a:endParaRPr lang="ru-RU" sz="1600">
              <a:latin typeface="Arial"/>
              <a:cs typeface="Arial"/>
            </a:endParaRPr>
          </a:p>
          <a:p>
            <a:pPr>
              <a:buFont typeface="Arial"/>
              <a:buChar char="•"/>
            </a:pPr>
            <a:r>
              <a:rPr lang="ru-RU" sz="1600" b="1">
                <a:solidFill>
                  <a:srgbClr val="0F1115"/>
                </a:solidFill>
                <a:highlight>
                  <a:srgbClr val="FFFFFF"/>
                </a:highlight>
                <a:latin typeface="Arial"/>
                <a:cs typeface="Arial"/>
              </a:rPr>
              <a:t>Тайм-менеджмент.</a:t>
            </a:r>
            <a:r>
              <a:rPr lang="ru-RU" sz="1600">
                <a:solidFill>
                  <a:srgbClr val="0F1115"/>
                </a:solidFill>
                <a:highlight>
                  <a:srgbClr val="FFFFFF"/>
                </a:highlight>
                <a:latin typeface="Arial"/>
                <a:cs typeface="Arial"/>
              </a:rPr>
              <a:t> Уважение чужого времени - показатель  профессионализма.</a:t>
            </a:r>
            <a:endParaRPr lang="ru-RU" sz="1600">
              <a:latin typeface="Arial"/>
              <a:cs typeface="Arial"/>
            </a:endParaRPr>
          </a:p>
          <a:p>
            <a:pPr>
              <a:buFont typeface="Arial"/>
              <a:buChar char="•"/>
            </a:pPr>
            <a:r>
              <a:rPr lang="ru-RU" sz="1600" b="1">
                <a:solidFill>
                  <a:srgbClr val="0F1115"/>
                </a:solidFill>
                <a:highlight>
                  <a:srgbClr val="FFFFFF"/>
                </a:highlight>
                <a:latin typeface="Arial"/>
                <a:cs typeface="Arial"/>
              </a:rPr>
              <a:t>Переговоры.</a:t>
            </a:r>
            <a:r>
              <a:rPr lang="ru-RU" sz="1600">
                <a:solidFill>
                  <a:srgbClr val="0F1115"/>
                </a:solidFill>
                <a:highlight>
                  <a:srgbClr val="FFFFFF"/>
                </a:highlight>
                <a:latin typeface="Arial"/>
                <a:cs typeface="Arial"/>
              </a:rPr>
              <a:t> Умение слушать, аргументировать и завершать встречу четкими договоренностями.</a:t>
            </a:r>
            <a:br>
              <a:rPr lang="ru-RU" sz="1600" dirty="0">
                <a:highlight>
                  <a:srgbClr val="FFFFFF"/>
                </a:highlight>
                <a:latin typeface="Arial"/>
                <a:cs typeface="Arial"/>
              </a:rPr>
            </a:br>
            <a:endParaRPr lang="ru-RU" sz="1600">
              <a:latin typeface="Arial"/>
              <a:cs typeface="Arial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78898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3B23FF-7855-425D-3125-7EF0EF74A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18157"/>
            <a:ext cx="10241280" cy="661126"/>
          </a:xfrm>
        </p:spPr>
        <p:txBody>
          <a:bodyPr/>
          <a:lstStyle/>
          <a:p>
            <a:r>
              <a:rPr lang="ru-RU"/>
              <a:t>Этика как инструмент успеха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D176C6-A517-FE4E-F17F-B24DE911B8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15579"/>
            <a:ext cx="10241280" cy="4656037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ru-RU" sz="2800">
                <a:solidFill>
                  <a:schemeClr val="accent5">
                    <a:lumMod val="76000"/>
                  </a:schemeClr>
                </a:solidFill>
                <a:highlight>
                  <a:srgbClr val="FFFFFF"/>
                </a:highlight>
                <a:latin typeface="Arial"/>
                <a:ea typeface="+mn-lt"/>
                <a:cs typeface="Arial"/>
              </a:rPr>
              <a:t>Почему современному менеджеру важна этика?</a:t>
            </a:r>
            <a:endParaRPr lang="ru-RU" sz="2800" dirty="0">
              <a:solidFill>
                <a:schemeClr val="accent5">
                  <a:lumMod val="76000"/>
                </a:schemeClr>
              </a:solidFill>
              <a:highlight>
                <a:srgbClr val="FFFFFF"/>
              </a:highlight>
              <a:latin typeface="Arial"/>
              <a:ea typeface="+mn-lt"/>
              <a:cs typeface="Arial"/>
            </a:endParaRPr>
          </a:p>
          <a:p>
            <a:r>
              <a:rPr lang="ru-RU" sz="1800">
                <a:solidFill>
                  <a:srgbClr val="0F1115"/>
                </a:solidFill>
                <a:highlight>
                  <a:srgbClr val="FFFFFF"/>
                </a:highlight>
                <a:latin typeface="Arial"/>
                <a:ea typeface="+mn-lt"/>
                <a:cs typeface="Arial"/>
              </a:rPr>
              <a:t>Этика — это не моральное ограничение, а </a:t>
            </a:r>
            <a:r>
              <a:rPr lang="ru-RU" sz="1800" b="1">
                <a:solidFill>
                  <a:schemeClr val="accent5">
                    <a:lumMod val="76000"/>
                  </a:schemeClr>
                </a:solidFill>
                <a:highlight>
                  <a:srgbClr val="FFFFFF"/>
                </a:highlight>
                <a:latin typeface="Arial"/>
                <a:ea typeface="+mn-lt"/>
                <a:cs typeface="Arial"/>
              </a:rPr>
              <a:t>стратегический ресурс</a:t>
            </a:r>
            <a:r>
              <a:rPr lang="ru-RU" sz="1800">
                <a:solidFill>
                  <a:srgbClr val="0F1115"/>
                </a:solidFill>
                <a:highlight>
                  <a:srgbClr val="FFFFFF"/>
                </a:highlight>
                <a:latin typeface="Arial"/>
                <a:ea typeface="+mn-lt"/>
                <a:cs typeface="Arial"/>
              </a:rPr>
              <a:t> управления. Она позволяет:</a:t>
            </a:r>
            <a:endParaRPr lang="ru-RU" sz="1800">
              <a:solidFill>
                <a:srgbClr val="0F1115"/>
              </a:solidFill>
              <a:highlight>
                <a:srgbClr val="EDF3FE"/>
              </a:highlight>
              <a:latin typeface="Arial"/>
              <a:cs typeface="Arial"/>
            </a:endParaRPr>
          </a:p>
          <a:p>
            <a:r>
              <a:rPr lang="ru-RU" sz="1800" b="1">
                <a:solidFill>
                  <a:schemeClr val="accent5">
                    <a:lumMod val="76000"/>
                  </a:schemeClr>
                </a:solidFill>
                <a:highlight>
                  <a:srgbClr val="FFFFFF"/>
                </a:highlight>
                <a:latin typeface="Arial"/>
                <a:ea typeface="+mn-lt"/>
                <a:cs typeface="Arial"/>
              </a:rPr>
              <a:t>строить доверие</a:t>
            </a:r>
            <a:r>
              <a:rPr lang="ru-RU" sz="1800">
                <a:solidFill>
                  <a:srgbClr val="0F1115"/>
                </a:solidFill>
                <a:highlight>
                  <a:srgbClr val="FFFFFF"/>
                </a:highlight>
                <a:latin typeface="Arial"/>
                <a:ea typeface="+mn-lt"/>
                <a:cs typeface="Arial"/>
              </a:rPr>
              <a:t> — основа долгосрочных отношений с партнерами, клиентами и командой;</a:t>
            </a:r>
            <a:endParaRPr lang="ru-RU" sz="1800">
              <a:latin typeface="Arial"/>
              <a:cs typeface="Arial"/>
            </a:endParaRPr>
          </a:p>
          <a:p>
            <a:r>
              <a:rPr lang="ru-RU" sz="1800" b="1">
                <a:solidFill>
                  <a:schemeClr val="accent5">
                    <a:lumMod val="76000"/>
                  </a:schemeClr>
                </a:solidFill>
                <a:highlight>
                  <a:srgbClr val="FFFFFF"/>
                </a:highlight>
                <a:latin typeface="Arial"/>
                <a:ea typeface="+mn-lt"/>
                <a:cs typeface="Arial"/>
              </a:rPr>
              <a:t>снижать риски</a:t>
            </a:r>
            <a:r>
              <a:rPr lang="ru-RU" sz="1800" dirty="0">
                <a:solidFill>
                  <a:schemeClr val="accent5">
                    <a:lumMod val="76000"/>
                  </a:schemeClr>
                </a:solidFill>
                <a:highlight>
                  <a:srgbClr val="FFFFFF"/>
                </a:highlight>
                <a:latin typeface="Arial"/>
                <a:ea typeface="+mn-lt"/>
                <a:cs typeface="Arial"/>
              </a:rPr>
              <a:t> </a:t>
            </a:r>
            <a:r>
              <a:rPr lang="ru-RU" sz="1800">
                <a:solidFill>
                  <a:srgbClr val="0F1115"/>
                </a:solidFill>
                <a:highlight>
                  <a:srgbClr val="FFFFFF"/>
                </a:highlight>
                <a:latin typeface="Arial"/>
                <a:ea typeface="+mn-lt"/>
                <a:cs typeface="Arial"/>
              </a:rPr>
              <a:t>— этичное поведение минимизирует юридические и репутационные потери;</a:t>
            </a:r>
            <a:endParaRPr lang="ru-RU" sz="1800">
              <a:latin typeface="Arial"/>
              <a:cs typeface="Arial"/>
            </a:endParaRPr>
          </a:p>
          <a:p>
            <a:r>
              <a:rPr lang="ru-RU" sz="1800" b="1">
                <a:solidFill>
                  <a:schemeClr val="accent5">
                    <a:lumMod val="76000"/>
                  </a:schemeClr>
                </a:solidFill>
                <a:highlight>
                  <a:srgbClr val="FFFFFF"/>
                </a:highlight>
                <a:latin typeface="Arial"/>
                <a:ea typeface="+mn-lt"/>
                <a:cs typeface="Arial"/>
              </a:rPr>
              <a:t>повышать лояльность</a:t>
            </a:r>
            <a:r>
              <a:rPr lang="ru-RU" sz="1800">
                <a:solidFill>
                  <a:srgbClr val="0F1115"/>
                </a:solidFill>
                <a:highlight>
                  <a:srgbClr val="FFFFFF"/>
                </a:highlight>
                <a:latin typeface="Arial"/>
                <a:ea typeface="+mn-lt"/>
                <a:cs typeface="Arial"/>
              </a:rPr>
              <a:t> — сотрудники и клиенты предпочитают работать с честными и ответственными лидерами;</a:t>
            </a:r>
            <a:endParaRPr lang="ru-RU" sz="1800">
              <a:latin typeface="Arial"/>
              <a:cs typeface="Arial"/>
            </a:endParaRPr>
          </a:p>
          <a:p>
            <a:r>
              <a:rPr lang="ru-RU" sz="1800" b="1">
                <a:solidFill>
                  <a:schemeClr val="accent5">
                    <a:lumMod val="76000"/>
                  </a:schemeClr>
                </a:solidFill>
                <a:highlight>
                  <a:srgbClr val="FFFFFF"/>
                </a:highlight>
                <a:latin typeface="Arial"/>
                <a:ea typeface="+mn-lt"/>
                <a:cs typeface="Arial"/>
              </a:rPr>
              <a:t>укреплять репутацию</a:t>
            </a:r>
            <a:r>
              <a:rPr lang="ru-RU" sz="1800">
                <a:solidFill>
                  <a:srgbClr val="0F1115"/>
                </a:solidFill>
                <a:highlight>
                  <a:srgbClr val="FFFFFF"/>
                </a:highlight>
                <a:latin typeface="Arial"/>
                <a:ea typeface="+mn-lt"/>
                <a:cs typeface="Arial"/>
              </a:rPr>
              <a:t> — деловая репутация становится нематериальным активом, повышающим стоимость бизнеса.</a:t>
            </a:r>
            <a:endParaRPr lang="ru-RU" sz="1800">
              <a:latin typeface="Arial"/>
              <a:cs typeface="Arial"/>
            </a:endParaRPr>
          </a:p>
          <a:p>
            <a:endParaRPr lang="ru-RU" sz="1200" dirty="0">
              <a:solidFill>
                <a:srgbClr val="0F1115"/>
              </a:solidFill>
              <a:highlight>
                <a:srgbClr val="EDF3FE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4734477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BD4C0BBB-0042-4603-A226-6117F3FD5B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C44F520-2598-460E-9F91-B02F60830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7404E292-5FAB-47E8-A663-A07530CED8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80FF8ED-64CE-400C-A4D5-9F943FC264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0"/>
            <a:ext cx="12191999" cy="6858000"/>
          </a:xfrm>
          <a:prstGeom prst="rect">
            <a:avLst/>
          </a:prstGeom>
          <a:gradFill>
            <a:gsLst>
              <a:gs pos="0">
                <a:schemeClr val="accent5">
                  <a:alpha val="75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68868AD-100D-45F3-B11E-8A2936712B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12191999" cy="6858000"/>
          </a:xfrm>
          <a:prstGeom prst="rect">
            <a:avLst/>
          </a:prstGeom>
          <a:gradFill>
            <a:gsLst>
              <a:gs pos="49000">
                <a:schemeClr val="accent5">
                  <a:alpha val="50000"/>
                </a:schemeClr>
              </a:gs>
              <a:gs pos="100000">
                <a:schemeClr val="accent2">
                  <a:alpha val="74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14742CC-05F9-44AC-AF98-AB6EF810E4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96001" cy="6858000"/>
          </a:xfrm>
          <a:prstGeom prst="rect">
            <a:avLst/>
          </a:prstGeom>
          <a:gradFill>
            <a:gsLst>
              <a:gs pos="0">
                <a:schemeClr val="accent2">
                  <a:alpha val="17000"/>
                </a:schemeClr>
              </a:gs>
              <a:gs pos="85000">
                <a:schemeClr val="accent4">
                  <a:alpha val="4000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: Shape 13">
            <a:extLst>
              <a:ext uri="{FF2B5EF4-FFF2-40B4-BE49-F238E27FC236}">
                <a16:creationId xmlns:a16="http://schemas.microsoft.com/office/drawing/2014/main" id="{853C77DB-C7E3-4B1F-9AD0-1EB2982A8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3460656" y="-2569189"/>
            <a:ext cx="5115722" cy="10255626"/>
          </a:xfrm>
          <a:custGeom>
            <a:avLst/>
            <a:gdLst>
              <a:gd name="connsiteX0" fmla="*/ 2065105 w 2065105"/>
              <a:gd name="connsiteY0" fmla="*/ 0 h 4139967"/>
              <a:gd name="connsiteX1" fmla="*/ 2065105 w 2065105"/>
              <a:gd name="connsiteY1" fmla="*/ 4139967 h 4139967"/>
              <a:gd name="connsiteX2" fmla="*/ 1858573 w 2065105"/>
              <a:gd name="connsiteY2" fmla="*/ 4129538 h 4139967"/>
              <a:gd name="connsiteX3" fmla="*/ 0 w 2065105"/>
              <a:gd name="connsiteY3" fmla="*/ 2069983 h 4139967"/>
              <a:gd name="connsiteX4" fmla="*/ 1858573 w 2065105"/>
              <a:gd name="connsiteY4" fmla="*/ 10428 h 4139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105" h="4139967">
                <a:moveTo>
                  <a:pt x="2065105" y="0"/>
                </a:moveTo>
                <a:lnTo>
                  <a:pt x="2065105" y="4139967"/>
                </a:lnTo>
                <a:lnTo>
                  <a:pt x="1858573" y="4129538"/>
                </a:lnTo>
                <a:cubicBezTo>
                  <a:pt x="814640" y="4023521"/>
                  <a:pt x="0" y="3141887"/>
                  <a:pt x="0" y="2069983"/>
                </a:cubicBezTo>
                <a:cubicBezTo>
                  <a:pt x="0" y="998079"/>
                  <a:pt x="814640" y="116446"/>
                  <a:pt x="1858573" y="10428"/>
                </a:cubicBezTo>
                <a:close/>
              </a:path>
            </a:pathLst>
          </a:custGeom>
          <a:gradFill flip="none" rotWithShape="1">
            <a:gsLst>
              <a:gs pos="7000">
                <a:schemeClr val="accent4">
                  <a:lumMod val="60000"/>
                  <a:lumOff val="40000"/>
                  <a:alpha val="3000"/>
                </a:schemeClr>
              </a:gs>
              <a:gs pos="100000">
                <a:schemeClr val="accent4">
                  <a:lumMod val="60000"/>
                  <a:lumOff val="40000"/>
                  <a:alpha val="37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D87A26-B76A-2A00-46A2-053DCD407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04445"/>
            <a:ext cx="9144000" cy="2826182"/>
          </a:xfrm>
        </p:spPr>
        <p:txBody>
          <a:bodyPr vert="horz" lIns="0" tIns="0" rIns="0" bIns="0" rtlCol="0" anchor="ctr">
            <a:normAutofit/>
          </a:bodyPr>
          <a:lstStyle/>
          <a:p>
            <a:pPr algn="ctr"/>
            <a:r>
              <a:rPr lang="en-US" sz="4400" spc="750">
                <a:solidFill>
                  <a:schemeClr val="bg1"/>
                </a:solidFill>
              </a:rPr>
              <a:t>Спасибо</a:t>
            </a:r>
            <a:r>
              <a:rPr lang="en-US" sz="4400" spc="750" dirty="0">
                <a:solidFill>
                  <a:schemeClr val="bg1"/>
                </a:solidFill>
              </a:rPr>
              <a:t> </a:t>
            </a:r>
            <a:r>
              <a:rPr lang="en-US" sz="4400" spc="750">
                <a:solidFill>
                  <a:schemeClr val="bg1"/>
                </a:solidFill>
              </a:rPr>
              <a:t>за</a:t>
            </a:r>
            <a:r>
              <a:rPr lang="en-US" sz="4400" spc="750" dirty="0">
                <a:solidFill>
                  <a:schemeClr val="bg1"/>
                </a:solidFill>
              </a:rPr>
              <a:t> </a:t>
            </a:r>
            <a:r>
              <a:rPr lang="en-US" sz="4400" spc="750">
                <a:solidFill>
                  <a:schemeClr val="bg1"/>
                </a:solidFill>
              </a:rPr>
              <a:t>внимание</a:t>
            </a:r>
            <a:r>
              <a:rPr lang="en-US" sz="4400" spc="750" dirty="0">
                <a:solidFill>
                  <a:schemeClr val="bg1"/>
                </a:solidFill>
              </a:rPr>
              <a:t> !</a:t>
            </a:r>
          </a:p>
        </p:txBody>
      </p:sp>
    </p:spTree>
    <p:extLst>
      <p:ext uri="{BB962C8B-B14F-4D97-AF65-F5344CB8AC3E}">
        <p14:creationId xmlns:p14="http://schemas.microsoft.com/office/powerpoint/2010/main" val="3799977985"/>
      </p:ext>
    </p:extLst>
  </p:cSld>
  <p:clrMapOvr>
    <a:masterClrMapping/>
  </p:clrMapOvr>
</p:sld>
</file>

<file path=ppt/theme/theme1.xml><?xml version="1.0" encoding="utf-8"?>
<a:theme xmlns:a="http://schemas.openxmlformats.org/drawingml/2006/main" name="GradientRiseVTI">
  <a:themeElements>
    <a:clrScheme name="GradientRise">
      <a:dk1>
        <a:sysClr val="windowText" lastClr="000000"/>
      </a:dk1>
      <a:lt1>
        <a:srgbClr val="FFFFFF"/>
      </a:lt1>
      <a:dk2>
        <a:srgbClr val="3C0F3A"/>
      </a:dk2>
      <a:lt2>
        <a:srgbClr val="F1F2F2"/>
      </a:lt2>
      <a:accent1>
        <a:srgbClr val="A6025C"/>
      </a:accent1>
      <a:accent2>
        <a:srgbClr val="92248E"/>
      </a:accent2>
      <a:accent3>
        <a:srgbClr val="DE95C4"/>
      </a:accent3>
      <a:accent4>
        <a:srgbClr val="FE4A00"/>
      </a:accent4>
      <a:accent5>
        <a:srgbClr val="DA002F"/>
      </a:accent5>
      <a:accent6>
        <a:srgbClr val="FF907A"/>
      </a:accent6>
      <a:hlink>
        <a:srgbClr val="CA71E4"/>
      </a:hlink>
      <a:folHlink>
        <a:srgbClr val="E45E49"/>
      </a:folHlink>
    </a:clrScheme>
    <a:fontScheme name="Avenir">
      <a:majorFont>
        <a:latin typeface="Tw Cen MT"/>
        <a:ea typeface=""/>
        <a:cs typeface=""/>
      </a:majorFont>
      <a:minorFont>
        <a:latin typeface="Tw Cen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RiseVTI" id="{C2FC082F-B444-4222-AF20-78444CCB5722}" vid="{39F213E4-0CBC-40CB-B3F6-8C5562B6B99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GradientRiseVTI</vt:lpstr>
      <vt:lpstr>Профессиональная этика менеджера</vt:lpstr>
      <vt:lpstr>Что такое профессиональная этика </vt:lpstr>
      <vt:lpstr>Основные принципы этики менеджера </vt:lpstr>
      <vt:lpstr>Этика делового общения: ключевые правила </vt:lpstr>
      <vt:lpstr>Этика делового общения: ключевые правила</vt:lpstr>
      <vt:lpstr>Деловой этикет как часть профессиональной культуры</vt:lpstr>
      <vt:lpstr>Этика как инструмент успеха</vt:lpstr>
      <vt:lpstr>Спасибо за внимание 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175</cp:revision>
  <dcterms:created xsi:type="dcterms:W3CDTF">2026-07-16T12:26:47Z</dcterms:created>
  <dcterms:modified xsi:type="dcterms:W3CDTF">2026-07-16T13:18:07Z</dcterms:modified>
</cp:coreProperties>
</file>