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7" r:id="rId7"/>
    <p:sldId id="262" r:id="rId8"/>
    <p:sldId id="263" r:id="rId9"/>
    <p:sldId id="264" r:id="rId10"/>
    <p:sldId id="266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0398DF1-18D8-4BB9-BADD-61C300D82300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44FC537-6ED7-4C90-A8D5-2AD01C2ACE43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452556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8DF1-18D8-4BB9-BADD-61C300D82300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FC537-6ED7-4C90-A8D5-2AD01C2A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593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398DF1-18D8-4BB9-BADD-61C300D82300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4FC537-6ED7-4C90-A8D5-2AD01C2ACE4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668344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8DF1-18D8-4BB9-BADD-61C300D82300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FC537-6ED7-4C90-A8D5-2AD01C2A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503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8DF1-18D8-4BB9-BADD-61C300D82300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FC537-6ED7-4C90-A8D5-2AD01C2A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000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8DF1-18D8-4BB9-BADD-61C300D82300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FC537-6ED7-4C90-A8D5-2AD01C2A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994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8DF1-18D8-4BB9-BADD-61C300D82300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FC537-6ED7-4C90-A8D5-2AD01C2A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280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398DF1-18D8-4BB9-BADD-61C300D82300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4FC537-6ED7-4C90-A8D5-2AD01C2ACE4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56089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398DF1-18D8-4BB9-BADD-61C300D82300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4FC537-6ED7-4C90-A8D5-2AD01C2ACE4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14724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8DF1-18D8-4BB9-BADD-61C300D82300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FC537-6ED7-4C90-A8D5-2AD01C2A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453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8DF1-18D8-4BB9-BADD-61C300D82300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FC537-6ED7-4C90-A8D5-2AD01C2A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321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70398DF1-18D8-4BB9-BADD-61C300D82300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544FC537-6ED7-4C90-A8D5-2AD01C2ACE4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1269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001775-4539-41AF-8FDA-7DEA5AB94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7" y="1473821"/>
            <a:ext cx="8361229" cy="2098226"/>
          </a:xfrm>
        </p:spPr>
        <p:txBody>
          <a:bodyPr/>
          <a:lstStyle/>
          <a:p>
            <a:r>
              <a:rPr lang="ru-RU" sz="5400" dirty="0"/>
              <a:t>Методы управления, которые применяю 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F061C2-C060-E3D9-8E26-3069812A22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4575" y="4585543"/>
            <a:ext cx="6831673" cy="1086237"/>
          </a:xfrm>
        </p:spPr>
        <p:txBody>
          <a:bodyPr/>
          <a:lstStyle/>
          <a:p>
            <a:pPr algn="r"/>
            <a:r>
              <a:rPr lang="ru-RU" dirty="0"/>
              <a:t>Выполнила студентка группы БМН-22-ММ1</a:t>
            </a:r>
          </a:p>
          <a:p>
            <a:pPr algn="r"/>
            <a:r>
              <a:rPr lang="ru-RU" dirty="0"/>
              <a:t>Салтыкова Софья Вячеславовна</a:t>
            </a:r>
          </a:p>
        </p:txBody>
      </p:sp>
    </p:spTree>
    <p:extLst>
      <p:ext uri="{BB962C8B-B14F-4D97-AF65-F5344CB8AC3E}">
        <p14:creationId xmlns:p14="http://schemas.microsoft.com/office/powerpoint/2010/main" val="3494362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C23758-CA05-9613-ACB6-BBEFAF3E4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548763"/>
            <a:ext cx="9601200" cy="1485900"/>
          </a:xfrm>
        </p:spPr>
        <p:txBody>
          <a:bodyPr>
            <a:normAutofit/>
          </a:bodyPr>
          <a:lstStyle/>
          <a:p>
            <a:r>
              <a:rPr lang="ru-RU" sz="5400" dirty="0"/>
              <a:t>Виды методов управления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4115D9-9D3E-C7B7-7666-1D4374057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47352"/>
            <a:ext cx="9601200" cy="4624848"/>
          </a:xfrm>
        </p:spPr>
        <p:txBody>
          <a:bodyPr>
            <a:noAutofit/>
          </a:bodyPr>
          <a:lstStyle/>
          <a:p>
            <a:pPr marL="0" indent="450000">
              <a:buNone/>
            </a:pPr>
            <a:r>
              <a:rPr lang="ru-RU" sz="2300" b="0" i="0" dirty="0">
                <a:solidFill>
                  <a:srgbClr val="000000"/>
                </a:solidFill>
                <a:effectLst/>
              </a:rPr>
              <a:t>Методы управления персоналом стимулируют сотрудников достигать необходимых результатов и повышать эффективность труда. Любой руководитель в той или иной мере использует эти инструменты в работе со своими подчинёнными.</a:t>
            </a:r>
          </a:p>
          <a:p>
            <a:pPr marL="0" indent="450000">
              <a:buNone/>
            </a:pPr>
            <a:r>
              <a:rPr lang="ru-RU" sz="2300" b="0" i="0" dirty="0">
                <a:solidFill>
                  <a:srgbClr val="000000"/>
                </a:solidFill>
                <a:effectLst/>
              </a:rPr>
              <a:t>Стандартная классификация методов управления персоналом, которую описывают в учебниках по менеджменту, делит их на три группы:</a:t>
            </a:r>
            <a:endParaRPr lang="ru-RU" sz="2300" dirty="0">
              <a:solidFill>
                <a:srgbClr val="000000"/>
              </a:solidFill>
            </a:endParaRPr>
          </a:p>
          <a:p>
            <a:r>
              <a:rPr lang="ru-RU" sz="2300" dirty="0">
                <a:solidFill>
                  <a:srgbClr val="000000"/>
                </a:solidFill>
              </a:rPr>
              <a:t>Административные </a:t>
            </a:r>
          </a:p>
          <a:p>
            <a:r>
              <a:rPr lang="ru-RU" sz="2300" dirty="0">
                <a:solidFill>
                  <a:srgbClr val="000000"/>
                </a:solidFill>
              </a:rPr>
              <a:t>Экономические</a:t>
            </a:r>
          </a:p>
          <a:p>
            <a:r>
              <a:rPr lang="ru-RU" sz="2300" dirty="0">
                <a:solidFill>
                  <a:srgbClr val="000000"/>
                </a:solidFill>
              </a:rPr>
              <a:t>Социально-психологические</a:t>
            </a:r>
          </a:p>
          <a:p>
            <a:pPr marL="0" indent="450000">
              <a:buNone/>
            </a:pPr>
            <a:r>
              <a:rPr lang="ru-RU" sz="2300" b="0" i="0" dirty="0">
                <a:solidFill>
                  <a:srgbClr val="1F1F1F"/>
                </a:solidFill>
                <a:effectLst/>
              </a:rPr>
              <a:t>В рамках данного раздела будут рассмотрены преимущественно социально-психологические методы.</a:t>
            </a:r>
            <a:endParaRPr lang="ru-RU" sz="2300" dirty="0"/>
          </a:p>
          <a:p>
            <a:pPr marL="0" indent="0">
              <a:buNone/>
            </a:pP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4221762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12AB99-D439-2CB4-14C7-B7C527303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800100"/>
            <a:ext cx="9601200" cy="1485900"/>
          </a:xfrm>
        </p:spPr>
        <p:txBody>
          <a:bodyPr>
            <a:normAutofit/>
          </a:bodyPr>
          <a:lstStyle/>
          <a:p>
            <a:r>
              <a:rPr lang="ru-RU" sz="5400" dirty="0"/>
              <a:t>Административные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468C1-12A8-BA19-DA9D-A2448E273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82877"/>
            <a:ext cx="9601200" cy="3581400"/>
          </a:xfrm>
        </p:spPr>
        <p:txBody>
          <a:bodyPr>
            <a:normAutofit/>
          </a:bodyPr>
          <a:lstStyle/>
          <a:p>
            <a:r>
              <a:rPr lang="ru-RU" sz="2300" b="0" i="0" dirty="0">
                <a:solidFill>
                  <a:srgbClr val="000000"/>
                </a:solidFill>
                <a:effectLst/>
              </a:rPr>
              <a:t>В их основе лежат основные функции менеджмента: планирование, постановка задач и делегирование, контроль, мотивация. Чтобы освоить эти функции, начинающим руководителям нужно пройти обучение базовым управленческим навыкам.</a:t>
            </a:r>
          </a:p>
          <a:p>
            <a:r>
              <a:rPr lang="ru-RU" sz="2300" b="0" i="0" dirty="0">
                <a:solidFill>
                  <a:srgbClr val="000000"/>
                </a:solidFill>
                <a:effectLst/>
              </a:rPr>
              <a:t>К административным методам управления персоналом, помимо стандартных базовых управленческих навыков, относится контроль за соблюдением правил и регламентов, существующих в компании. Простыми словами — руководители следят за тем, чтобы сотрудники соблюдали нормы и правила организации.</a:t>
            </a:r>
            <a:endParaRPr lang="ru-RU" sz="2300" dirty="0">
              <a:solidFill>
                <a:srgbClr val="000000"/>
              </a:solidFill>
            </a:endParaRP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709103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BBB053-D1D1-E8CA-4282-99BE72E30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Экономические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954885-1D6B-18C7-9455-F5BC796BE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92710"/>
            <a:ext cx="9601200" cy="3581400"/>
          </a:xfrm>
        </p:spPr>
        <p:txBody>
          <a:bodyPr>
            <a:normAutofit/>
          </a:bodyPr>
          <a:lstStyle/>
          <a:p>
            <a:r>
              <a:rPr lang="ru-RU" sz="2300" b="0" i="0" u="none" strike="noStrike" dirty="0">
                <a:solidFill>
                  <a:srgbClr val="000000"/>
                </a:solidFill>
                <a:effectLst/>
              </a:rPr>
              <a:t>Руководитель должен знать, что такое производительность труда и какие факторы помогают её повышать, как определяются нормы труда в организации и как работают разные системы монетарной мотивации персонала.</a:t>
            </a:r>
          </a:p>
          <a:p>
            <a:r>
              <a:rPr lang="ru-RU" sz="2300" b="0" i="0" dirty="0">
                <a:solidFill>
                  <a:srgbClr val="000000"/>
                </a:solidFill>
                <a:effectLst/>
              </a:rPr>
              <a:t>Основной экономический метод управления — это система материальной мотивации. Она определяет, какое вознаграждение получит сотрудник за свою работу: каким будет размер его оклада и будет ли у него премиальная составляющая. Сюда же входят льготы, материальная помощь, системы надбавок и доплат.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3428978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9A85F8-15E0-FEAE-686C-192E679AE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Социально-психологические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2DD476-08CB-7637-6109-7562A0B69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35394"/>
            <a:ext cx="9601200" cy="4291780"/>
          </a:xfrm>
        </p:spPr>
        <p:txBody>
          <a:bodyPr>
            <a:noAutofit/>
          </a:bodyPr>
          <a:lstStyle/>
          <a:p>
            <a:r>
              <a:rPr lang="ru-RU" sz="2300" b="0" i="0" u="none" strike="noStrike" dirty="0">
                <a:solidFill>
                  <a:srgbClr val="000000"/>
                </a:solidFill>
                <a:effectLst/>
              </a:rPr>
              <a:t>С помощью этих методов работодатель создаёт в компании необходимый психологический климат. Он выстраивает с сотрудниками нужный диалог, используя регулярную обратную связь, мотивирующие беседы, систему внутренних коммуникаций. В ней важно системно информировать сотрудников о ситуации в организации, её стратегических ориентирах и текущих результатах.</a:t>
            </a:r>
          </a:p>
          <a:p>
            <a:r>
              <a:rPr lang="ru-RU" sz="2300" b="0" i="0" dirty="0">
                <a:solidFill>
                  <a:srgbClr val="000000"/>
                </a:solidFill>
                <a:effectLst/>
              </a:rPr>
              <a:t>Это всё, что влияет на психологическое состояние сотрудников. Суть методов в том, чтобы создавать правильный климат в компании, построенный на заботе и открытом диалоге с сотрудниками. В компаниях, где люди чувствуют заботу, выше уровень вовлечённости сотрудников — и, как правило, выше производительность труда.</a:t>
            </a:r>
            <a:endParaRPr lang="ru-RU" sz="2300" b="0" i="0" u="none" strike="noStrike" dirty="0">
              <a:solidFill>
                <a:srgbClr val="000000"/>
              </a:solidFill>
              <a:effectLst/>
            </a:endParaRP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923417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258200-B5BD-1CA7-8E68-F7E08B2D5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/>
              <a:t>Главная задача социально-психологических методов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E49851-9236-9848-5834-6F8A34CA5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482645"/>
            <a:ext cx="9601200" cy="3581400"/>
          </a:xfrm>
        </p:spPr>
        <p:txBody>
          <a:bodyPr>
            <a:normAutofit/>
          </a:bodyPr>
          <a:lstStyle/>
          <a:p>
            <a:r>
              <a:rPr lang="ru-RU" sz="2300" dirty="0"/>
              <a:t>Формирование в коллективе положительного социально-психологического микроклимата, благоприятной корпоративной культуры, которые положительно влияют на производительность труда и эффективность деятельности организации. Прозрачная корпоративная культура создаёт у сотрудников ощущение стабильности и способствует созданию благоприятной рабочей атмосферы.</a:t>
            </a:r>
          </a:p>
        </p:txBody>
      </p:sp>
    </p:spTree>
    <p:extLst>
      <p:ext uri="{BB962C8B-B14F-4D97-AF65-F5344CB8AC3E}">
        <p14:creationId xmlns:p14="http://schemas.microsoft.com/office/powerpoint/2010/main" val="2665531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90869-7DF6-0D91-FF24-2132C889D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90832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ru-RU" sz="5400" dirty="0"/>
              <a:t>Подробнее о социально-психологических методах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0AECF7-FF35-E8A8-6F6A-D3DC1950C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079522"/>
            <a:ext cx="9601200" cy="4387645"/>
          </a:xfrm>
        </p:spPr>
        <p:txBody>
          <a:bodyPr>
            <a:noAutofit/>
          </a:bodyPr>
          <a:lstStyle/>
          <a:p>
            <a:pPr marL="0" indent="0" algn="l" fontAlgn="base" latinLnBrk="0">
              <a:buNone/>
            </a:pPr>
            <a:r>
              <a:rPr lang="ru-RU" sz="2300" dirty="0"/>
              <a:t>Вот что влияет на социально-психологический климат в компании и отделе:</a:t>
            </a:r>
          </a:p>
          <a:p>
            <a:pPr fontAlgn="base"/>
            <a:r>
              <a:rPr lang="ru-RU" sz="2300" dirty="0"/>
              <a:t>Корпоративная культура и непосредственный руководитель. В корпоративной культуре важна прозрачная система постановки целей и вознаграждения. Со стороны руководителя важна справедливость, открытость и умение работать с обратной связью.</a:t>
            </a:r>
          </a:p>
          <a:p>
            <a:pPr fontAlgn="base"/>
            <a:r>
              <a:rPr lang="ru-RU" sz="2300" dirty="0"/>
              <a:t>Гибкая корпоративная культура способствует здоровой атмосфере в компании. Гибкой можно назвать культуру, в которой сотрудникам дают возможность проявлять инициативу, занимаются их развитием, разрабатывают нематериальные способы вовлечения и мотивации.</a:t>
            </a:r>
          </a:p>
          <a:p>
            <a:pPr marL="0" indent="0">
              <a:buNone/>
            </a:pP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130168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913EA9-44FB-0038-AB9F-9C6C56F3C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870154"/>
            <a:ext cx="9601200" cy="5117691"/>
          </a:xfrm>
        </p:spPr>
        <p:txBody>
          <a:bodyPr>
            <a:noAutofit/>
          </a:bodyPr>
          <a:lstStyle/>
          <a:p>
            <a:r>
              <a:rPr lang="ru-RU" sz="2300" dirty="0"/>
              <a:t>Обратная связь от руководителя сотрудникам. Умение профессионально давать корректирующую и развивающую обратную связь входит в перечень базовых навыков руководителя. Благодаря ему можно мотивировать сотрудников на развитие, удерживать их в компании, формировать доверительные отношения, устранять ошибки и проблемы в бизнес-процессах, повышать эффективность работы сотрудников.</a:t>
            </a:r>
            <a:br>
              <a:rPr lang="ru-RU" sz="2300" dirty="0"/>
            </a:br>
            <a:br>
              <a:rPr lang="ru-RU" sz="2300" dirty="0"/>
            </a:br>
            <a:r>
              <a:rPr lang="ru-RU" sz="2300" dirty="0"/>
              <a:t>Ещё важно, чтобы руководитель обладал эмоциональным интеллектом. Это способность человека распознавать эмоции, понимать намерения, мотивацию других людей и в зависимости от этого выстраивать с ними эффективную коммуникацию. Руководитель, который умеет поддержать сотрудника и правильно отреагировать на то, что его беспокоит, вызывает у него доверие.</a:t>
            </a: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3194176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5A5A96D-7F6A-8777-3D3D-9BF0B1A9E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096911"/>
            <a:ext cx="9601200" cy="4664177"/>
          </a:xfrm>
        </p:spPr>
        <p:txBody>
          <a:bodyPr>
            <a:noAutofit/>
          </a:bodyPr>
          <a:lstStyle/>
          <a:p>
            <a:r>
              <a:rPr lang="ru-RU" sz="2300" dirty="0"/>
              <a:t>Кросс-функциональные коммуникации. Они определяют, насколько эффективно сотрудники общаются с сотрудниками других отделов. Задача руководителей — поощрять среду, в которой сотрудники открыто взаимодействуют с коллегами из других отделов, умеют конструктивно решать совместные задачи и вести проекты. Среду, в которой минимизированы сроки ответов на вопросы и согласований документов.</a:t>
            </a:r>
          </a:p>
          <a:p>
            <a:r>
              <a:rPr lang="ru-RU" sz="2300" dirty="0"/>
              <a:t>Развивающие мероприятия. Это комплекс действий, позволяющих сотрудникам развиваться личностно и профессионально. К ним относят тренинги, наставничество, проектную деятельность. Когда люди чувствуют, что об их развитии заботятся, это положительно влияет на их мотивацию и психологическое состояние.</a:t>
            </a: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1229000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24B1BDD-B197-5BB3-C6F7-5E64B1086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638300"/>
            <a:ext cx="9601200" cy="3581400"/>
          </a:xfrm>
        </p:spPr>
        <p:txBody>
          <a:bodyPr>
            <a:normAutofit/>
          </a:bodyPr>
          <a:lstStyle/>
          <a:p>
            <a:pPr algn="l" fontAlgn="base" latinLnBrk="0"/>
            <a:r>
              <a:rPr lang="ru-RU" sz="2300" dirty="0"/>
              <a:t>Отдельно можно поговорить о новом направлении в управлении персоналом — заботе о благополучии сотрудников. Оно предполагает комплекс мер, направленных на управление стрессом и энергией работников.</a:t>
            </a:r>
          </a:p>
          <a:p>
            <a:pPr marL="0" indent="0" algn="l" fontAlgn="base" latinLnBrk="0">
              <a:buNone/>
            </a:pPr>
            <a:r>
              <a:rPr lang="ru-RU" sz="2300" dirty="0"/>
              <a:t>К таким мерам относятся, например, создание уютной кофейни и зон отдыха в офисе и различные антистрессовые мероприятия. Это работа с корпоративным психологом, релаксационные практики, лекции врачей, создание комфортного для людей режима труда и отдыха — свободный график, дополнительные дни к отпуску, оплата санаториев и многое другое.</a:t>
            </a: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032714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9BB92D-6A35-1532-52D1-9B9EE0F8D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Выбор методов управления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C41868-B5E4-D233-C591-3B77C6F17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45226"/>
            <a:ext cx="9601200" cy="3581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300" dirty="0"/>
              <a:t>Касаемо выбора методов управления, я отдаю предпочтение социально-психологическим методам. Как начинающему менеджеру для меня важно, чтобы в коллективе была благоприятная обстановка. Это может быть необходимо для комфортного развития сотрудников в данной области и повышения качества своих знаний. </a:t>
            </a:r>
          </a:p>
          <a:p>
            <a:pPr marL="0" indent="0">
              <a:buNone/>
            </a:pPr>
            <a:r>
              <a:rPr lang="ru-RU" sz="2300" dirty="0"/>
              <a:t>Для сотрудников предусмотрена система мотивации, а именно - процент с продаж. Мы стремимся повышать качество сервиса и предоставляемой гостю услуги, а также продукта. Поэтому в нашем коллективе мы постоянно друг друга поддерживаем, обмениваемся различными идеями и опытом для расширения своего кругозора и других. Это крайне необходимо для создания особого уюта в компании. </a:t>
            </a:r>
          </a:p>
        </p:txBody>
      </p:sp>
    </p:spTree>
    <p:extLst>
      <p:ext uri="{BB962C8B-B14F-4D97-AF65-F5344CB8AC3E}">
        <p14:creationId xmlns:p14="http://schemas.microsoft.com/office/powerpoint/2010/main" val="674523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59CE10-1B79-D026-4C2D-42D0DB835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686050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ru-RU" sz="5400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661296860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120</TotalTime>
  <Words>846</Words>
  <Application>Microsoft Office PowerPoint</Application>
  <PresentationFormat>Широкоэкранный</PresentationFormat>
  <Paragraphs>34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Franklin Gothic Book</vt:lpstr>
      <vt:lpstr>Уголки</vt:lpstr>
      <vt:lpstr>Методы управления, которые применяю Я</vt:lpstr>
      <vt:lpstr>Виды методов управления</vt:lpstr>
      <vt:lpstr>Административные</vt:lpstr>
      <vt:lpstr>Экономические</vt:lpstr>
      <vt:lpstr>Социально-психологические</vt:lpstr>
      <vt:lpstr>Главная задача социально-психологических методов</vt:lpstr>
      <vt:lpstr>Подробнее о социально-психологических методах</vt:lpstr>
      <vt:lpstr>Презентация PowerPoint</vt:lpstr>
      <vt:lpstr>Презентация PowerPoint</vt:lpstr>
      <vt:lpstr>Презентация PowerPoint</vt:lpstr>
      <vt:lpstr>Выбор методов управления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saltykova2303@outlook.com</dc:creator>
  <cp:lastModifiedBy>saltykova2303@outlook.com</cp:lastModifiedBy>
  <cp:revision>1</cp:revision>
  <dcterms:created xsi:type="dcterms:W3CDTF">2024-09-22T12:36:54Z</dcterms:created>
  <dcterms:modified xsi:type="dcterms:W3CDTF">2024-09-22T14:45:47Z</dcterms:modified>
</cp:coreProperties>
</file>