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5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55"/>
  </p:normalViewPr>
  <p:slideViewPr>
    <p:cSldViewPr snapToGrid="0">
      <p:cViewPr varScale="1">
        <p:scale>
          <a:sx n="104" d="100"/>
          <a:sy n="104" d="100"/>
        </p:scale>
        <p:origin x="79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D58F1B-3729-CFCE-C71E-EF51E35509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272D396-42C2-B385-5A79-A94D88A289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8F83D0-2ECE-9B76-CB82-9C91EC603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8D6A5-BF4C-104C-8125-45FCF5540F8E}" type="datetimeFigureOut">
              <a:rPr lang="ru-RU" smtClean="0"/>
              <a:t>12.07.2024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7AD4D62-1CD2-062B-E996-1114123DE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E6025C6-B2B0-E911-7A2E-984BB4534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D54A9-A428-804F-BFB4-8767F6E07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4247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2E45A1-767D-C3E1-AF08-4B2A8E29C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5D9EC21-706C-67E3-452B-835E460171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1EE6276-F26F-E43F-F7A0-00CA5A781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8D6A5-BF4C-104C-8125-45FCF5540F8E}" type="datetimeFigureOut">
              <a:rPr lang="ru-RU" smtClean="0"/>
              <a:t>12.07.2024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EB1C3F3-8D7C-F476-120D-26AC0675A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49AD57-7FA1-52AC-30D1-5C7865249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D54A9-A428-804F-BFB4-8767F6E07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2192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42941F-EEC0-1A46-8959-DAD0E888C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D85F235-F818-668A-28BA-D8B403E7CF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568E65D-2D1D-E097-9101-C04B814C4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8D6A5-BF4C-104C-8125-45FCF5540F8E}" type="datetimeFigureOut">
              <a:rPr lang="ru-RU" smtClean="0"/>
              <a:t>12.07.2024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AD0EFEC-8957-CBAB-8111-8AF9AA0A1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8B15E94-D198-C7E3-F3E6-AE9CD1675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D54A9-A428-804F-BFB4-8767F6E07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673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454B90-1D26-D6D0-6128-F0B577F3F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E7818B8-311A-991D-84CF-37F44EE782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63D40FB-044F-6272-FE61-4D533419A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64AC07B-F397-4514-57CA-7EC4ADF71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8D6A5-BF4C-104C-8125-45FCF5540F8E}" type="datetimeFigureOut">
              <a:rPr lang="ru-RU" smtClean="0"/>
              <a:t>12.07.2024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0DDA70A-D140-B2ED-60AE-133739783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3E56F0E-6347-2A34-869D-042300D58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D54A9-A428-804F-BFB4-8767F6E07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0492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39DDE8-0DDF-70E3-857C-63C82510F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6A4FE17-9A9E-A21E-1C18-B85F65258C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88B57BD-9D8D-85D3-1060-EEE847F492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927BD26-AFEB-3238-6689-84C782800B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74B1A19-7BD3-4BC4-ED66-E2C506B55C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54D6F00-E897-4987-161D-761753FFF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8D6A5-BF4C-104C-8125-45FCF5540F8E}" type="datetimeFigureOut">
              <a:rPr lang="ru-RU" smtClean="0"/>
              <a:t>12.07.2024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4A9DF48-A4BA-2702-3001-7311B4162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7544496-50FA-2AEE-809C-6539EFA97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D54A9-A428-804F-BFB4-8767F6E07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1470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129AC9-A81D-1FE5-DE0A-E298C5DC1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6D5DFF0-C8D8-5ED4-20F2-CF99BD7F0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8D6A5-BF4C-104C-8125-45FCF5540F8E}" type="datetimeFigureOut">
              <a:rPr lang="ru-RU" smtClean="0"/>
              <a:t>12.07.2024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1A29362-DB3E-9DAD-7BC0-EEC9FD10E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1AFAB40-7A31-24E5-DC5B-D841D0A39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D54A9-A428-804F-BFB4-8767F6E07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8981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8B7E028-2481-185B-46D2-3C6255117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8D6A5-BF4C-104C-8125-45FCF5540F8E}" type="datetimeFigureOut">
              <a:rPr lang="ru-RU" smtClean="0"/>
              <a:t>12.07.2024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A078EF5-2232-8F7F-6801-F50B36291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0364AD6-A806-1B3B-7C92-CC612ED72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D54A9-A428-804F-BFB4-8767F6E07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5381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D6CFCE-A836-53FA-376E-205F39F36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940C95B-44F2-D6FB-1D3D-B90908FC7A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42E18CE-BFC2-609A-023E-72EEF2F053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D1C5F33-C703-8025-C14C-22DF57499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8D6A5-BF4C-104C-8125-45FCF5540F8E}" type="datetimeFigureOut">
              <a:rPr lang="ru-RU" smtClean="0"/>
              <a:t>12.07.2024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C4A18C2-5781-AA1E-9586-2EE39AF6E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AE84ED9-118E-C0A6-262E-724E54A5F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D54A9-A428-804F-BFB4-8767F6E07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4974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1E9B9D-2D98-153E-CFEA-14BEE924E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3D0A3AC-5BE6-EF70-CC88-7FB388661A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6070F26-DBB2-4887-82E4-F7286BD8BB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7ACD02F-9FA4-E08D-960B-493D97E98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8D6A5-BF4C-104C-8125-45FCF5540F8E}" type="datetimeFigureOut">
              <a:rPr lang="ru-RU" smtClean="0"/>
              <a:t>12.07.2024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07DD00D-D5A8-314C-8193-FE8988836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4F44B7F-12C4-81B4-F541-7A92182CD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D54A9-A428-804F-BFB4-8767F6E07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2873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01E9A3-F167-F320-5AD7-E6C3ED955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AF9CA5B-2B75-9A26-87AA-E163408D6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94EBE6A-D6D2-0535-7F27-04D0D649C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8D6A5-BF4C-104C-8125-45FCF5540F8E}" type="datetimeFigureOut">
              <a:rPr lang="ru-RU" smtClean="0"/>
              <a:t>12.07.2024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3519686-C38D-25E3-52C1-FB3424197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3F38C9-9A00-919F-58E0-78AE8357C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D54A9-A428-804F-BFB4-8767F6E07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195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6A85F86-995F-9DBE-CB5F-A586571CC5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77B7F13-4E92-8158-1EC6-19E3B3C7C7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FA42EF6-1E1A-FE1B-5302-6D9668F58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8D6A5-BF4C-104C-8125-45FCF5540F8E}" type="datetimeFigureOut">
              <a:rPr lang="ru-RU" smtClean="0"/>
              <a:t>12.07.2024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875EB8A-1F15-D8FD-5480-9EA26575A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B04CAB0-7584-D76E-22D4-A5A90BFC8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D54A9-A428-804F-BFB4-8767F6E07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0379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0AD6D6-189F-8F38-0B4F-7797943F2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DC8DE91-CEEE-BED4-8BF1-D355C89CBA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A4AA75B-43DB-67D0-350B-6EBCC3835B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98D6A5-BF4C-104C-8125-45FCF5540F8E}" type="datetimeFigureOut">
              <a:rPr lang="ru-RU" smtClean="0"/>
              <a:t>12.07.2024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9A5DFAF-D73B-DF14-C199-948634E33E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B44BC43-059F-00E2-7B22-7069965787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5D54A9-A428-804F-BFB4-8767F6E07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002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7E53C1-A6D6-CF5D-F434-6737DAF74E3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300"/>
              </a:spcAft>
            </a:pP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ОТЧЕТ</a:t>
            </a:r>
            <a:b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 производственной технологической</a:t>
            </a: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(проектно-технологической) </a:t>
            </a:r>
            <a:r>
              <a:rPr lang="ru-RU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практике ООО «Гранд», г. Владивосток</a:t>
            </a:r>
            <a:endParaRPr lang="ru-RU" sz="3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B8B4489-65EC-62CA-99DB-06A3A57BA7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marL="540385" marR="611505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Руководитель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540385" marR="61150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практики:                         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Бубновская</a:t>
            </a:r>
          </a:p>
          <a:p>
            <a:pPr marL="540385" marR="611505" algn="just">
              <a:spcAft>
                <a:spcPts val="0"/>
              </a:spcAft>
            </a:pP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40385" marR="611505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Выполнил:                        Т.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Иващук</a:t>
            </a:r>
          </a:p>
          <a:p>
            <a:pPr marL="540385" marR="611505" algn="just">
              <a:spcAft>
                <a:spcPts val="0"/>
              </a:spcAft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61004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A1B701-548F-F67A-E6E2-1A5B1ED12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ООО «Гранд»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AF8820-A2F9-4B2B-0BD5-380BDFFEE7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just">
              <a:lnSpc>
                <a:spcPct val="150000"/>
              </a:lnSpc>
              <a:buNone/>
            </a:pPr>
            <a:r>
              <a:rPr lang="ru-RU" sz="1800" kern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Основной вид деятельности ООО «Гранд» - оптовая торговля консервированными овощами, фруктами и орехами (ОКВЭД 46.31.2). Также компания осуществляет деятельность по следующим направлениям </a:t>
            </a:r>
          </a:p>
          <a:p>
            <a:pPr indent="0" algn="just">
              <a:lnSpc>
                <a:spcPct val="150000"/>
              </a:lnSpc>
              <a:buNone/>
            </a:pPr>
            <a:r>
              <a:rPr lang="ru-RU" sz="1800" kern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- деятельность агентов по оптовой торговле прочим сельскохозяйственным сырьем и полуфабрикатами (ОКВЭД 46.11.3 и 46.11.39);</a:t>
            </a:r>
          </a:p>
          <a:p>
            <a:pPr indent="0" algn="just">
              <a:lnSpc>
                <a:spcPct val="150000"/>
              </a:lnSpc>
              <a:buNone/>
            </a:pPr>
            <a:r>
              <a:rPr lang="ru-RU" sz="1800" kern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- деятельность агентов по оптовой торговле пищевыми продуктами, напитками и табачными изделиями (ОКВЭД 46.17 и 46.17.1) ​.</a:t>
            </a:r>
          </a:p>
          <a:p>
            <a:pPr marL="0" indent="0"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ООО «Гранд» является обществом с ограниченной ответственностью, что подразумевает ограниченную ответственность учредителей в пределах их вкладов в уставный капитал. Такая форма организации позволяет гибко управлять бизнесом и привлекать инвестиции, сохраняя при этом контроль над компанией​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5689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682471-17B6-0645-314E-7053C0F1C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Проблема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9C9CE20-0E48-AE0A-3B9F-74AB7F435D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just">
              <a:lnSpc>
                <a:spcPct val="150000"/>
              </a:lnSpc>
              <a:buNone/>
            </a:pPr>
            <a:r>
              <a:rPr lang="ru-RU" sz="1800" kern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В ходе анализа финансово-экономической деятельности ООО «Гранд» за период 2022-2023 гг. выявлено, что предприятие столкнулось с ухудшением ключевых показателей эффективности. В частности, рентабельность собственного капитала снизилась на 6048%, что указывает на значительные финансовые трудности​​.</a:t>
            </a:r>
          </a:p>
          <a:p>
            <a:pPr indent="0" algn="just">
              <a:lnSpc>
                <a:spcPct val="150000"/>
              </a:lnSpc>
              <a:buNone/>
            </a:pPr>
            <a:r>
              <a:rPr lang="ru-RU" sz="1800" kern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Анализ платежеспособности компании показал, что на начало 2023 года ООО «Гранд» испытывало дефицит ликвидных активов для покрытия своих краткосрочных обязательств. Однако к концу года показатели ликвидности значительно улучшились, что свидетельствует о восстановлении платежеспособности​​.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3672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70FC68-50B5-75C7-54D7-FD7EBD2B8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Цели и задачи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02C155-B659-D1EB-740F-F653EDEE11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indent="0" algn="just">
              <a:lnSpc>
                <a:spcPct val="150000"/>
              </a:lnSpc>
              <a:buNone/>
            </a:pPr>
            <a:r>
              <a:rPr lang="ru-RU" sz="1800" kern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Целью производственной технологической (проектно-технологический) практики является формирование знаний о практической деятельности предприятия (организации), развитие умений и навыков, полученных в ходе изучения дисциплин общепрофессиональной подготовки. Задачами практики являются:</a:t>
            </a:r>
            <a:endParaRPr lang="ru-RU" sz="1800" kern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0" algn="just">
              <a:lnSpc>
                <a:spcPct val="150000"/>
              </a:lnSpc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ознакомление с различными аспектами деятельности предприятия базы практики: направлениями и видами хозяйственной деятельности, организационной структурой, бизнес-моделью, системой налогообложения, основными показателями хозяйственной деятельности, структурой и функциями экономических служб и т.д.;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выполнение практических заданий руководителя практики от предприятия (организации);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получение навыков взаимодействия со специалистами предприятия (организации), работы в малой группе;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сбор информации о деятельности предприятия (организации);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приобретение навыков самостоятельной работы, связанной с обработкой полученных данных и информации о деятельности предприятия (организации).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5406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196CB8-56A6-304B-53B6-4E32BF124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Стейкхолдеры проекта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C71E991-671D-8754-902B-564CA80794DB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 rot="16200000">
            <a:off x="2345690" y="4457092"/>
            <a:ext cx="1603942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ru-RU" sz="1800" dirty="0">
                <a:solidFill>
                  <a:schemeClr val="accent6">
                    <a:lumMod val="25000"/>
                  </a:schemeClr>
                </a:solidFill>
              </a:rPr>
              <a:t>влияние</a:t>
            </a:r>
          </a:p>
        </p:txBody>
      </p: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320979F7-A7B8-6629-B64F-6B5CEBB0E249}"/>
              </a:ext>
            </a:extLst>
          </p:cNvPr>
          <p:cNvCxnSpPr/>
          <p:nvPr/>
        </p:nvCxnSpPr>
        <p:spPr>
          <a:xfrm flipV="1">
            <a:off x="3318477" y="2337030"/>
            <a:ext cx="0" cy="331735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D9EC77AB-B958-3798-9D28-3574ABF119E0}"/>
              </a:ext>
            </a:extLst>
          </p:cNvPr>
          <p:cNvCxnSpPr/>
          <p:nvPr/>
        </p:nvCxnSpPr>
        <p:spPr>
          <a:xfrm>
            <a:off x="2986070" y="5429879"/>
            <a:ext cx="4430437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7CEBD850-B2D1-75E1-1DDE-4822B3124F90}"/>
              </a:ext>
            </a:extLst>
          </p:cNvPr>
          <p:cNvSpPr txBox="1"/>
          <p:nvPr/>
        </p:nvSpPr>
        <p:spPr>
          <a:xfrm>
            <a:off x="3327703" y="5308665"/>
            <a:ext cx="971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интерес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C525569D-8000-1D89-E042-6807D39FCFC7}"/>
              </a:ext>
            </a:extLst>
          </p:cNvPr>
          <p:cNvCxnSpPr/>
          <p:nvPr/>
        </p:nvCxnSpPr>
        <p:spPr>
          <a:xfrm flipV="1">
            <a:off x="5201288" y="2291544"/>
            <a:ext cx="0" cy="3068786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028DCEF7-3AC9-9D8D-3FA6-C9FCFD842EC5}"/>
              </a:ext>
            </a:extLst>
          </p:cNvPr>
          <p:cNvCxnSpPr/>
          <p:nvPr/>
        </p:nvCxnSpPr>
        <p:spPr>
          <a:xfrm>
            <a:off x="3329957" y="3812961"/>
            <a:ext cx="3742661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2B98A945-DB7F-B083-9294-46FCE27D50E7}"/>
              </a:ext>
            </a:extLst>
          </p:cNvPr>
          <p:cNvSpPr txBox="1"/>
          <p:nvPr/>
        </p:nvSpPr>
        <p:spPr>
          <a:xfrm>
            <a:off x="5585034" y="2415180"/>
            <a:ext cx="1499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ООО «Гранд»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68EDC0-6F6C-901C-7E49-BE105ED74450}"/>
              </a:ext>
            </a:extLst>
          </p:cNvPr>
          <p:cNvSpPr txBox="1"/>
          <p:nvPr/>
        </p:nvSpPr>
        <p:spPr>
          <a:xfrm>
            <a:off x="5860622" y="2894744"/>
            <a:ext cx="9478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Студент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431417-5A70-969D-ECF1-E8A87CD099D0}"/>
              </a:ext>
            </a:extLst>
          </p:cNvPr>
          <p:cNvSpPr txBox="1"/>
          <p:nvPr/>
        </p:nvSpPr>
        <p:spPr>
          <a:xfrm>
            <a:off x="3245650" y="2237656"/>
            <a:ext cx="1763765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6565" indent="450215" algn="just"/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ФГБОУ ВО Владивостокский государственный университет, кафедра экономики и управления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898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BFEB59-E267-48EA-8983-332C96C0F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4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ерархическая структура работ по проекту</a:t>
            </a:r>
            <a:br>
              <a:rPr lang="ru-RU" sz="4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2BBB08-B8A4-47B7-A20B-1AF359CCEF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4130964" cy="520411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Подготовительный этап – планирование</a:t>
            </a:r>
          </a:p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16CCB4-1AC4-440A-A7BB-6FA60EE4004D}"/>
              </a:ext>
            </a:extLst>
          </p:cNvPr>
          <p:cNvSpPr txBox="1"/>
          <p:nvPr/>
        </p:nvSpPr>
        <p:spPr>
          <a:xfrm>
            <a:off x="838200" y="282177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этап – реализация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B3DFFA-97D3-40F1-860C-6A0D31D937EF}"/>
              </a:ext>
            </a:extLst>
          </p:cNvPr>
          <p:cNvSpPr txBox="1"/>
          <p:nvPr/>
        </p:nvSpPr>
        <p:spPr>
          <a:xfrm>
            <a:off x="838200" y="395285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Заключительный этап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5FF3AB-56CB-4B4A-B8C2-B1A20BFBF6DA}"/>
              </a:ext>
            </a:extLst>
          </p:cNvPr>
          <p:cNvSpPr txBox="1"/>
          <p:nvPr/>
        </p:nvSpPr>
        <p:spPr>
          <a:xfrm>
            <a:off x="4969164" y="1690688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Поиск организации для прохождения практики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Составление необходимых документов для передачи на кафедру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07FFFD-A1F3-41CB-BEB5-F83483B34C95}"/>
              </a:ext>
            </a:extLst>
          </p:cNvPr>
          <p:cNvSpPr txBox="1"/>
          <p:nvPr/>
        </p:nvSpPr>
        <p:spPr>
          <a:xfrm>
            <a:off x="4969164" y="2784619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Прохождение практики на базе организации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Анализ финансовой отчетности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5C50A20-2D2D-401E-866A-E0F17626270A}"/>
              </a:ext>
            </a:extLst>
          </p:cNvPr>
          <p:cNvSpPr txBox="1"/>
          <p:nvPr/>
        </p:nvSpPr>
        <p:spPr>
          <a:xfrm>
            <a:off x="4969164" y="3906685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Составление и оформление отчета       о прохождении практики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Передача отчета на кафедру</a:t>
            </a:r>
          </a:p>
        </p:txBody>
      </p:sp>
    </p:spTree>
    <p:extLst>
      <p:ext uri="{BB962C8B-B14F-4D97-AF65-F5344CB8AC3E}">
        <p14:creationId xmlns:p14="http://schemas.microsoft.com/office/powerpoint/2010/main" val="876621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62F487-AA7A-4ECB-A512-07FE68F9E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Проектный инструментарий, который использовали в работе</a:t>
            </a:r>
            <a:br>
              <a:rPr lang="ru-RU" sz="4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755650-8DB1-43CE-829D-36BF978AE7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Финансовый анализ отчетности</a:t>
            </a:r>
          </a:p>
          <a:p>
            <a:pPr marL="0" indent="0" algn="just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Изучение литературных источников на тему финансового анализа </a:t>
            </a:r>
            <a:endParaRPr lang="ru-RU" sz="28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Составление и подготовка отчета </a:t>
            </a:r>
          </a:p>
          <a:p>
            <a:pPr marL="0" indent="0" algn="just">
              <a:buNone/>
            </a:pPr>
            <a:r>
              <a:rPr lang="ru-RU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Составление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49880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22CFD5-890F-88E9-162B-D544108DE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Рабочий план – график работы над проектом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050F87B4-FD71-5746-A3B3-C3E5E230B7F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1549164"/>
              </p:ext>
            </p:extLst>
          </p:nvPr>
        </p:nvGraphicFramePr>
        <p:xfrm>
          <a:off x="838200" y="2739707"/>
          <a:ext cx="10515599" cy="327608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319705">
                  <a:extLst>
                    <a:ext uri="{9D8B030D-6E8A-4147-A177-3AD203B41FA5}">
                      <a16:colId xmlns:a16="http://schemas.microsoft.com/office/drawing/2014/main" val="3027877486"/>
                    </a:ext>
                  </a:extLst>
                </a:gridCol>
                <a:gridCol w="4679387">
                  <a:extLst>
                    <a:ext uri="{9D8B030D-6E8A-4147-A177-3AD203B41FA5}">
                      <a16:colId xmlns:a16="http://schemas.microsoft.com/office/drawing/2014/main" val="826930785"/>
                    </a:ext>
                  </a:extLst>
                </a:gridCol>
                <a:gridCol w="2516507">
                  <a:extLst>
                    <a:ext uri="{9D8B030D-6E8A-4147-A177-3AD203B41FA5}">
                      <a16:colId xmlns:a16="http://schemas.microsoft.com/office/drawing/2014/main" val="1457888000"/>
                    </a:ext>
                  </a:extLst>
                </a:gridCol>
              </a:tblGrid>
              <a:tr h="8233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tabLst>
                          <a:tab pos="408305" algn="l"/>
                        </a:tabLst>
                      </a:pPr>
                      <a:r>
                        <a:rPr lang="ru-RU" sz="1200">
                          <a:effectLst/>
                        </a:rPr>
                        <a:t>Этапы практики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tabLst>
                          <a:tab pos="408305" algn="l"/>
                        </a:tabLst>
                      </a:pPr>
                      <a:r>
                        <a:rPr lang="ru-RU" sz="1200">
                          <a:effectLst/>
                        </a:rPr>
                        <a:t>Виды работы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tabLst>
                          <a:tab pos="408305" algn="l"/>
                        </a:tabLst>
                      </a:pPr>
                      <a:r>
                        <a:rPr lang="ru-RU" sz="1200">
                          <a:effectLst/>
                        </a:rPr>
                        <a:t>Срок выполнения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71613972"/>
                  </a:ext>
                </a:extLst>
              </a:tr>
              <a:tr h="6512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>
                          <a:effectLst/>
                        </a:rPr>
                        <a:t>1. Подготовительный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>
                          <a:effectLst/>
                        </a:rPr>
                        <a:t>Организационное собрание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tabLst>
                          <a:tab pos="408305" algn="l"/>
                        </a:tabLst>
                      </a:pPr>
                      <a:r>
                        <a:rPr lang="ru-RU" sz="1200">
                          <a:effectLst/>
                        </a:rPr>
                        <a:t>10.06.2024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24007596"/>
                  </a:ext>
                </a:extLst>
              </a:tr>
              <a:tr h="15100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>
                          <a:effectLst/>
                        </a:rPr>
                        <a:t>2. Исследовательский и практический этап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</a:rPr>
                        <a:t>Изучение вопросов, предусмотренных индивидуальным заданием руководителя практики </a:t>
                      </a:r>
                    </a:p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</a:rPr>
                        <a:t>Сбор фактического и аналитического материала для выполнения отчета</a:t>
                      </a:r>
                    </a:p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</a:rPr>
                        <a:t>Выполнение поручений руководителя практики</a:t>
                      </a:r>
                    </a:p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tabLst>
                          <a:tab pos="408305" algn="l"/>
                        </a:tabLst>
                      </a:pPr>
                      <a:r>
                        <a:rPr lang="ru-RU" sz="1200">
                          <a:effectLst/>
                        </a:rPr>
                        <a:t>11.06.2024-09.07.2024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35824812"/>
                  </a:ext>
                </a:extLst>
              </a:tr>
              <a:tr h="2914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>
                          <a:effectLst/>
                        </a:rPr>
                        <a:t>3. Заключительный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>
                          <a:effectLst/>
                        </a:rPr>
                        <a:t>Подготовка и сдача отчета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tabLst>
                          <a:tab pos="408305" algn="l"/>
                        </a:tabLst>
                      </a:pPr>
                      <a:r>
                        <a:rPr lang="ru-RU" sz="1200" dirty="0">
                          <a:effectLst/>
                        </a:rPr>
                        <a:t>10.07.2024-13.07.2024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487661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35755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F98CB0-B9C1-9BF8-5549-745B60304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Вывод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2EF490-C733-D4B4-F729-5B35FF5161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 algn="just">
              <a:lnSpc>
                <a:spcPct val="150000"/>
              </a:lnSpc>
              <a:buNone/>
            </a:pPr>
            <a:r>
              <a:rPr lang="ru-RU" sz="1800" kern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Несмотря на снижение рентабельности и других финансовых показателей, компания показывает положительную динамику в восстановлении ликвидности и улучшении показателей текущей и быстрой ликвидности​​. Это может свидетельствовать о проведении эффективных мер по оптимизации управления активами и обязательствами.</a:t>
            </a:r>
          </a:p>
          <a:p>
            <a:pPr indent="0" algn="just">
              <a:lnSpc>
                <a:spcPct val="150000"/>
              </a:lnSpc>
              <a:buNone/>
            </a:pPr>
            <a:r>
              <a:rPr lang="ru-RU" sz="1800" kern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Основываясь на проведенном анализе, можно сделать вывод, что предприятию необходимо продолжать работу над повышением рентабельности и дальнейшим улучшением финансовой устойчивости. Важно также усилить контроль за использованием активов для повышения общей эффективности деятельности.</a:t>
            </a:r>
          </a:p>
          <a:p>
            <a:pPr indent="0" algn="just">
              <a:lnSpc>
                <a:spcPct val="150000"/>
              </a:lnSpc>
              <a:buNone/>
            </a:pPr>
            <a:r>
              <a:rPr lang="ru-RU" sz="1800" kern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Таким образом, мы можем сделать выводы о текущем состоянии и перспективах развития предприятия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902881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601</Words>
  <Application>Microsoft Office PowerPoint</Application>
  <PresentationFormat>Широкоэкранный</PresentationFormat>
  <Paragraphs>61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Тема Office</vt:lpstr>
      <vt:lpstr>ОТЧЕТ по производственной технологической (проектно-технологической) практике ООО «Гранд», г. Владивосток</vt:lpstr>
      <vt:lpstr>ООО «Гранд»</vt:lpstr>
      <vt:lpstr>Проблема проекта</vt:lpstr>
      <vt:lpstr>Цели и задачи</vt:lpstr>
      <vt:lpstr>Стейкхолдеры проекта</vt:lpstr>
      <vt:lpstr>Иерархическая структура работ по проекту </vt:lpstr>
      <vt:lpstr>Проектный инструментарий, который использовали в работе </vt:lpstr>
      <vt:lpstr>Рабочий план – график работы над проектом</vt:lpstr>
      <vt:lpstr>Вывод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по производственной технологической практике</dc:title>
  <dc:creator>Microsoft Office User</dc:creator>
  <cp:lastModifiedBy>Andrey</cp:lastModifiedBy>
  <cp:revision>2</cp:revision>
  <dcterms:created xsi:type="dcterms:W3CDTF">2024-07-10T10:25:47Z</dcterms:created>
  <dcterms:modified xsi:type="dcterms:W3CDTF">2024-07-12T00:44:25Z</dcterms:modified>
</cp:coreProperties>
</file>