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8" r:id="rId1"/>
  </p:sldMasterIdLst>
  <p:notesMasterIdLst>
    <p:notesMasterId r:id="rId22"/>
  </p:notesMasterIdLst>
  <p:sldIdLst>
    <p:sldId id="256" r:id="rId2"/>
    <p:sldId id="260" r:id="rId3"/>
    <p:sldId id="276" r:id="rId4"/>
    <p:sldId id="282" r:id="rId5"/>
    <p:sldId id="259" r:id="rId6"/>
    <p:sldId id="290" r:id="rId7"/>
    <p:sldId id="284" r:id="rId8"/>
    <p:sldId id="279" r:id="rId9"/>
    <p:sldId id="278" r:id="rId10"/>
    <p:sldId id="293" r:id="rId11"/>
    <p:sldId id="258" r:id="rId12"/>
    <p:sldId id="288" r:id="rId13"/>
    <p:sldId id="289" r:id="rId14"/>
    <p:sldId id="287" r:id="rId15"/>
    <p:sldId id="291" r:id="rId16"/>
    <p:sldId id="292" r:id="rId17"/>
    <p:sldId id="262" r:id="rId18"/>
    <p:sldId id="286" r:id="rId19"/>
    <p:sldId id="273" r:id="rId20"/>
    <p:sldId id="274" r:id="rId21"/>
  </p:sldIdLst>
  <p:sldSz cx="12192000" cy="6858000"/>
  <p:notesSz cx="6858000" cy="9144000"/>
  <p:custDataLst>
    <p:tags r:id="rId23"/>
  </p:custDataLst>
  <p:defaultTextStyle>
    <a:defPPr>
      <a:defRPr lang="ru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D5C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49647CB-1105-411C-9738-75187960C26F}" v="227" dt="2021-04-16T05:47:51.91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666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200" y="3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D1619C-A5FB-4053-8209-7784CB8D2B7C}" type="datetimeFigureOut">
              <a:rPr lang="ru-RU" smtClean="0"/>
              <a:t>25.03.2024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DC963E-9C5B-4076-A55D-59F92A4D22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79702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C963E-9C5B-4076-A55D-59F92A4D22F5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3044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C963E-9C5B-4076-A55D-59F92A4D22F5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88592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Изображение выглядит как текст, вешалка, лампа, векторная графика&#10;&#10;Автоматически созданное описание">
            <a:extLst>
              <a:ext uri="{FF2B5EF4-FFF2-40B4-BE49-F238E27FC236}">
                <a16:creationId xmlns:a16="http://schemas.microsoft.com/office/drawing/2014/main" id="{0F558159-12CC-636A-B792-E4EBD16F42F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23CC98-C3A6-E950-D2D3-0EC9C4F91C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2181" y="1122363"/>
            <a:ext cx="10086109" cy="2387600"/>
          </a:xfrm>
        </p:spPr>
        <p:txBody>
          <a:bodyPr anchor="b">
            <a:normAutofit/>
          </a:bodyPr>
          <a:lstStyle>
            <a:lvl1pPr algn="ctr">
              <a:defRPr sz="7200" b="1"/>
            </a:lvl1pPr>
          </a:lstStyle>
          <a:p>
            <a:r>
              <a:rPr lang="ru-RU"/>
              <a:t>Образец заголовка</a:t>
            </a:r>
            <a:endParaRPr lang="ru-UA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B28AD64-502D-1A66-A6DF-C94D88D8D7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2181" y="3602038"/>
            <a:ext cx="10086109" cy="1655762"/>
          </a:xfrm>
        </p:spPr>
        <p:txBody>
          <a:bodyPr/>
          <a:lstStyle>
            <a:lvl1pPr marL="0" indent="0" algn="ctr">
              <a:buNone/>
              <a:defRPr sz="2400" b="1">
                <a:solidFill>
                  <a:srgbClr val="466F8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UA" dirty="0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96CEA51-FD97-BC97-271A-84471772DF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ADD5C-6AE8-49A2-8C57-B8402DE21D99}" type="datetime1">
              <a:rPr lang="ru-RU" smtClean="0"/>
              <a:t>25.03.2024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B0808E5-B408-E027-89DA-7BEF77441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95C4EFD-353C-9557-83F4-BB37591368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7C5C2-B57C-4C94-B7CF-7E40591386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91867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35A8B7-4E30-6ACC-F31D-DF4485F1E9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0C019B5-2824-9901-D5DA-6910D6B838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3ACC1BE-F97D-64C7-2634-15ADD3CD2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C898C-58B0-4B49-AD0D-B879AE47F665}" type="datetime1">
              <a:rPr lang="ru-RU" smtClean="0"/>
              <a:t>25.03.2024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877FC68-B75F-6860-ACAA-41B750B075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999BE66-B5BE-2CFF-21C6-AE5C2E213E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7C5C2-B57C-4C94-B7CF-7E40591386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52472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661E3A-50EC-FCCE-8CAB-A455237F06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B5FBFE2-2C14-0FDB-FA46-01A5E5A555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57FF3AB-547D-9C41-1356-E38B8C01F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B9DFF-9D70-4CCD-8870-FB379471E636}" type="datetime1">
              <a:rPr lang="ru-RU" smtClean="0"/>
              <a:t>25.03.2024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06E4CC6-8DB4-F67E-10FF-3AB0F8CF6F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30A6EA4-21EE-59A5-7C6B-2FD52FEBF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7C5C2-B57C-4C94-B7CF-7E40591386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07240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9E9CBB-ED9D-F516-0701-BCE0E509D9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A13EBBD-6B98-7644-3A90-0C62EF19F3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E970D5F-60D6-0F7F-6922-74325B1A54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25D9E6E-4BDA-0299-C546-1A195BED12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EA78F-5A15-4B06-81F5-B7C55BBCC2BA}" type="datetime1">
              <a:rPr lang="ru-RU" smtClean="0"/>
              <a:t>25.03.2024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86C2084-3520-2341-31CD-419C52468E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E4B1F19-EC94-573C-8E3D-8EF7F68771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7C5C2-B57C-4C94-B7CF-7E40591386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20337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0B461B-408B-9DC3-B8CD-880C28C49F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FA92494-6FFF-69D5-13F6-4BD1BFA11B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A65975E-F327-C7A4-6E72-E9D98799B6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46B474C-B76C-F92D-E6BC-F5F1A00AA8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83AD327E-9243-5CC6-2D52-1B66C34289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DDA96B3-0E84-3218-B845-C4D731897F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9B378-F28A-43CF-97AE-09FF57DEE1B0}" type="datetime1">
              <a:rPr lang="ru-RU" smtClean="0"/>
              <a:t>25.03.2024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A5355A0-85F1-77DE-972B-383021BBE8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AAC1579-66CF-3BED-3EEF-42498DBE2F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7C5C2-B57C-4C94-B7CF-7E40591386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81076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E8DD77-8C21-9C59-7009-26353637D1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348DD61-06D0-45B2-C21F-41928F1249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19856-6130-47FB-B309-D71F03B22DDA}" type="datetime1">
              <a:rPr lang="ru-RU" smtClean="0"/>
              <a:t>25.03.2024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ECEBA6C-507B-8EB7-901B-74A04F5305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85E2274-DB90-75DA-1628-23F38840E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7C5C2-B57C-4C94-B7CF-7E40591386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47021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04C919BB-1B40-A963-4C3D-7815E2EF6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ED1E3-2D60-48C6-A5E5-3255631DE9B6}" type="datetime1">
              <a:rPr lang="ru-RU" smtClean="0"/>
              <a:t>25.03.2024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373C9C7-0B4B-E862-5058-00C5AB7345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513C4EF-F317-BDB3-B32F-B791BF042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7C5C2-B57C-4C94-B7CF-7E40591386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82537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7C6C11-80FB-1693-D39B-1B41292C8E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F9BAAC6-3F5B-EDB6-1DDA-C946702AF4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5AC7EF8-474E-9A5F-9140-4FF2CC6054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7C88D75-C1CF-A3E1-8489-D9CE30FAAA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6388-2056-4A2E-B6C3-958A90748E12}" type="datetime1">
              <a:rPr lang="ru-RU" smtClean="0"/>
              <a:t>25.03.2024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9E23BA9-C0B8-592F-535F-ED679CDD49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B42AE91-46D7-B3EB-B3DD-EE7D0668E4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7C5C2-B57C-4C94-B7CF-7E40591386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31907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44E61D-473A-5A88-AB7E-A4D731C849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B9F59467-E984-F792-D51E-956D5B58BB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ru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81646EF-5FE9-6899-BF66-B1D0E4086C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3EA2E40-7D1E-5D5A-6D75-FF9CFD4A5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153F5-0A81-4260-BC1A-063881B2A453}" type="datetime1">
              <a:rPr lang="ru-RU" smtClean="0"/>
              <a:t>25.03.2024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1E64D46-361E-A89C-4A8B-2C5374C3C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792A4DD-2897-2131-DE71-9ECB9AA9D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7C5C2-B57C-4C94-B7CF-7E40591386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94563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5CE3AF-915D-7F7C-1F46-232EA572C4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DC17D87-C6EE-A6CA-F0C9-B234941F33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799FA61-8E70-33DA-298B-9520D0C4F2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8EEC5-97D1-4450-8376-9E2DC4B4ED77}" type="datetime1">
              <a:rPr lang="ru-RU" smtClean="0"/>
              <a:t>25.03.2024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C14BE0B-3AEB-58CE-C766-AE833EF084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0AAF53B-AFDF-AA28-0A2A-263AF1667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7C5C2-B57C-4C94-B7CF-7E40591386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16195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1752C52-C95F-E025-D8DB-9648B13CAD6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AED4AC1-2B4A-E82B-EA27-5A9A3109F6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8E9098C-94D9-EE4B-CBE8-122906BC98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8E7FC-4C9C-41D9-9A37-0EAA0C3AC049}" type="datetime1">
              <a:rPr lang="ru-RU" smtClean="0"/>
              <a:t>25.03.2024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8FA2A01-705D-994C-8EE6-13C217DE2C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81AEC40-BCA5-6754-727F-A433B3C9CC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7C5C2-B57C-4C94-B7CF-7E40591386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97499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E7900A5-ABF7-1EF0-A50D-EECBDE3546C7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4A7245-B35D-9689-9B76-36BAEA7CC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927" y="173469"/>
            <a:ext cx="10515600" cy="5400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  <a:endParaRPr lang="ru-UA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68F38FE-181F-4CB0-92A0-67F1B4FCD2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CF08460-893B-F56D-678C-168A558DAC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6426AB-20A7-415C-930D-1E1DDECCB453}" type="datetime1">
              <a:rPr lang="ru-RU" smtClean="0"/>
              <a:t>25.03.2024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7C281E1-8B1C-DED6-BF4D-5399D7C12E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4A7FEC4-5E77-D2D7-D114-6AC10392E8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F7C5C2-B57C-4C94-B7CF-7E40591386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8129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iom.anketolog.ru/2022/09/23/reklama-v-internete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iom.anketolog.ru/2022/09/23/reklama-v-internete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iom.anketolog.ru/2022/09/23/reklama-v-internete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ciom.ru/analytical-reviews/analiticheskii-obzor/socialnaja-reklama-2023-komu-zachem-o-chjom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Овал 18">
            <a:extLst>
              <a:ext uri="{FF2B5EF4-FFF2-40B4-BE49-F238E27FC236}">
                <a16:creationId xmlns:a16="http://schemas.microsoft.com/office/drawing/2014/main" id="{603D0C8F-1927-49D2-8F7E-8005C4570D07}"/>
              </a:ext>
            </a:extLst>
          </p:cNvPr>
          <p:cNvSpPr/>
          <p:nvPr/>
        </p:nvSpPr>
        <p:spPr>
          <a:xfrm>
            <a:off x="140303" y="4085156"/>
            <a:ext cx="4897766" cy="3520330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>
            <a:extLst>
              <a:ext uri="{FF2B5EF4-FFF2-40B4-BE49-F238E27FC236}">
                <a16:creationId xmlns:a16="http://schemas.microsoft.com/office/drawing/2014/main" id="{D34AF5CF-9E8B-4BFB-95A0-8D0AD5CE6F6E}"/>
              </a:ext>
            </a:extLst>
          </p:cNvPr>
          <p:cNvSpPr/>
          <p:nvPr/>
        </p:nvSpPr>
        <p:spPr>
          <a:xfrm rot="16200000">
            <a:off x="9770041" y="-288382"/>
            <a:ext cx="3167516" cy="2028995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54C3CFC5-5D95-42CB-878D-CEB297823D8D}"/>
              </a:ext>
            </a:extLst>
          </p:cNvPr>
          <p:cNvSpPr/>
          <p:nvPr/>
        </p:nvSpPr>
        <p:spPr>
          <a:xfrm>
            <a:off x="2530007" y="-595085"/>
            <a:ext cx="6080593" cy="2376944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7419B2C0-63F6-464C-AA66-02DCCC733E2F}"/>
              </a:ext>
            </a:extLst>
          </p:cNvPr>
          <p:cNvSpPr/>
          <p:nvPr/>
        </p:nvSpPr>
        <p:spPr>
          <a:xfrm>
            <a:off x="6096000" y="4691957"/>
            <a:ext cx="6342743" cy="291352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35810" y="1334866"/>
            <a:ext cx="9920380" cy="2094134"/>
          </a:xfrm>
        </p:spPr>
        <p:txBody>
          <a:bodyPr>
            <a:normAutofit/>
          </a:bodyPr>
          <a:lstStyle/>
          <a:p>
            <a: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ИССЛЕДОВАНИЕ ИНСТРУМЕНТОВ ПРОДВИЖЕНИЯ В СЕТИ ИНТЕРНЕТ </a:t>
            </a:r>
            <a:endParaRPr lang="ru-RU" sz="4000" b="1" dirty="0">
              <a:solidFill>
                <a:schemeClr val="accent1">
                  <a:lumMod val="50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378766" y="5441500"/>
            <a:ext cx="5813233" cy="1829697"/>
          </a:xfrm>
        </p:spPr>
        <p:txBody>
          <a:bodyPr>
            <a:norm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Выполнили: М.У. Жидкова, А.Д. Сушкина, студенты группы БТД-23-ИМ-1 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 – В.В. Жохова, доцент кафедры МЛ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7C5C2-B57C-4C94-B7CF-7E40591386D0}" type="slidenum">
              <a:rPr lang="ru-RU" smtClean="0"/>
              <a:t>1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048000" y="443186"/>
            <a:ext cx="6096000" cy="984244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254000" algn="ctr"/>
            <a:r>
              <a:rPr lang="ru-RU" sz="1400" b="1" cap="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МИНОБРНАУКИ РОССИИ</a:t>
            </a:r>
            <a:endParaRPr lang="ru-RU" sz="1400" b="1" cap="all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</a:pPr>
            <a:r>
              <a:rPr lang="ru-RU" sz="1400" b="1" cap="all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Владивостокский государственный университет </a:t>
            </a:r>
            <a:endParaRPr lang="ru-RU" sz="1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</a:pPr>
            <a:r>
              <a:rPr lang="ru-RU" sz="1400" b="1" cap="all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КАФЕДРА МАРКЕТИНГА И </a:t>
            </a:r>
            <a:r>
              <a:rPr lang="ru-RU" sz="1400" b="1" cap="all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логистики</a:t>
            </a:r>
            <a:endParaRPr lang="ru-RU" sz="1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indent="254000" algn="ctr" defTabSz="1042873"/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1343BBC-AAD3-4E19-9CFF-F0F1EEC569E1}"/>
              </a:ext>
            </a:extLst>
          </p:cNvPr>
          <p:cNvSpPr txBox="1"/>
          <p:nvPr/>
        </p:nvSpPr>
        <p:spPr>
          <a:xfrm>
            <a:off x="140303" y="6202461"/>
            <a:ext cx="473392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7D5CA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554" y="3123722"/>
            <a:ext cx="3612361" cy="373427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BAD11DE-470F-8752-AE55-462BF82079D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8" t="24731" r="6400" b="34895"/>
          <a:stretch/>
        </p:blipFill>
        <p:spPr>
          <a:xfrm>
            <a:off x="10339301" y="142266"/>
            <a:ext cx="1719580" cy="746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812190"/>
      </p:ext>
    </p:extLst>
  </p:cSld>
  <p:clrMapOvr>
    <a:masterClrMapping/>
  </p:clrMapOvr>
  <p:transition spd="slow">
    <p:cover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вал 6">
            <a:extLst>
              <a:ext uri="{FF2B5EF4-FFF2-40B4-BE49-F238E27FC236}">
                <a16:creationId xmlns:a16="http://schemas.microsoft.com/office/drawing/2014/main" id="{0EFC2BE8-BEC0-4ADF-A950-FDBE37C3B8E6}"/>
              </a:ext>
            </a:extLst>
          </p:cNvPr>
          <p:cNvSpPr/>
          <p:nvPr/>
        </p:nvSpPr>
        <p:spPr>
          <a:xfrm>
            <a:off x="1831330" y="-1103506"/>
            <a:ext cx="7044300" cy="4126513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67455" y="299351"/>
            <a:ext cx="9575677" cy="1320800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Arial Black" panose="020B0A04020102020204" pitchFamily="34" charset="0"/>
              </a:rPr>
              <a:t>Актуальность исследования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464" y="1489476"/>
            <a:ext cx="11183471" cy="4997550"/>
          </a:xfrm>
        </p:spPr>
        <p:txBody>
          <a:bodyPr>
            <a:noAutofit/>
          </a:bodyPr>
          <a:lstStyle/>
          <a:p>
            <a:pPr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dirty="0">
                <a:effectLst/>
                <a:latin typeface="Segoe UI Semilight" panose="020B0402040204020203" pitchFamily="34" charset="0"/>
                <a:ea typeface="Calibri" panose="020F0502020204030204" pitchFamily="34" charset="0"/>
                <a:cs typeface="Segoe UI Semilight" panose="020B0402040204020203" pitchFamily="34" charset="0"/>
              </a:rPr>
              <a:t>     </a:t>
            </a:r>
            <a:r>
              <a:rPr lang="ru-RU" sz="25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21 веке Интернет стал неотъемлемой частью жизни современного человека. Из года в год создаются все более современные гаджеты, технологии и инструменты для его использования. Интернет значительно упростил и ускорил взаимодействие людей между, друг другом. </a:t>
            </a:r>
          </a:p>
          <a:p>
            <a:pPr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5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Интернет активно используется для бизнеса, создаются и используются новые методы продвижения товаров и услуг. </a:t>
            </a:r>
          </a:p>
          <a:p>
            <a:pPr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5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Любая современная компания имеет свой собственный сайт, интернет-магазины, корпоративные сайты, сайты-визитки и т.п.  </a:t>
            </a:r>
          </a:p>
          <a:p>
            <a:pPr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5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Сайты могут быть использованы для увеличения узнаваемости бренда,  ознакомления с компанией. Сайт у крупных промышленных предприятий представляется как имиджевая составляющая.</a:t>
            </a:r>
            <a:endParaRPr lang="ru-RU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7C5C2-B57C-4C94-B7CF-7E40591386D0}" type="slidenum">
              <a:rPr lang="ru-RU" smtClean="0"/>
              <a:t>2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504725" y="6180892"/>
            <a:ext cx="66378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51683385"/>
      </p:ext>
    </p:extLst>
  </p:cSld>
  <p:clrMapOvr>
    <a:masterClrMapping/>
  </p:clrMapOvr>
  <p:transition spd="slow">
    <p:cover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EA5345F4-C656-4244-822E-1A6D95B143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2771" y="2370137"/>
            <a:ext cx="10515600" cy="4351338"/>
          </a:xfrm>
        </p:spPr>
        <p:txBody>
          <a:bodyPr/>
          <a:lstStyle/>
          <a:p>
            <a:pPr marL="0" indent="0" algn="just">
              <a:buNone/>
            </a:pPr>
            <a:r>
              <a:rPr lang="ru-RU" sz="3000" dirty="0">
                <a:effectLst/>
                <a:latin typeface="Segoe UI Semilight" panose="020B0402040204020203" pitchFamily="34" charset="0"/>
                <a:ea typeface="Calibri" panose="020F0502020204030204" pitchFamily="34" charset="0"/>
                <a:cs typeface="Segoe UI Semilight" panose="020B0402040204020203" pitchFamily="34" charset="0"/>
              </a:rPr>
              <a:t> 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CDA601F-ED04-4D1D-A78F-9439ADC98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7C5C2-B57C-4C94-B7CF-7E40591386D0}" type="slidenum">
              <a:rPr lang="ru-RU" smtClean="0"/>
              <a:t>3</a:t>
            </a:fld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19CAC4-6D9B-5B22-8FB4-2EFDEB025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8160" y="1147125"/>
            <a:ext cx="9575677" cy="1320800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Arial Black" panose="020B0A04020102020204" pitchFamily="34" charset="0"/>
              </a:rPr>
              <a:t>Проблема исследования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F7D3929-23C2-1F38-D550-0D4D6D9A7179}"/>
              </a:ext>
            </a:extLst>
          </p:cNvPr>
          <p:cNvSpPr txBox="1"/>
          <p:nvPr/>
        </p:nvSpPr>
        <p:spPr>
          <a:xfrm>
            <a:off x="594911" y="2565712"/>
            <a:ext cx="11194318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Недостаточность проведенных исследований по изучению инструментов продвижения предприятия в сети Интернет</a:t>
            </a:r>
            <a:r>
              <a:rPr lang="ru-RU" sz="3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32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32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    Методы исследования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кабинетный метод, экспертный метод, аналитический метод (МАИ)</a:t>
            </a:r>
          </a:p>
        </p:txBody>
      </p:sp>
    </p:spTree>
    <p:extLst>
      <p:ext uri="{BB962C8B-B14F-4D97-AF65-F5344CB8AC3E}">
        <p14:creationId xmlns:p14="http://schemas.microsoft.com/office/powerpoint/2010/main" val="3075688673"/>
      </p:ext>
    </p:extLst>
  </p:cSld>
  <p:clrMapOvr>
    <a:masterClrMapping/>
  </p:clrMapOvr>
  <p:transition spd="slow">
    <p:cover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вал 5">
            <a:extLst>
              <a:ext uri="{FF2B5EF4-FFF2-40B4-BE49-F238E27FC236}">
                <a16:creationId xmlns:a16="http://schemas.microsoft.com/office/drawing/2014/main" id="{08F9631B-2E8F-4DDF-84CA-3450814AD5CF}"/>
              </a:ext>
            </a:extLst>
          </p:cNvPr>
          <p:cNvSpPr/>
          <p:nvPr/>
        </p:nvSpPr>
        <p:spPr>
          <a:xfrm>
            <a:off x="1015999" y="-301520"/>
            <a:ext cx="7318829" cy="2177143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023430"/>
            <a:ext cx="11225270" cy="540039"/>
          </a:xfrm>
        </p:spPr>
        <p:txBody>
          <a:bodyPr>
            <a:no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Arial Black" panose="020B0A04020102020204" pitchFamily="34" charset="0"/>
              </a:rPr>
              <a:t>Объект и предмет исследования</a:t>
            </a:r>
            <a:br>
              <a:rPr lang="ru-RU" dirty="0">
                <a:solidFill>
                  <a:srgbClr val="002060"/>
                </a:solidFill>
                <a:latin typeface="Arial Black" panose="020B0A04020102020204" pitchFamily="34" charset="0"/>
              </a:rPr>
            </a:br>
            <a:endParaRPr lang="ru-RU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49147" y="1563469"/>
            <a:ext cx="10693706" cy="4374328"/>
          </a:xfrm>
        </p:spPr>
        <p:txBody>
          <a:bodyPr>
            <a:normAutofit/>
          </a:bodyPr>
          <a:lstStyle/>
          <a:p>
            <a:pPr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b="1" i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Объектом исследования 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являются</a:t>
            </a:r>
            <a:r>
              <a:rPr lang="ru-RU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инструменты интернет-продвижения предприятия в сети Интернет.</a:t>
            </a:r>
            <a:endParaRPr lang="ru-RU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ru-RU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b="1" i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Предметом</a:t>
            </a:r>
            <a:r>
              <a:rPr lang="en-US" b="1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" sz="2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sz="28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изучение 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исследование основных инструментов продвижения предприятия в сети Интернет.</a:t>
            </a:r>
            <a:endParaRPr lang="ru-RU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7C5C2-B57C-4C94-B7CF-7E40591386D0}" type="slidenum">
              <a:rPr lang="ru-RU" smtClean="0"/>
              <a:t>4</a:t>
            </a:fld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4857" y="3814355"/>
            <a:ext cx="3113313" cy="3113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133478"/>
      </p:ext>
    </p:extLst>
  </p:cSld>
  <p:clrMapOvr>
    <a:masterClrMapping/>
  </p:clrMapOvr>
  <p:transition spd="slow">
    <p:cover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вал 5">
            <a:extLst>
              <a:ext uri="{FF2B5EF4-FFF2-40B4-BE49-F238E27FC236}">
                <a16:creationId xmlns:a16="http://schemas.microsoft.com/office/drawing/2014/main" id="{08F9631B-2E8F-4DDF-84CA-3450814AD5CF}"/>
              </a:ext>
            </a:extLst>
          </p:cNvPr>
          <p:cNvSpPr/>
          <p:nvPr/>
        </p:nvSpPr>
        <p:spPr>
          <a:xfrm>
            <a:off x="1015999" y="-301520"/>
            <a:ext cx="7318829" cy="2177143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023430"/>
            <a:ext cx="10515600" cy="540039"/>
          </a:xfrm>
        </p:spPr>
        <p:txBody>
          <a:bodyPr>
            <a:no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Arial Black" panose="020B0A04020102020204" pitchFamily="34" charset="0"/>
              </a:rPr>
              <a:t>Цель и задачи исследования</a:t>
            </a:r>
            <a:br>
              <a:rPr lang="ru-RU" dirty="0">
                <a:solidFill>
                  <a:srgbClr val="002060"/>
                </a:solidFill>
                <a:latin typeface="Arial Black" panose="020B0A04020102020204" pitchFamily="34" charset="0"/>
              </a:rPr>
            </a:br>
            <a:endParaRPr lang="ru-RU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3840" y="1563469"/>
            <a:ext cx="11199013" cy="4374328"/>
          </a:xfrm>
        </p:spPr>
        <p:txBody>
          <a:bodyPr>
            <a:normAutofit fontScale="85000" lnSpcReduction="10000"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6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    Цель: </a:t>
            </a:r>
            <a:r>
              <a:rPr lang="ru-RU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провести исследования основных инструментов продвижения предприятия в сети Интернет.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6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Задачи исследования:</a:t>
            </a:r>
          </a:p>
          <a:p>
            <a:pPr indent="0" algn="just">
              <a:lnSpc>
                <a:spcPct val="107000"/>
              </a:lnSpc>
              <a:spcAft>
                <a:spcPts val="0"/>
              </a:spcAft>
              <a:buNone/>
            </a:pP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 определить инструменты продвижения предприятия в сети   Интернет; 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07000"/>
              </a:lnSpc>
              <a:spcAft>
                <a:spcPts val="0"/>
              </a:spcAft>
              <a:buNone/>
            </a:pP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 классифицировать и описать инструменты интернет-продвижения;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07000"/>
              </a:lnSpc>
              <a:spcAft>
                <a:spcPts val="0"/>
              </a:spcAft>
              <a:buNone/>
            </a:pP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 рассмотреть особенности продвижения предприятия в сети  Интернет;</a:t>
            </a:r>
          </a:p>
          <a:p>
            <a:pPr indent="0" algn="just">
              <a:lnSpc>
                <a:spcPct val="107000"/>
              </a:lnSpc>
              <a:spcAft>
                <a:spcPts val="0"/>
              </a:spcAft>
              <a:buNone/>
            </a:pP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выявить приоритетность инструментов продвижения предприятия в сети   Интернет с помощью метода экспертных оценок</a:t>
            </a:r>
            <a:endParaRPr lang="ru-RU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7C5C2-B57C-4C94-B7CF-7E40591386D0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3213624"/>
      </p:ext>
    </p:extLst>
  </p:cSld>
  <p:clrMapOvr>
    <a:masterClrMapping/>
  </p:clrMapOvr>
  <p:transition spd="slow">
    <p:cover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C9E385-82F1-196E-41C7-05AD44B59F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9060"/>
            <a:ext cx="10515600" cy="540039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Arial Black" panose="020B0A04020102020204" pitchFamily="34" charset="0"/>
              </a:rPr>
              <a:t>Инструменты продвижения </a:t>
            </a:r>
            <a:br>
              <a:rPr lang="ru-RU" b="1" dirty="0">
                <a:solidFill>
                  <a:srgbClr val="002060"/>
                </a:solidFill>
                <a:latin typeface="Arial Black" panose="020B0A04020102020204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Arial Black" panose="020B0A04020102020204" pitchFamily="34" charset="0"/>
              </a:rPr>
              <a:t>в сети Интернет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C30522B-6BBC-FABE-965B-6E1ED71469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0" i="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  Использование инструментов продвижения в интернет-маркетинге – это </a:t>
            </a:r>
            <a:r>
              <a:rPr lang="ru-RU" b="0" i="0" dirty="0">
                <a:solidFill>
                  <a:srgbClr val="040C2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маркетинговых мероприятий, проводимых в сети Интернет, направленных на привлечение новых клиентов и покупателей к продвигаемой услуге или товару</a:t>
            </a:r>
            <a:r>
              <a:rPr lang="ru-RU" b="0" i="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dirty="0">
                <a:solidFill>
                  <a:srgbClr val="040C2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64E5EEE-DBD9-71F9-5F2A-9B9869837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7C5C2-B57C-4C94-B7CF-7E40591386D0}" type="slidenum">
              <a:rPr lang="ru-RU" smtClean="0"/>
              <a:t>6</a:t>
            </a:fld>
            <a:endParaRPr lang="ru-RU" dirty="0"/>
          </a:p>
        </p:txBody>
      </p:sp>
      <p:pic>
        <p:nvPicPr>
          <p:cNvPr id="1028" name="Picture 4" descr="Интернет-маркетинг - что это такое и какие инструменты интернет-маркетинга  бывают | интернет-маркетолог курсы и обучение бесплатно с нуля">
            <a:extLst>
              <a:ext uri="{FF2B5EF4-FFF2-40B4-BE49-F238E27FC236}">
                <a16:creationId xmlns:a16="http://schemas.microsoft.com/office/drawing/2014/main" id="{30980FB9-24AB-B160-2224-83F486B941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3602" y="3525799"/>
            <a:ext cx="3521075" cy="3007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6415122"/>
      </p:ext>
    </p:extLst>
  </p:cSld>
  <p:clrMapOvr>
    <a:masterClrMapping/>
  </p:clrMapOvr>
  <p:transition spd="slow">
    <p:cover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вал 5">
            <a:extLst>
              <a:ext uri="{FF2B5EF4-FFF2-40B4-BE49-F238E27FC236}">
                <a16:creationId xmlns:a16="http://schemas.microsoft.com/office/drawing/2014/main" id="{04B35BE3-D2F1-4056-A5BF-81650206BA9A}"/>
              </a:ext>
            </a:extLst>
          </p:cNvPr>
          <p:cNvSpPr/>
          <p:nvPr/>
        </p:nvSpPr>
        <p:spPr>
          <a:xfrm>
            <a:off x="838199" y="-1628775"/>
            <a:ext cx="7716867" cy="3454400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9FFD52-AFC7-4AFD-B6E1-039DD2004A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2871" y="437197"/>
            <a:ext cx="10046019" cy="540039"/>
          </a:xfrm>
        </p:spPr>
        <p:txBody>
          <a:bodyPr>
            <a:noAutofit/>
          </a:bodyPr>
          <a:lstStyle/>
          <a:p>
            <a:pPr algn="ctr"/>
            <a:r>
              <a:rPr lang="ru-RU" sz="4000" dirty="0">
                <a:solidFill>
                  <a:srgbClr val="002060"/>
                </a:solidFill>
                <a:latin typeface="Arial Black" panose="020B0A04020102020204" pitchFamily="34" charset="0"/>
              </a:rPr>
              <a:t>Классификация инструментов </a:t>
            </a:r>
            <a:br>
              <a:rPr lang="ru-RU" sz="4000" dirty="0">
                <a:solidFill>
                  <a:srgbClr val="002060"/>
                </a:solidFill>
                <a:latin typeface="Arial Black" panose="020B0A04020102020204" pitchFamily="34" charset="0"/>
              </a:rPr>
            </a:br>
            <a:r>
              <a:rPr lang="ru-RU" sz="4000" dirty="0">
                <a:solidFill>
                  <a:srgbClr val="002060"/>
                </a:solidFill>
                <a:latin typeface="Arial Black" panose="020B0A04020102020204" pitchFamily="34" charset="0"/>
              </a:rPr>
              <a:t>продвижения 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98871446"/>
              </p:ext>
            </p:extLst>
          </p:nvPr>
        </p:nvGraphicFramePr>
        <p:xfrm>
          <a:off x="988079" y="1647527"/>
          <a:ext cx="10515601" cy="44881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344287">
                  <a:extLst>
                    <a:ext uri="{9D8B030D-6E8A-4147-A177-3AD203B41FA5}">
                      <a16:colId xmlns:a16="http://schemas.microsoft.com/office/drawing/2014/main" val="1292020726"/>
                    </a:ext>
                  </a:extLst>
                </a:gridCol>
                <a:gridCol w="7171314">
                  <a:extLst>
                    <a:ext uri="{9D8B030D-6E8A-4147-A177-3AD203B41FA5}">
                      <a16:colId xmlns:a16="http://schemas.microsoft.com/office/drawing/2014/main" val="4143054401"/>
                    </a:ext>
                  </a:extLst>
                </a:gridCol>
              </a:tblGrid>
              <a:tr h="45965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Цели и задачи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Рекламные средства в сети интернет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581545867"/>
                  </a:ext>
                </a:extLst>
              </a:tr>
              <a:tr h="809331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Создание благоприятного имиджа фирмы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Интернет-ресурс, заказные статьи, баннерная реклама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60521294"/>
                  </a:ext>
                </a:extLst>
              </a:tr>
              <a:tr h="721476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Обеспечение доступности информации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«Поисковики», группы новостей, заказные статьи, </a:t>
                      </a:r>
                      <a:r>
                        <a:rPr lang="ru-RU" sz="2000" dirty="0" err="1">
                          <a:effectLst/>
                        </a:rPr>
                        <a:t>интернет-ресурс</a:t>
                      </a:r>
                      <a:r>
                        <a:rPr lang="ru-RU" sz="2000" dirty="0">
                          <a:effectLst/>
                        </a:rPr>
                        <a:t>, e-</a:t>
                      </a:r>
                      <a:r>
                        <a:rPr lang="ru-RU" sz="2000" dirty="0" err="1">
                          <a:effectLst/>
                        </a:rPr>
                        <a:t>mail</a:t>
                      </a:r>
                      <a:r>
                        <a:rPr lang="ru-RU" sz="2000" dirty="0">
                          <a:effectLst/>
                        </a:rPr>
                        <a:t>.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53111046"/>
                  </a:ext>
                </a:extLst>
              </a:tr>
              <a:tr h="730761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Выведение на рынок инновационного товара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«Поисковики», группы новостей, заказные статьи, </a:t>
                      </a:r>
                      <a:r>
                        <a:rPr lang="ru-RU" sz="2000" dirty="0" err="1">
                          <a:effectLst/>
                        </a:rPr>
                        <a:t>интернет-ресурс</a:t>
                      </a:r>
                      <a:r>
                        <a:rPr lang="ru-RU" sz="2000" dirty="0">
                          <a:effectLst/>
                        </a:rPr>
                        <a:t>, e-</a:t>
                      </a:r>
                      <a:r>
                        <a:rPr lang="ru-RU" sz="2000" dirty="0" err="1">
                          <a:effectLst/>
                        </a:rPr>
                        <a:t>mail</a:t>
                      </a:r>
                      <a:r>
                        <a:rPr lang="ru-RU" sz="2000" dirty="0">
                          <a:effectLst/>
                        </a:rPr>
                        <a:t>, баннерная реклама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591292709"/>
                  </a:ext>
                </a:extLst>
              </a:tr>
              <a:tr h="826392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Привлечение новых и потенциальных клиентов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E-</a:t>
                      </a:r>
                      <a:r>
                        <a:rPr lang="ru-RU" sz="2000" dirty="0" err="1">
                          <a:effectLst/>
                        </a:rPr>
                        <a:t>mail</a:t>
                      </a:r>
                      <a:r>
                        <a:rPr lang="ru-RU" sz="2000" dirty="0">
                          <a:effectLst/>
                        </a:rPr>
                        <a:t>, баннерная реклама, мгновенные сообщения, «поисковики»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58252155"/>
                  </a:ext>
                </a:extLst>
              </a:tr>
              <a:tr h="940526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Увеличение продаж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E-</a:t>
                      </a:r>
                      <a:r>
                        <a:rPr lang="ru-RU" sz="2000" dirty="0" err="1">
                          <a:effectLst/>
                        </a:rPr>
                        <a:t>mail</a:t>
                      </a:r>
                      <a:r>
                        <a:rPr lang="ru-RU" sz="2000" dirty="0">
                          <a:effectLst/>
                        </a:rPr>
                        <a:t>, баннерная реклама, мгновенные сообщения, «поисковики», </a:t>
                      </a:r>
                      <a:r>
                        <a:rPr lang="ru-RU" sz="2000" dirty="0" err="1">
                          <a:effectLst/>
                        </a:rPr>
                        <a:t>интернет-ресурс</a:t>
                      </a:r>
                      <a:r>
                        <a:rPr lang="ru-RU" sz="2000" dirty="0">
                          <a:effectLst/>
                        </a:rPr>
                        <a:t>.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31635560"/>
                  </a:ext>
                </a:extLst>
              </a:tr>
            </a:tbl>
          </a:graphicData>
        </a:graphic>
      </p:graphicFrame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38653C4-366A-4F38-9F58-723247824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7C5C2-B57C-4C94-B7CF-7E40591386D0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8076037"/>
      </p:ext>
    </p:extLst>
  </p:cSld>
  <p:clrMapOvr>
    <a:masterClrMapping/>
  </p:clrMapOvr>
  <p:transition spd="slow">
    <p:cover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вал 5">
            <a:extLst>
              <a:ext uri="{FF2B5EF4-FFF2-40B4-BE49-F238E27FC236}">
                <a16:creationId xmlns:a16="http://schemas.microsoft.com/office/drawing/2014/main" id="{04B35BE3-D2F1-4056-A5BF-81650206BA9A}"/>
              </a:ext>
            </a:extLst>
          </p:cNvPr>
          <p:cNvSpPr/>
          <p:nvPr/>
        </p:nvSpPr>
        <p:spPr>
          <a:xfrm>
            <a:off x="838199" y="-1628775"/>
            <a:ext cx="7716867" cy="3454400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9FFD52-AFC7-4AFD-B6E1-039DD2004A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2871" y="681037"/>
            <a:ext cx="10046019" cy="540039"/>
          </a:xfrm>
        </p:spPr>
        <p:txBody>
          <a:bodyPr>
            <a:noAutofit/>
          </a:bodyPr>
          <a:lstStyle/>
          <a:p>
            <a:pPr algn="ctr"/>
            <a:r>
              <a:rPr lang="ru-RU" sz="4000" dirty="0">
                <a:solidFill>
                  <a:srgbClr val="002060"/>
                </a:solidFill>
                <a:latin typeface="Arial Black" panose="020B0A04020102020204" pitchFamily="34" charset="0"/>
              </a:rPr>
              <a:t>Основные инструменты продвижения </a:t>
            </a:r>
            <a:r>
              <a:rPr lang="ru-RU" dirty="0">
                <a:solidFill>
                  <a:srgbClr val="002060"/>
                </a:solidFill>
                <a:latin typeface="Arial Black" panose="020B0A04020102020204" pitchFamily="34" charset="0"/>
              </a:rPr>
              <a:t>в сети Интернет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28A3B7E-29F7-443F-86A6-3DB793B2AD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960865" cy="4351338"/>
          </a:xfrm>
        </p:spPr>
        <p:txBody>
          <a:bodyPr>
            <a:normAutofit lnSpcReduction="10000"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Контент-маркетинг (публикации в блоге)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Email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-маркетинг (почтовые рассылки)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SMM 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(продвижение групп в соцсетях)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Таргетированная реклама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Медийная реклама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SEO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(продвижение сайта)</a:t>
            </a:r>
            <a:endParaRPr lang="ru-RU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Партнерские программы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Сайт компании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Аудио и видео-реклама (реклама в подкастах)</a:t>
            </a:r>
            <a:endParaRPr lang="ru-RU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38653C4-366A-4F38-9F58-723247824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7C5C2-B57C-4C94-B7CF-7E40591386D0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093766"/>
      </p:ext>
    </p:extLst>
  </p:cSld>
  <p:clrMapOvr>
    <a:masterClrMapping/>
  </p:clrMapOvr>
  <p:transition spd="slow">
    <p:cover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вал 5">
            <a:extLst>
              <a:ext uri="{FF2B5EF4-FFF2-40B4-BE49-F238E27FC236}">
                <a16:creationId xmlns:a16="http://schemas.microsoft.com/office/drawing/2014/main" id="{6E89EE61-0803-48A6-B1C9-EB93F7459D75}"/>
              </a:ext>
            </a:extLst>
          </p:cNvPr>
          <p:cNvSpPr/>
          <p:nvPr/>
        </p:nvSpPr>
        <p:spPr>
          <a:xfrm>
            <a:off x="838200" y="-1590675"/>
            <a:ext cx="8271801" cy="3454400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B19FF2-0CCC-49A3-878A-9CB11135C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4408" y="238236"/>
            <a:ext cx="11063184" cy="1383847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>
                <a:solidFill>
                  <a:srgbClr val="002060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Особенности </a:t>
            </a:r>
            <a:r>
              <a:rPr lang="ru-RU" sz="4000" b="1" dirty="0">
                <a:solidFill>
                  <a:srgbClr val="002060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продвижения предприятия в сети Интернет</a:t>
            </a:r>
            <a:endParaRPr lang="ru-RU" sz="40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561C4B0-3C1C-4DFC-A70C-1974EEFAA0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4408" y="1863725"/>
            <a:ext cx="10789392" cy="485775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     Интернет-маркетинг отличается от классического маркетинга: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- своей доступностью, 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- гибкостью, 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- оперативностью, 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- рентабельностью, 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- креативностью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- отсутствием географических 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ограничений.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855341A-879D-4FE5-9746-5AC8CF9B1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7C5C2-B57C-4C94-B7CF-7E40591386D0}" type="slidenum">
              <a:rPr lang="ru-RU" smtClean="0"/>
              <a:t>9</a:t>
            </a:fld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8478" y="3166914"/>
            <a:ext cx="5005322" cy="3554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09800"/>
      </p:ext>
    </p:extLst>
  </p:cSld>
  <p:clrMapOvr>
    <a:masterClrMapping/>
  </p:clrMapOvr>
  <p:transition spd="slow">
    <p:cover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E49E05-15F7-73B7-C9A0-7A71D9457E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910" y="503975"/>
            <a:ext cx="10515600" cy="540039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rgbClr val="002060"/>
                </a:solidFill>
                <a:latin typeface="Arial Black" panose="020B0A04020102020204" pitchFamily="34" charset="0"/>
              </a:rPr>
              <a:t>Интернет-маркетинг </a:t>
            </a:r>
            <a:r>
              <a:rPr lang="en-US" dirty="0">
                <a:solidFill>
                  <a:srgbClr val="002060"/>
                </a:solidFill>
                <a:latin typeface="Arial Black" panose="020B0A04020102020204" pitchFamily="34" charset="0"/>
              </a:rPr>
              <a:t>&amp;</a:t>
            </a:r>
            <a:r>
              <a:rPr lang="ru-RU" dirty="0">
                <a:solidFill>
                  <a:srgbClr val="002060"/>
                </a:solidFill>
                <a:latin typeface="Arial Black" panose="020B0A04020102020204" pitchFamily="34" charset="0"/>
              </a:rPr>
              <a:t> цифровой маркетинг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9BD9C3F-CDB1-AB15-0228-8108F99686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3909" y="1700489"/>
            <a:ext cx="11041767" cy="4351338"/>
          </a:xfrm>
        </p:spPr>
        <p:txBody>
          <a:bodyPr>
            <a:normAutofit/>
          </a:bodyPr>
          <a:lstStyle/>
          <a:p>
            <a:pPr algn="l" fontAlgn="base"/>
            <a:r>
              <a:rPr lang="ru-RU" sz="2400" b="1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Интернет-маркетинг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- это маркетинг, осуществляемый с помощью сети Интернет. Особенностью является возможность эффективно отслеживать результаты рекламной компании, а также настраивать таргетинг, для получения максимальной отдачи.</a:t>
            </a:r>
          </a:p>
          <a:p>
            <a:pPr algn="l" fontAlgn="base"/>
            <a:r>
              <a:rPr lang="ru-RU" sz="2400" b="1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Диджитал</a:t>
            </a:r>
            <a:r>
              <a:rPr lang="ru-RU" sz="2400" b="1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-маркетинг (цифровой)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включает в себя не только инструменты, применяемые в интернет-маркетинге, но и инновационные цифровые технологии. Например, использование мобильных устройств, телевизионных рекламных роликов, рекламы в онлайн-играх, интерактивных щитов и т.д.</a:t>
            </a:r>
          </a:p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4092DBE-E2A9-2FEA-EDCC-0621B95FE3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7C5C2-B57C-4C94-B7CF-7E40591386D0}" type="slidenum">
              <a:rPr lang="ru-RU" smtClean="0"/>
              <a:t>10</a:t>
            </a:fld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955C518-36B0-8A49-FD81-7DA5D7AF2A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1232" y="4753828"/>
            <a:ext cx="4449536" cy="1785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4180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вал 6">
            <a:extLst>
              <a:ext uri="{FF2B5EF4-FFF2-40B4-BE49-F238E27FC236}">
                <a16:creationId xmlns:a16="http://schemas.microsoft.com/office/drawing/2014/main" id="{D74598D5-5374-4D84-BE4B-FD24DB287F23}"/>
              </a:ext>
            </a:extLst>
          </p:cNvPr>
          <p:cNvSpPr/>
          <p:nvPr/>
        </p:nvSpPr>
        <p:spPr>
          <a:xfrm>
            <a:off x="800179" y="-1137403"/>
            <a:ext cx="8271801" cy="3454400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8141" y="250222"/>
            <a:ext cx="10515600" cy="72121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Arial Black" panose="020B0A04020102020204" pitchFamily="34" charset="0"/>
              </a:rPr>
              <a:t>Понятие «цифровой маркетинг</a:t>
            </a:r>
            <a:r>
              <a:rPr lang="ru-RU" sz="4900" b="1" dirty="0">
                <a:solidFill>
                  <a:srgbClr val="002060"/>
                </a:solidFill>
                <a:latin typeface="Arial Black" panose="020B0A04020102020204" pitchFamily="34" charset="0"/>
              </a:rPr>
              <a:t>»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7681" y="1944914"/>
            <a:ext cx="11724016" cy="4776561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ru-RU" sz="3000" dirty="0">
              <a:effectLst/>
              <a:latin typeface="Segoe UI Semilight" panose="020B0402040204020203" pitchFamily="34" charset="0"/>
              <a:ea typeface="Calibri" panose="020F0502020204030204" pitchFamily="34" charset="0"/>
              <a:cs typeface="Segoe UI Semilight" panose="020B0402040204020203" pitchFamily="34" charset="0"/>
            </a:endParaRPr>
          </a:p>
          <a:p>
            <a:endParaRPr lang="ru-RU" sz="3000" dirty="0">
              <a:latin typeface="Segoe UI Semilight" panose="020B0402040204020203" pitchFamily="34" charset="0"/>
              <a:ea typeface="+mn-lt"/>
              <a:cs typeface="Segoe UI Semilight" panose="020B0402040204020203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7C5C2-B57C-4C94-B7CF-7E40591386D0}" type="slidenum">
              <a:rPr lang="ru-RU" smtClean="0"/>
              <a:t>11</a:t>
            </a:fld>
            <a:endParaRPr lang="ru-RU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5189880"/>
              </p:ext>
            </p:extLst>
          </p:nvPr>
        </p:nvGraphicFramePr>
        <p:xfrm>
          <a:off x="800179" y="971436"/>
          <a:ext cx="10282790" cy="529676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14612">
                  <a:extLst>
                    <a:ext uri="{9D8B030D-6E8A-4147-A177-3AD203B41FA5}">
                      <a16:colId xmlns:a16="http://schemas.microsoft.com/office/drawing/2014/main" val="3531852644"/>
                    </a:ext>
                  </a:extLst>
                </a:gridCol>
                <a:gridCol w="8368178">
                  <a:extLst>
                    <a:ext uri="{9D8B030D-6E8A-4147-A177-3AD203B41FA5}">
                      <a16:colId xmlns:a16="http://schemas.microsoft.com/office/drawing/2014/main" val="1573127113"/>
                    </a:ext>
                  </a:extLst>
                </a:gridCol>
              </a:tblGrid>
              <a:tr h="25726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Автор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49" marR="8649" marT="8649" marB="8649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Определение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49" marR="8649" marT="8649" marB="8649"/>
                </a:tc>
                <a:extLst>
                  <a:ext uri="{0D108BD9-81ED-4DB2-BD59-A6C34878D82A}">
                    <a16:rowId xmlns:a16="http://schemas.microsoft.com/office/drawing/2014/main" val="396018722"/>
                  </a:ext>
                </a:extLst>
              </a:tr>
              <a:tr h="143236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effectLst/>
                        </a:rPr>
                        <a:t>Акулич</a:t>
                      </a:r>
                      <a:r>
                        <a:rPr lang="ru-RU" sz="2000" dirty="0">
                          <a:effectLst/>
                        </a:rPr>
                        <a:t> М.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 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49" marR="8649" marT="8649" marB="8649"/>
                </a:tc>
                <a:tc>
                  <a:txBody>
                    <a:bodyPr/>
                    <a:lstStyle/>
                    <a:p>
                      <a:pPr marL="66675" marR="163830" indent="269875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900" dirty="0">
                          <a:effectLst/>
                        </a:rPr>
                        <a:t>Цифровой маркетинг (</a:t>
                      </a:r>
                      <a:r>
                        <a:rPr lang="ru-RU" sz="1900" dirty="0" err="1">
                          <a:effectLst/>
                        </a:rPr>
                        <a:t>digital-marketing</a:t>
                      </a:r>
                      <a:r>
                        <a:rPr lang="ru-RU" sz="1900" dirty="0">
                          <a:effectLst/>
                        </a:rPr>
                        <a:t>) – это маркетинг товаров и услуг, ориентированный на применение цифровых технологий в целях привлечения и удержания клиентов (потребителей). Он использует и мобильные технологии, и традиционные радио- и телевизионные методы, и интернет, который в этом маркетинге считается главным коммуникационным посредником.</a:t>
                      </a:r>
                      <a:endParaRPr lang="ru-RU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49" marR="8649" marT="8649" marB="8649"/>
                </a:tc>
                <a:extLst>
                  <a:ext uri="{0D108BD9-81ED-4DB2-BD59-A6C34878D82A}">
                    <a16:rowId xmlns:a16="http://schemas.microsoft.com/office/drawing/2014/main" val="128051607"/>
                  </a:ext>
                </a:extLst>
              </a:tr>
              <a:tr h="143236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effectLst/>
                        </a:rPr>
                        <a:t>Бутковская</a:t>
                      </a:r>
                      <a:r>
                        <a:rPr lang="ru-RU" sz="2000" dirty="0">
                          <a:effectLst/>
                        </a:rPr>
                        <a:t> Г.В.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49" marR="8649" marT="8649" marB="8649"/>
                </a:tc>
                <a:tc>
                  <a:txBody>
                    <a:bodyPr/>
                    <a:lstStyle/>
                    <a:p>
                      <a:pPr marL="66675" marR="163830" indent="269875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900" dirty="0">
                          <a:effectLst/>
                        </a:rPr>
                        <a:t>Цифровой маркетинг – это зонтичный термин для описания процессов использования цифровых технологий с целью привлечения и удержания клиентов, анализа и понимания предпочтений клиентов, изучения и улучшения клиентского опыта и на этой основе формирования релевантных маркетинговых коммуникаций.</a:t>
                      </a:r>
                      <a:endParaRPr lang="ru-RU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49" marR="8649" marT="8649" marB="8649"/>
                </a:tc>
                <a:extLst>
                  <a:ext uri="{0D108BD9-81ED-4DB2-BD59-A6C34878D82A}">
                    <a16:rowId xmlns:a16="http://schemas.microsoft.com/office/drawing/2014/main" val="1079062010"/>
                  </a:ext>
                </a:extLst>
              </a:tr>
              <a:tr h="143236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effectLst/>
                        </a:rPr>
                        <a:t>Каннан</a:t>
                      </a:r>
                      <a:r>
                        <a:rPr lang="ru-RU" sz="2000" dirty="0">
                          <a:effectLst/>
                        </a:rPr>
                        <a:t> П. К.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49" marR="8649" marT="8649" marB="8649"/>
                </a:tc>
                <a:tc>
                  <a:txBody>
                    <a:bodyPr/>
                    <a:lstStyle/>
                    <a:p>
                      <a:pPr marL="66675" marR="163830" indent="269875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900" dirty="0">
                          <a:effectLst/>
                        </a:rPr>
                        <a:t>Цифровой маркетинг – это процесс, с помощью которого компании могут сотрудничать с клиентами для совместного создания и предоставления ценности, а цифровые технологии уменьшают асимметрию информации между клиентом и компанией, трансформируют продукт компании в продукт с цифровым обслуживанием.</a:t>
                      </a:r>
                      <a:endParaRPr lang="ru-RU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49" marR="8649" marT="8649" marB="8649"/>
                </a:tc>
                <a:extLst>
                  <a:ext uri="{0D108BD9-81ED-4DB2-BD59-A6C34878D82A}">
                    <a16:rowId xmlns:a16="http://schemas.microsoft.com/office/drawing/2014/main" val="26427949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411861"/>
      </p:ext>
    </p:extLst>
  </p:cSld>
  <p:clrMapOvr>
    <a:masterClrMapping/>
  </p:clrMapOvr>
  <p:transition spd="slow">
    <p:cover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вал 5">
            <a:extLst>
              <a:ext uri="{FF2B5EF4-FFF2-40B4-BE49-F238E27FC236}">
                <a16:creationId xmlns:a16="http://schemas.microsoft.com/office/drawing/2014/main" id="{6E89EE61-0803-48A6-B1C9-EB93F7459D75}"/>
              </a:ext>
            </a:extLst>
          </p:cNvPr>
          <p:cNvSpPr/>
          <p:nvPr/>
        </p:nvSpPr>
        <p:spPr>
          <a:xfrm>
            <a:off x="838200" y="-1590675"/>
            <a:ext cx="8271801" cy="3454400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B19FF2-0CCC-49A3-878A-9CB11135C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0616" y="496407"/>
            <a:ext cx="11063184" cy="85344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000" b="1" dirty="0">
                <a:solidFill>
                  <a:srgbClr val="002060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Онлайн-опрос жителей Российской Федерации </a:t>
            </a:r>
            <a:br>
              <a:rPr lang="ru-RU" sz="3000" b="1" dirty="0">
                <a:solidFill>
                  <a:srgbClr val="002060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000" b="1" dirty="0">
                <a:solidFill>
                  <a:srgbClr val="002060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 использовании информационных ресурсов</a:t>
            </a:r>
            <a:br>
              <a:rPr lang="ru-RU" sz="3000" b="1" dirty="0">
                <a:solidFill>
                  <a:srgbClr val="002060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3000" dirty="0">
              <a:solidFill>
                <a:srgbClr val="FF0000"/>
              </a:solidFill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855341A-879D-4FE5-9746-5AC8CF9B1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7C5C2-B57C-4C94-B7CF-7E40591386D0}" type="slidenum">
              <a:rPr lang="ru-RU" smtClean="0"/>
              <a:t>12</a:t>
            </a:fld>
            <a:endParaRPr lang="ru-RU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75"/>
          <a:stretch/>
        </p:blipFill>
        <p:spPr>
          <a:xfrm>
            <a:off x="2323354" y="1405476"/>
            <a:ext cx="7254240" cy="4618632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94603AE-9FBF-DE59-EF43-530B1B4648B5}"/>
              </a:ext>
            </a:extLst>
          </p:cNvPr>
          <p:cNvSpPr txBox="1"/>
          <p:nvPr/>
        </p:nvSpPr>
        <p:spPr>
          <a:xfrm>
            <a:off x="70108" y="2895575"/>
            <a:ext cx="2544298" cy="14157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2022 год,</a:t>
            </a:r>
          </a:p>
          <a:p>
            <a:pPr algn="ctr"/>
            <a:endParaRPr lang="ru-RU" sz="800" b="1" dirty="0">
              <a:solidFill>
                <a:srgbClr val="002060"/>
              </a:solidFill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>
                <a:solidFill>
                  <a:srgbClr val="002060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распределение по полу</a:t>
            </a:r>
          </a:p>
          <a:p>
            <a:pPr algn="ctr"/>
            <a:endParaRPr lang="ru-RU" sz="1800" b="1" dirty="0">
              <a:solidFill>
                <a:srgbClr val="002060"/>
              </a:solidFill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DF78661-8FF2-2055-8663-E5D22E0BB2CF}"/>
              </a:ext>
            </a:extLst>
          </p:cNvPr>
          <p:cNvSpPr txBox="1"/>
          <p:nvPr/>
        </p:nvSpPr>
        <p:spPr>
          <a:xfrm>
            <a:off x="2362659" y="6079737"/>
            <a:ext cx="720778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b="1" dirty="0">
                <a:solidFill>
                  <a:srgbClr val="002060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Сайт: </a:t>
            </a:r>
            <a:r>
              <a:rPr lang="ru-RU" sz="1800" b="1" dirty="0" err="1">
                <a:solidFill>
                  <a:srgbClr val="002060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Анкетолог</a:t>
            </a:r>
            <a:endParaRPr lang="en-US" dirty="0"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ctr"/>
            <a:r>
              <a:rPr lang="en" dirty="0">
                <a:solidFill>
                  <a:srgbClr val="0563C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https://iom.anketolog.ru/2022/09/23/reklama-v-internete</a:t>
            </a:r>
            <a:endParaRPr lang="ru-RU" dirty="0"/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49863469"/>
      </p:ext>
    </p:extLst>
  </p:cSld>
  <p:clrMapOvr>
    <a:masterClrMapping/>
  </p:clrMapOvr>
  <p:transition spd="slow">
    <p:cover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вал 5">
            <a:extLst>
              <a:ext uri="{FF2B5EF4-FFF2-40B4-BE49-F238E27FC236}">
                <a16:creationId xmlns:a16="http://schemas.microsoft.com/office/drawing/2014/main" id="{6E89EE61-0803-48A6-B1C9-EB93F7459D75}"/>
              </a:ext>
            </a:extLst>
          </p:cNvPr>
          <p:cNvSpPr/>
          <p:nvPr/>
        </p:nvSpPr>
        <p:spPr>
          <a:xfrm>
            <a:off x="838200" y="-1590675"/>
            <a:ext cx="8271801" cy="3454400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855341A-879D-4FE5-9746-5AC8CF9B1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7C5C2-B57C-4C94-B7CF-7E40591386D0}" type="slidenum">
              <a:rPr lang="ru-RU" smtClean="0"/>
              <a:t>13</a:t>
            </a:fld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5805" y="1306299"/>
            <a:ext cx="6853645" cy="4768460"/>
          </a:xfrm>
        </p:spPr>
      </p:pic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7582ACB0-26BB-69F4-5768-E1C5EC28D02D}"/>
              </a:ext>
            </a:extLst>
          </p:cNvPr>
          <p:cNvSpPr txBox="1">
            <a:spLocks/>
          </p:cNvSpPr>
          <p:nvPr/>
        </p:nvSpPr>
        <p:spPr>
          <a:xfrm>
            <a:off x="367734" y="287987"/>
            <a:ext cx="11063184" cy="8534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600" b="1" dirty="0">
                <a:solidFill>
                  <a:srgbClr val="002060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Онлайн-опрос жителей Российской Федерации </a:t>
            </a:r>
            <a:br>
              <a:rPr lang="ru-RU" sz="3600" b="1" dirty="0">
                <a:solidFill>
                  <a:srgbClr val="002060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600" b="1" dirty="0">
                <a:solidFill>
                  <a:srgbClr val="002060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 использовании информационных ресурсов</a:t>
            </a:r>
            <a:br>
              <a:rPr lang="ru-RU" sz="3000" b="1" dirty="0">
                <a:solidFill>
                  <a:srgbClr val="002060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3000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A902645-D9B1-B7AC-C296-AD953D711D4D}"/>
              </a:ext>
            </a:extLst>
          </p:cNvPr>
          <p:cNvSpPr txBox="1"/>
          <p:nvPr/>
        </p:nvSpPr>
        <p:spPr>
          <a:xfrm>
            <a:off x="2362659" y="6079737"/>
            <a:ext cx="720778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b="1" dirty="0">
                <a:solidFill>
                  <a:srgbClr val="002060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Сайт: </a:t>
            </a:r>
            <a:r>
              <a:rPr lang="ru-RU" sz="1800" b="1" dirty="0" err="1">
                <a:solidFill>
                  <a:srgbClr val="002060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Анкетолог</a:t>
            </a:r>
            <a:endParaRPr lang="en-US" dirty="0"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ctr"/>
            <a:r>
              <a:rPr lang="en" dirty="0">
                <a:solidFill>
                  <a:srgbClr val="0563C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https://iom.anketolog.ru/2022/09/23/reklama-v-internete</a:t>
            </a:r>
            <a:endParaRPr lang="ru-RU" dirty="0"/>
          </a:p>
          <a:p>
            <a:pPr algn="ctr"/>
            <a:endParaRPr lang="ru-RU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BA42A40-7498-C7E4-E7C5-20A9DE1A7B56}"/>
              </a:ext>
            </a:extLst>
          </p:cNvPr>
          <p:cNvSpPr txBox="1"/>
          <p:nvPr/>
        </p:nvSpPr>
        <p:spPr>
          <a:xfrm>
            <a:off x="170513" y="2902696"/>
            <a:ext cx="2544298" cy="14157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2022 год,</a:t>
            </a:r>
          </a:p>
          <a:p>
            <a:pPr algn="ctr"/>
            <a:endParaRPr lang="ru-RU" sz="800" b="1" dirty="0">
              <a:solidFill>
                <a:srgbClr val="002060"/>
              </a:solidFill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>
                <a:solidFill>
                  <a:srgbClr val="002060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распределение по возрасту</a:t>
            </a:r>
          </a:p>
          <a:p>
            <a:pPr algn="ctr"/>
            <a:endParaRPr lang="ru-RU" sz="1800" b="1" dirty="0">
              <a:solidFill>
                <a:srgbClr val="002060"/>
              </a:solidFill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1125746"/>
      </p:ext>
    </p:extLst>
  </p:cSld>
  <p:clrMapOvr>
    <a:masterClrMapping/>
  </p:clrMapOvr>
  <p:transition spd="slow">
    <p:cover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вал 5">
            <a:extLst>
              <a:ext uri="{FF2B5EF4-FFF2-40B4-BE49-F238E27FC236}">
                <a16:creationId xmlns:a16="http://schemas.microsoft.com/office/drawing/2014/main" id="{6E89EE61-0803-48A6-B1C9-EB93F7459D75}"/>
              </a:ext>
            </a:extLst>
          </p:cNvPr>
          <p:cNvSpPr/>
          <p:nvPr/>
        </p:nvSpPr>
        <p:spPr>
          <a:xfrm>
            <a:off x="838200" y="-1590675"/>
            <a:ext cx="8271801" cy="3454400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B19FF2-0CCC-49A3-878A-9CB11135C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117" y="1"/>
            <a:ext cx="11063184" cy="85344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000" b="1" dirty="0">
                <a:solidFill>
                  <a:srgbClr val="002060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Онлайн-опрос жителей Российской Федерации </a:t>
            </a:r>
            <a:br>
              <a:rPr lang="ru-RU" sz="3000" b="1" dirty="0">
                <a:solidFill>
                  <a:srgbClr val="002060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000" b="1" dirty="0">
                <a:solidFill>
                  <a:srgbClr val="002060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 использовании информационных ресурсов</a:t>
            </a:r>
            <a:endParaRPr lang="ru-RU" sz="3000" dirty="0">
              <a:solidFill>
                <a:srgbClr val="FF00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9" b="8053"/>
          <a:stretch/>
        </p:blipFill>
        <p:spPr>
          <a:xfrm>
            <a:off x="2698980" y="1113523"/>
            <a:ext cx="6535142" cy="4681756"/>
          </a:xfrm>
        </p:spPr>
      </p:pic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855341A-879D-4FE5-9746-5AC8CF9B1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7C5C2-B57C-4C94-B7CF-7E40591386D0}" type="slidenum">
              <a:rPr lang="ru-RU" smtClean="0"/>
              <a:t>14</a:t>
            </a:fld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724E394-6AB1-EEC0-8F6F-A8EDD59987E3}"/>
              </a:ext>
            </a:extLst>
          </p:cNvPr>
          <p:cNvSpPr txBox="1"/>
          <p:nvPr/>
        </p:nvSpPr>
        <p:spPr>
          <a:xfrm>
            <a:off x="2362659" y="6079737"/>
            <a:ext cx="720778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b="1" dirty="0">
                <a:solidFill>
                  <a:srgbClr val="002060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Сайт: </a:t>
            </a:r>
            <a:r>
              <a:rPr lang="ru-RU" sz="1800" b="1" dirty="0" err="1">
                <a:solidFill>
                  <a:srgbClr val="002060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Анкетолог</a:t>
            </a:r>
            <a:endParaRPr lang="en-US" dirty="0"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ctr"/>
            <a:r>
              <a:rPr lang="en" dirty="0">
                <a:solidFill>
                  <a:srgbClr val="0563C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https://iom.anketolog.ru/2022/09/23/reklama-v-internete</a:t>
            </a:r>
            <a:endParaRPr lang="ru-RU" dirty="0"/>
          </a:p>
          <a:p>
            <a:pPr algn="ctr"/>
            <a:endParaRPr lang="ru-RU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44CF242-182F-34E5-0331-DD31B1D0622F}"/>
              </a:ext>
            </a:extLst>
          </p:cNvPr>
          <p:cNvSpPr txBox="1"/>
          <p:nvPr/>
        </p:nvSpPr>
        <p:spPr>
          <a:xfrm>
            <a:off x="209319" y="2902696"/>
            <a:ext cx="2505491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2022 год,</a:t>
            </a:r>
          </a:p>
          <a:p>
            <a:pPr algn="ctr"/>
            <a:endParaRPr lang="ru-RU" sz="800" b="1" dirty="0">
              <a:solidFill>
                <a:srgbClr val="002060"/>
              </a:solidFill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>
                <a:solidFill>
                  <a:srgbClr val="002060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распределение по </a:t>
            </a:r>
            <a:r>
              <a:rPr lang="ru-RU" sz="2000" b="1" dirty="0" err="1">
                <a:solidFill>
                  <a:srgbClr val="002060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исполь-зованию</a:t>
            </a:r>
            <a:r>
              <a:rPr lang="ru-RU" sz="2000" b="1" dirty="0">
                <a:solidFill>
                  <a:srgbClr val="002060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ресурсов</a:t>
            </a:r>
          </a:p>
          <a:p>
            <a:pPr algn="ctr"/>
            <a:endParaRPr lang="ru-RU" sz="1800" b="1" dirty="0">
              <a:solidFill>
                <a:srgbClr val="002060"/>
              </a:solidFill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2946202"/>
      </p:ext>
    </p:extLst>
  </p:cSld>
  <p:clrMapOvr>
    <a:masterClrMapping/>
  </p:clrMapOvr>
  <p:transition spd="slow">
    <p:cover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вал 5">
            <a:extLst>
              <a:ext uri="{FF2B5EF4-FFF2-40B4-BE49-F238E27FC236}">
                <a16:creationId xmlns:a16="http://schemas.microsoft.com/office/drawing/2014/main" id="{6E89EE61-0803-48A6-B1C9-EB93F7459D75}"/>
              </a:ext>
            </a:extLst>
          </p:cNvPr>
          <p:cNvSpPr/>
          <p:nvPr/>
        </p:nvSpPr>
        <p:spPr>
          <a:xfrm>
            <a:off x="1062590" y="-1590675"/>
            <a:ext cx="8271801" cy="3454400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B19FF2-0CCC-49A3-878A-9CB11135C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4408" y="264406"/>
            <a:ext cx="11063184" cy="853440"/>
          </a:xfrm>
        </p:spPr>
        <p:txBody>
          <a:bodyPr>
            <a:normAutofit/>
          </a:bodyPr>
          <a:lstStyle/>
          <a:p>
            <a:pPr algn="ctr"/>
            <a:r>
              <a:rPr lang="ru-RU" sz="2700" b="1" dirty="0">
                <a:solidFill>
                  <a:srgbClr val="002060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Онлайн-опрос жителей Российской Федерации </a:t>
            </a:r>
            <a:br>
              <a:rPr lang="ru-RU" sz="2700" b="1" dirty="0">
                <a:solidFill>
                  <a:srgbClr val="002060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700" b="1" dirty="0">
                <a:solidFill>
                  <a:srgbClr val="002060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 основных критериях рекламы</a:t>
            </a:r>
            <a:endParaRPr lang="ru-RU" sz="2700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855341A-879D-4FE5-9746-5AC8CF9B1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7C5C2-B57C-4C94-B7CF-7E40591386D0}" type="slidenum">
              <a:rPr lang="ru-RU" smtClean="0"/>
              <a:t>15</a:t>
            </a:fld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7272" y="1377109"/>
            <a:ext cx="7579605" cy="423336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9C2E765-4C00-AD94-889D-09FD74F65558}"/>
              </a:ext>
            </a:extLst>
          </p:cNvPr>
          <p:cNvSpPr txBox="1"/>
          <p:nvPr/>
        </p:nvSpPr>
        <p:spPr>
          <a:xfrm>
            <a:off x="209319" y="2902696"/>
            <a:ext cx="1706543" cy="1846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2023 год,</a:t>
            </a:r>
          </a:p>
          <a:p>
            <a:pPr algn="ctr"/>
            <a:endParaRPr lang="ru-RU" sz="800" b="1" dirty="0">
              <a:solidFill>
                <a:srgbClr val="002060"/>
              </a:solidFill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>
                <a:solidFill>
                  <a:srgbClr val="002060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распределение критерий</a:t>
            </a:r>
          </a:p>
          <a:p>
            <a:pPr algn="ctr"/>
            <a:endParaRPr lang="ru-RU" sz="800" b="1" dirty="0">
              <a:solidFill>
                <a:srgbClr val="002060"/>
              </a:solidFill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ru-RU" sz="1800" b="1" dirty="0">
              <a:solidFill>
                <a:srgbClr val="002060"/>
              </a:solidFill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B214A36-52F2-2648-F921-F3510DF0C364}"/>
              </a:ext>
            </a:extLst>
          </p:cNvPr>
          <p:cNvSpPr txBox="1"/>
          <p:nvPr/>
        </p:nvSpPr>
        <p:spPr>
          <a:xfrm>
            <a:off x="904579" y="5670264"/>
            <a:ext cx="1008890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b="1" dirty="0">
                <a:solidFill>
                  <a:srgbClr val="002060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Сайт: </a:t>
            </a:r>
            <a:r>
              <a:rPr lang="ru-RU" sz="1700" dirty="0">
                <a:solidFill>
                  <a:srgbClr val="002060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ВЦИОМ НОВОСТИ</a:t>
            </a:r>
            <a:endParaRPr lang="ru-RU" sz="1700" dirty="0">
              <a:hlinkClick r:id="rId3"/>
            </a:endParaRPr>
          </a:p>
          <a:p>
            <a:r>
              <a:rPr lang="ru-RU" dirty="0">
                <a:hlinkClick r:id="rId3"/>
              </a:rPr>
              <a:t>https://wciom.ru/analytical-reviews/analiticheskii-obzor/socialnaja-reklama-2023-komu-zachem-o-chjom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90948217"/>
      </p:ext>
    </p:extLst>
  </p:cSld>
  <p:clrMapOvr>
    <a:masterClrMapping/>
  </p:clrMapOvr>
  <p:transition spd="slow">
    <p:cover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вал 7">
            <a:extLst>
              <a:ext uri="{FF2B5EF4-FFF2-40B4-BE49-F238E27FC236}">
                <a16:creationId xmlns:a16="http://schemas.microsoft.com/office/drawing/2014/main" id="{443A663C-26A8-42C9-AC15-74BEC8E29C2F}"/>
              </a:ext>
            </a:extLst>
          </p:cNvPr>
          <p:cNvSpPr/>
          <p:nvPr/>
        </p:nvSpPr>
        <p:spPr>
          <a:xfrm>
            <a:off x="1060137" y="-804199"/>
            <a:ext cx="8739161" cy="3610248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0974" y="472037"/>
            <a:ext cx="11310052" cy="934517"/>
          </a:xfrm>
        </p:spPr>
        <p:txBody>
          <a:bodyPr>
            <a:noAutofit/>
          </a:bodyPr>
          <a:lstStyle/>
          <a:p>
            <a:pPr algn="ctr"/>
            <a:r>
              <a:rPr lang="ru-RU" sz="3600" dirty="0">
                <a:solidFill>
                  <a:srgbClr val="002060"/>
                </a:solidFill>
                <a:latin typeface="Arial Black" panose="020B0A04020102020204" pitchFamily="34" charset="0"/>
              </a:rPr>
              <a:t>Метод экспертных оценок для исследования инструментов продвижения</a:t>
            </a:r>
            <a:br>
              <a:rPr lang="ru-RU" sz="3200" dirty="0">
                <a:solidFill>
                  <a:srgbClr val="002060"/>
                </a:solidFill>
                <a:latin typeface="Arial Black" panose="020B0A04020102020204" pitchFamily="34" charset="0"/>
              </a:rPr>
            </a:br>
            <a:r>
              <a:rPr lang="ru-RU" sz="3200" dirty="0">
                <a:solidFill>
                  <a:srgbClr val="FF0000"/>
                </a:solidFill>
                <a:latin typeface="Arial Black" panose="020B0A04020102020204" pitchFamily="34" charset="0"/>
              </a:rPr>
              <a:t> 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7C5C2-B57C-4C94-B7CF-7E40591386D0}" type="slidenum">
              <a:rPr lang="ru-RU" smtClean="0"/>
              <a:t>16</a:t>
            </a:fld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9F605AF-90DC-3929-500E-D1C936448741}"/>
              </a:ext>
            </a:extLst>
          </p:cNvPr>
          <p:cNvSpPr txBox="1"/>
          <p:nvPr/>
        </p:nvSpPr>
        <p:spPr>
          <a:xfrm>
            <a:off x="1299990" y="1406554"/>
            <a:ext cx="9628743" cy="32008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    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Методы экспертных оценок 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это методы оценки, суждения высококвалифицированных специалистов - профессионалов, высказанные в виде содержательной, качественной или количественной оценки экономического объекта предназначенные для использования при принятии решений.</a:t>
            </a:r>
            <a:r>
              <a:rPr lang="ru-RU" sz="2000" dirty="0">
                <a:effectLst/>
              </a:rPr>
              <a:t> </a:t>
            </a:r>
          </a:p>
          <a:p>
            <a:r>
              <a:rPr lang="ru-RU" sz="2000" b="1" dirty="0">
                <a:latin typeface="Times New Roman" panose="02020603050405020304" pitchFamily="18" charset="0"/>
              </a:rPr>
              <a:t>        Расчет коэффициента </a:t>
            </a:r>
            <a:r>
              <a:rPr lang="ru-RU" sz="2000" b="1" dirty="0" err="1">
                <a:latin typeface="Times New Roman" panose="02020603050405020304" pitchFamily="18" charset="0"/>
              </a:rPr>
              <a:t>конкордации</a:t>
            </a:r>
            <a:r>
              <a:rPr lang="ru-RU" sz="2000" b="1" dirty="0">
                <a:latin typeface="Times New Roman" panose="02020603050405020304" pitchFamily="18" charset="0"/>
              </a:rPr>
              <a:t>:</a:t>
            </a:r>
          </a:p>
          <a:p>
            <a:endParaRPr lang="ru-RU" dirty="0">
              <a:solidFill>
                <a:srgbClr val="1F1F1F"/>
              </a:solidFill>
              <a:latin typeface="Google Sans"/>
            </a:endParaRPr>
          </a:p>
          <a:p>
            <a:pPr algn="ctr"/>
            <a:r>
              <a:rPr lang="en-US" sz="2800" b="1" dirty="0">
                <a:solidFill>
                  <a:srgbClr val="002060"/>
                </a:solidFill>
                <a:latin typeface="Arial Black" panose="020B0A04020102020204" pitchFamily="34" charset="0"/>
                <a:ea typeface="+mj-ea"/>
                <a:cs typeface="+mj-cs"/>
              </a:rPr>
              <a:t>W</a:t>
            </a:r>
            <a:r>
              <a:rPr lang="ru-RU" sz="2800" b="1" dirty="0">
                <a:solidFill>
                  <a:srgbClr val="002060"/>
                </a:solidFill>
                <a:latin typeface="Arial Black" panose="020B0A04020102020204" pitchFamily="34" charset="0"/>
                <a:ea typeface="+mj-ea"/>
                <a:cs typeface="+mj-cs"/>
              </a:rPr>
              <a:t>=12*</a:t>
            </a:r>
            <a:r>
              <a:rPr lang="en-US" sz="2800" b="1" dirty="0">
                <a:solidFill>
                  <a:srgbClr val="002060"/>
                </a:solidFill>
                <a:latin typeface="Arial Black" panose="020B0A04020102020204" pitchFamily="34" charset="0"/>
                <a:ea typeface="+mj-ea"/>
                <a:cs typeface="+mj-cs"/>
              </a:rPr>
              <a:t>S</a:t>
            </a:r>
            <a:r>
              <a:rPr lang="ru-RU" sz="2800" b="1" dirty="0">
                <a:solidFill>
                  <a:srgbClr val="002060"/>
                </a:solidFill>
                <a:latin typeface="Arial Black" panose="020B0A04020102020204" pitchFamily="34" charset="0"/>
                <a:ea typeface="+mj-ea"/>
                <a:cs typeface="+mj-cs"/>
              </a:rPr>
              <a:t> / </a:t>
            </a:r>
            <a:r>
              <a:rPr lang="en-US" sz="2800" b="1" dirty="0">
                <a:solidFill>
                  <a:srgbClr val="002060"/>
                </a:solidFill>
                <a:latin typeface="Arial Black" panose="020B0A04020102020204" pitchFamily="34" charset="0"/>
                <a:ea typeface="+mj-ea"/>
                <a:cs typeface="+mj-cs"/>
              </a:rPr>
              <a:t>d^</a:t>
            </a:r>
            <a:r>
              <a:rPr lang="ru-RU" sz="2800" b="1" dirty="0">
                <a:solidFill>
                  <a:srgbClr val="002060"/>
                </a:solidFill>
                <a:latin typeface="Arial Black" panose="020B0A04020102020204" pitchFamily="34" charset="0"/>
                <a:ea typeface="+mj-ea"/>
                <a:cs typeface="+mj-cs"/>
              </a:rPr>
              <a:t>2*(</a:t>
            </a:r>
            <a:r>
              <a:rPr lang="en-US" sz="2800" b="1" dirty="0">
                <a:solidFill>
                  <a:srgbClr val="002060"/>
                </a:solidFill>
                <a:latin typeface="Arial Black" panose="020B0A04020102020204" pitchFamily="34" charset="0"/>
                <a:ea typeface="+mj-ea"/>
                <a:cs typeface="+mj-cs"/>
              </a:rPr>
              <a:t>m^</a:t>
            </a:r>
            <a:r>
              <a:rPr lang="ru-RU" sz="2800" b="1" dirty="0">
                <a:solidFill>
                  <a:srgbClr val="002060"/>
                </a:solidFill>
                <a:latin typeface="Arial Black" panose="020B0A04020102020204" pitchFamily="34" charset="0"/>
                <a:ea typeface="+mj-ea"/>
                <a:cs typeface="+mj-cs"/>
              </a:rPr>
              <a:t>3-</a:t>
            </a:r>
            <a:r>
              <a:rPr lang="en-US" sz="2800" b="1" dirty="0">
                <a:solidFill>
                  <a:srgbClr val="002060"/>
                </a:solidFill>
                <a:latin typeface="Arial Black" panose="020B0A04020102020204" pitchFamily="34" charset="0"/>
                <a:ea typeface="+mj-ea"/>
                <a:cs typeface="+mj-cs"/>
              </a:rPr>
              <a:t>m</a:t>
            </a:r>
            <a:r>
              <a:rPr lang="ru-RU" sz="2800" b="1" dirty="0">
                <a:solidFill>
                  <a:srgbClr val="002060"/>
                </a:solidFill>
                <a:latin typeface="Arial Black" panose="020B0A04020102020204" pitchFamily="34" charset="0"/>
                <a:ea typeface="+mj-ea"/>
                <a:cs typeface="+mj-cs"/>
              </a:rPr>
              <a:t>) </a:t>
            </a:r>
          </a:p>
          <a:p>
            <a:pPr algn="ctr"/>
            <a:r>
              <a:rPr lang="en-US" sz="2800" b="1" dirty="0">
                <a:solidFill>
                  <a:srgbClr val="002060"/>
                </a:solidFill>
                <a:latin typeface="Arial Black" panose="020B0A04020102020204" pitchFamily="34" charset="0"/>
                <a:ea typeface="+mj-ea"/>
                <a:cs typeface="+mj-cs"/>
              </a:rPr>
              <a:t>W</a:t>
            </a:r>
            <a:r>
              <a:rPr lang="ru-RU" sz="2800" b="1" dirty="0">
                <a:solidFill>
                  <a:srgbClr val="002060"/>
                </a:solidFill>
                <a:latin typeface="Arial Black" panose="020B0A04020102020204" pitchFamily="34" charset="0"/>
                <a:ea typeface="+mj-ea"/>
                <a:cs typeface="+mj-cs"/>
              </a:rPr>
              <a:t>=12*</a:t>
            </a:r>
            <a:r>
              <a:rPr lang="en-US" sz="2800" b="1" dirty="0">
                <a:solidFill>
                  <a:srgbClr val="002060"/>
                </a:solidFill>
                <a:latin typeface="Arial Black" panose="020B0A04020102020204" pitchFamily="34" charset="0"/>
                <a:ea typeface="+mj-ea"/>
                <a:cs typeface="+mj-cs"/>
              </a:rPr>
              <a:t>184</a:t>
            </a:r>
            <a:r>
              <a:rPr lang="ru-RU" sz="2800" b="1" dirty="0">
                <a:solidFill>
                  <a:srgbClr val="002060"/>
                </a:solidFill>
                <a:latin typeface="Arial Black" panose="020B0A04020102020204" pitchFamily="34" charset="0"/>
                <a:ea typeface="+mj-ea"/>
                <a:cs typeface="+mj-cs"/>
              </a:rPr>
              <a:t> / 5</a:t>
            </a:r>
            <a:r>
              <a:rPr lang="en-US" sz="2800" b="1" dirty="0">
                <a:solidFill>
                  <a:srgbClr val="002060"/>
                </a:solidFill>
                <a:latin typeface="Arial Black" panose="020B0A04020102020204" pitchFamily="34" charset="0"/>
                <a:ea typeface="+mj-ea"/>
                <a:cs typeface="+mj-cs"/>
              </a:rPr>
              <a:t>^</a:t>
            </a:r>
            <a:r>
              <a:rPr lang="ru-RU" sz="2800" b="1" dirty="0">
                <a:solidFill>
                  <a:srgbClr val="002060"/>
                </a:solidFill>
                <a:latin typeface="Arial Black" panose="020B0A04020102020204" pitchFamily="34" charset="0"/>
                <a:ea typeface="+mj-ea"/>
                <a:cs typeface="+mj-cs"/>
              </a:rPr>
              <a:t>2*(5</a:t>
            </a:r>
            <a:r>
              <a:rPr lang="en-US" sz="2800" b="1" dirty="0">
                <a:solidFill>
                  <a:srgbClr val="002060"/>
                </a:solidFill>
                <a:latin typeface="Arial Black" panose="020B0A04020102020204" pitchFamily="34" charset="0"/>
                <a:ea typeface="+mj-ea"/>
                <a:cs typeface="+mj-cs"/>
              </a:rPr>
              <a:t>^</a:t>
            </a:r>
            <a:r>
              <a:rPr lang="ru-RU" sz="2800" b="1" dirty="0">
                <a:solidFill>
                  <a:srgbClr val="002060"/>
                </a:solidFill>
                <a:latin typeface="Arial Black" panose="020B0A04020102020204" pitchFamily="34" charset="0"/>
                <a:ea typeface="+mj-ea"/>
                <a:cs typeface="+mj-cs"/>
              </a:rPr>
              <a:t>3-5) = </a:t>
            </a:r>
            <a:r>
              <a:rPr lang="en-US" sz="2800" b="1" dirty="0">
                <a:solidFill>
                  <a:srgbClr val="002060"/>
                </a:solidFill>
                <a:latin typeface="Arial Black" panose="020B0A04020102020204" pitchFamily="34" charset="0"/>
                <a:ea typeface="+mj-ea"/>
                <a:cs typeface="+mj-cs"/>
              </a:rPr>
              <a:t>0,736</a:t>
            </a:r>
            <a:endParaRPr lang="ru-RU" sz="2800" b="1" dirty="0">
              <a:solidFill>
                <a:srgbClr val="002060"/>
              </a:solidFill>
              <a:latin typeface="Arial Black" panose="020B0A04020102020204" pitchFamily="34" charset="0"/>
              <a:ea typeface="+mj-ea"/>
              <a:cs typeface="+mj-cs"/>
            </a:endParaRPr>
          </a:p>
          <a:p>
            <a:pPr algn="ctr"/>
            <a:r>
              <a:rPr lang="ru-RU" sz="28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</a:t>
            </a:r>
            <a:endParaRPr lang="ru-RU" sz="2800" b="1" dirty="0">
              <a:solidFill>
                <a:schemeClr val="tx2"/>
              </a:solidFill>
            </a:endParaRPr>
          </a:p>
        </p:txBody>
      </p:sp>
      <p:pic>
        <p:nvPicPr>
          <p:cNvPr id="1026" name="Picture 2" descr="Метод экспертной оценки | ВКонтакте">
            <a:extLst>
              <a:ext uri="{FF2B5EF4-FFF2-40B4-BE49-F238E27FC236}">
                <a16:creationId xmlns:a16="http://schemas.microsoft.com/office/drawing/2014/main" id="{4DD38A11-347B-402C-CD67-3B782040E6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4638" y="4189412"/>
            <a:ext cx="2489200" cy="2349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3189418"/>
      </p:ext>
    </p:extLst>
  </p:cSld>
  <p:clrMapOvr>
    <a:masterClrMapping/>
  </p:clrMapOvr>
  <p:transition spd="slow">
    <p:cover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вал 7">
            <a:extLst>
              <a:ext uri="{FF2B5EF4-FFF2-40B4-BE49-F238E27FC236}">
                <a16:creationId xmlns:a16="http://schemas.microsoft.com/office/drawing/2014/main" id="{443A663C-26A8-42C9-AC15-74BEC8E29C2F}"/>
              </a:ext>
            </a:extLst>
          </p:cNvPr>
          <p:cNvSpPr/>
          <p:nvPr/>
        </p:nvSpPr>
        <p:spPr>
          <a:xfrm>
            <a:off x="1071154" y="-1145722"/>
            <a:ext cx="8739161" cy="3610248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65315" y="472037"/>
            <a:ext cx="10188485" cy="934517"/>
          </a:xfrm>
        </p:spPr>
        <p:txBody>
          <a:bodyPr>
            <a:noAutofit/>
          </a:bodyPr>
          <a:lstStyle/>
          <a:p>
            <a:pPr algn="ctr"/>
            <a:r>
              <a:rPr lang="ru-RU" sz="4000" dirty="0">
                <a:solidFill>
                  <a:srgbClr val="002060"/>
                </a:solidFill>
                <a:latin typeface="Arial Black" panose="020B0A04020102020204" pitchFamily="34" charset="0"/>
              </a:rPr>
              <a:t>Исследование инструментов продвижения методом МАИ</a:t>
            </a:r>
            <a:br>
              <a:rPr lang="ru-RU" dirty="0">
                <a:solidFill>
                  <a:srgbClr val="002060"/>
                </a:solidFill>
                <a:latin typeface="Arial Black" panose="020B0A04020102020204" pitchFamily="34" charset="0"/>
              </a:rPr>
            </a:br>
            <a:r>
              <a:rPr lang="ru-RU" sz="3200" dirty="0">
                <a:solidFill>
                  <a:srgbClr val="FF0000"/>
                </a:solidFill>
                <a:latin typeface="Arial Black" panose="020B0A04020102020204" pitchFamily="34" charset="0"/>
              </a:rPr>
              <a:t>  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336" y="1692816"/>
            <a:ext cx="5810578" cy="4490270"/>
          </a:xfr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7C5C2-B57C-4C94-B7CF-7E40591386D0}" type="slidenum">
              <a:rPr lang="ru-RU" smtClean="0"/>
              <a:t>17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9557" y="1694687"/>
            <a:ext cx="5832129" cy="4488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068833"/>
      </p:ext>
    </p:extLst>
  </p:cSld>
  <p:clrMapOvr>
    <a:masterClrMapping/>
  </p:clrMapOvr>
  <p:transition spd="slow">
    <p:cover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вал 7">
            <a:extLst>
              <a:ext uri="{FF2B5EF4-FFF2-40B4-BE49-F238E27FC236}">
                <a16:creationId xmlns:a16="http://schemas.microsoft.com/office/drawing/2014/main" id="{443A663C-26A8-42C9-AC15-74BEC8E29C2F}"/>
              </a:ext>
            </a:extLst>
          </p:cNvPr>
          <p:cNvSpPr/>
          <p:nvPr/>
        </p:nvSpPr>
        <p:spPr>
          <a:xfrm>
            <a:off x="1538514" y="-1145722"/>
            <a:ext cx="8271801" cy="3454400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2029" y="363437"/>
            <a:ext cx="11005851" cy="934517"/>
          </a:xfrm>
        </p:spPr>
        <p:txBody>
          <a:bodyPr>
            <a:noAutofit/>
          </a:bodyPr>
          <a:lstStyle/>
          <a:p>
            <a:pPr algn="ctr"/>
            <a:r>
              <a:rPr lang="ru-RU" sz="4000" dirty="0">
                <a:solidFill>
                  <a:srgbClr val="002060"/>
                </a:solidFill>
                <a:latin typeface="Arial Black" panose="020B0A04020102020204" pitchFamily="34" charset="0"/>
              </a:rPr>
              <a:t>Расчет глобального приоритета альтернатив в МАИ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7C5C2-B57C-4C94-B7CF-7E40591386D0}" type="slidenum">
              <a:rPr lang="ru-RU" smtClean="0"/>
              <a:t>18</a:t>
            </a:fld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395" y="1575411"/>
            <a:ext cx="9017580" cy="5146063"/>
          </a:xfrm>
        </p:spPr>
      </p:pic>
    </p:spTree>
    <p:extLst>
      <p:ext uri="{BB962C8B-B14F-4D97-AF65-F5344CB8AC3E}">
        <p14:creationId xmlns:p14="http://schemas.microsoft.com/office/powerpoint/2010/main" val="3922612981"/>
      </p:ext>
    </p:extLst>
  </p:cSld>
  <p:clrMapOvr>
    <a:masterClrMapping/>
  </p:clrMapOvr>
  <p:transition spd="slow">
    <p:cover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/>
          <p:cNvSpPr/>
          <p:nvPr/>
        </p:nvSpPr>
        <p:spPr>
          <a:xfrm>
            <a:off x="467985" y="0"/>
            <a:ext cx="2516778" cy="2019074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FFF47CE6-149B-4A8C-AD6C-A9CCEB7B7C8F}"/>
              </a:ext>
            </a:extLst>
          </p:cNvPr>
          <p:cNvSpPr/>
          <p:nvPr/>
        </p:nvSpPr>
        <p:spPr>
          <a:xfrm>
            <a:off x="1374150" y="-1001185"/>
            <a:ext cx="8271801" cy="3454400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985" y="384492"/>
            <a:ext cx="10515600" cy="540039"/>
          </a:xfrm>
        </p:spPr>
        <p:txBody>
          <a:bodyPr>
            <a:no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Arial Black" panose="020B0A04020102020204" pitchFamily="34" charset="0"/>
              </a:rPr>
              <a:t>Вывод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0867" y="1168265"/>
            <a:ext cx="10885815" cy="5688849"/>
          </a:xfrm>
        </p:spPr>
        <p:txBody>
          <a:bodyPr>
            <a:noAutofit/>
          </a:bodyPr>
          <a:lstStyle/>
          <a:p>
            <a:pPr indent="450215" algn="just">
              <a:lnSpc>
                <a:spcPct val="100000"/>
              </a:lnSpc>
              <a:spcBef>
                <a:spcPts val="0"/>
              </a:spcBef>
            </a:pPr>
            <a:r>
              <a:rPr lang="ru-RU" sz="21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 развитием онлайн-среды конкуренция предприятий становится более острой и необходимо исследовать инструменты продвижения товаров/услуг в сети Интернет для эффективности их применения. </a:t>
            </a:r>
          </a:p>
          <a:p>
            <a:pPr indent="450215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1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Интернет-маркетинг играет ключевую роль в современном бизнесе, помогая предприятиям удерживать свои позиции на рынке и активно развиваться. </a:t>
            </a:r>
          </a:p>
          <a:p>
            <a:pPr indent="450215" algn="just">
              <a:lnSpc>
                <a:spcPct val="100000"/>
              </a:lnSpc>
              <a:spcBef>
                <a:spcPts val="0"/>
              </a:spcBef>
            </a:pPr>
            <a:r>
              <a:rPr lang="ru-RU" sz="21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Предприятиям важно создавать такие уникальные предложения о товаре/услуге на рынке онлайн, которые привлекли бы внимание потенциальных клиентов. </a:t>
            </a:r>
          </a:p>
          <a:p>
            <a:pPr indent="450215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1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Ключевые стратегии интернет-маркетинга и цифрового маркетинга позволяют результативно взаимодействовать с аудиторией, укреплять имидж бренда и повышать узнаваемость предприятия.</a:t>
            </a:r>
            <a:endParaRPr lang="ru-RU" sz="2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Грамотно и качественно созданная стратегия интернет-маркетинга </a:t>
            </a:r>
            <a:r>
              <a:rPr lang="ru-RU" sz="21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может стать мощным инструментом для достижения бизнес-целей и обеспечения устойчивого развития предприятия.</a:t>
            </a:r>
            <a:endParaRPr lang="ru-RU" sz="2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2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7C5C2-B57C-4C94-B7CF-7E40591386D0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6684706"/>
      </p:ext>
    </p:extLst>
  </p:cSld>
  <p:clrMapOvr>
    <a:masterClrMapping/>
  </p:clrMapOvr>
  <p:transition spd="slow">
    <p:cover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36658" y="1984211"/>
            <a:ext cx="9752289" cy="3251155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ru-RU" sz="4000" b="1" dirty="0">
                <a:solidFill>
                  <a:schemeClr val="tx2"/>
                </a:solidFill>
                <a:latin typeface="Arial Black" panose="020B0A04020102020204" pitchFamily="34" charset="0"/>
              </a:rPr>
              <a:t> </a:t>
            </a:r>
            <a:r>
              <a:rPr lang="ru-RU" sz="5000" b="1" dirty="0">
                <a:solidFill>
                  <a:schemeClr val="tx2"/>
                </a:solidFill>
                <a:latin typeface="Arial Black" panose="020B0A04020102020204" pitchFamily="34" charset="0"/>
              </a:rPr>
              <a:t>СПАСИБО ЗА ВНИМАНИЕ!</a:t>
            </a:r>
            <a:br>
              <a:rPr lang="en-US" sz="5000" b="1" spc="523" dirty="0">
                <a:solidFill>
                  <a:srgbClr val="AE3D62"/>
                </a:solidFill>
                <a:latin typeface="Arial Black" panose="020B0A04020102020204" pitchFamily="34" charset="0"/>
                <a:cs typeface="Arial" panose="020B0604020202020204" pitchFamily="34" charset="0"/>
              </a:rPr>
            </a:br>
            <a:endParaRPr lang="ru-RU" sz="5000" b="1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7C5C2-B57C-4C94-B7CF-7E40591386D0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8521792"/>
      </p:ext>
    </p:extLst>
  </p:cSld>
  <p:clrMapOvr>
    <a:masterClrMapping/>
  </p:clrMapOvr>
  <p:transition spd="slow">
    <p:cover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bd33b3d255d634e4c22f4212a6ff8f5d6553fe"/>
</p:tagLst>
</file>

<file path=ppt/theme/theme1.xml><?xml version="1.0" encoding="utf-8"?>
<a:theme xmlns:a="http://schemas.openxmlformats.org/drawingml/2006/main" name="Тема1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Тема1" id="{F39ED7DF-23EE-40DA-A2BD-A8554F7F689D}" vid="{F7E2EC23-5DAF-471E-97E1-12FFB294FD68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860</TotalTime>
  <Words>1045</Words>
  <Application>Microsoft Macintosh PowerPoint</Application>
  <PresentationFormat>Широкоэкранный</PresentationFormat>
  <Paragraphs>140</Paragraphs>
  <Slides>20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9" baseType="lpstr">
      <vt:lpstr>Arial</vt:lpstr>
      <vt:lpstr>Arial Black</vt:lpstr>
      <vt:lpstr>Calibri</vt:lpstr>
      <vt:lpstr>Calibri Light</vt:lpstr>
      <vt:lpstr>Google Sans</vt:lpstr>
      <vt:lpstr>Impact</vt:lpstr>
      <vt:lpstr>Segoe UI Semilight</vt:lpstr>
      <vt:lpstr>Times New Roman</vt:lpstr>
      <vt:lpstr>Тема1</vt:lpstr>
      <vt:lpstr>ИССЛЕДОВАНИЕ ИНСТРУМЕНТОВ ПРОДВИЖЕНИЯ В СЕТИ ИНТЕРНЕТ </vt:lpstr>
      <vt:lpstr>Актуальность исследования</vt:lpstr>
      <vt:lpstr>Проблема исследования</vt:lpstr>
      <vt:lpstr>Объект и предмет исследования </vt:lpstr>
      <vt:lpstr>Цель и задачи исследования </vt:lpstr>
      <vt:lpstr>Инструменты продвижения  в сети Интернет</vt:lpstr>
      <vt:lpstr>Классификация инструментов  продвижения </vt:lpstr>
      <vt:lpstr>Основные инструменты продвижения в сети Интернет</vt:lpstr>
      <vt:lpstr>Особенности продвижения предприятия в сети Интернет</vt:lpstr>
      <vt:lpstr>Интернет-маркетинг &amp; цифровой маркетинг</vt:lpstr>
      <vt:lpstr>Понятие «цифровой маркетинг» </vt:lpstr>
      <vt:lpstr>Онлайн-опрос жителей Российской Федерации  об использовании информационных ресурсов </vt:lpstr>
      <vt:lpstr>Презентация PowerPoint</vt:lpstr>
      <vt:lpstr>Онлайн-опрос жителей Российской Федерации  об использовании информационных ресурсов</vt:lpstr>
      <vt:lpstr>Онлайн-опрос жителей Российской Федерации  об основных критериях рекламы</vt:lpstr>
      <vt:lpstr>Метод экспертных оценок для исследования инструментов продвижения   </vt:lpstr>
      <vt:lpstr>Исследование инструментов продвижения методом МАИ   </vt:lpstr>
      <vt:lpstr>Расчет глобального приоритета альтернатив в МАИ</vt:lpstr>
      <vt:lpstr>Вывод</vt:lpstr>
      <vt:lpstr> СПАСИБО ЗА ВНИМАНИЕ! </vt:lpstr>
    </vt:vector>
  </TitlesOfParts>
  <Company>VVSU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Исследование рынка 3D-принтеров в России</dc:title>
  <dc:creator>Медведев Михаил</dc:creator>
  <cp:lastModifiedBy>Microsoft Office User</cp:lastModifiedBy>
  <cp:revision>292</cp:revision>
  <dcterms:created xsi:type="dcterms:W3CDTF">2021-04-16T00:32:33Z</dcterms:created>
  <dcterms:modified xsi:type="dcterms:W3CDTF">2024-03-25T07:30:37Z</dcterms:modified>
</cp:coreProperties>
</file>