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1"/>
  </p:notesMasterIdLst>
  <p:sldIdLst>
    <p:sldId id="256" r:id="rId2"/>
    <p:sldId id="257" r:id="rId3"/>
    <p:sldId id="265" r:id="rId4"/>
    <p:sldId id="266" r:id="rId5"/>
    <p:sldId id="267" r:id="rId6"/>
    <p:sldId id="268" r:id="rId7"/>
    <p:sldId id="269" r:id="rId8"/>
    <p:sldId id="270" r:id="rId9"/>
    <p:sldId id="271" r:id="rId10"/>
    <p:sldId id="290" r:id="rId11"/>
    <p:sldId id="272" r:id="rId12"/>
    <p:sldId id="273" r:id="rId13"/>
    <p:sldId id="274" r:id="rId14"/>
    <p:sldId id="275" r:id="rId15"/>
    <p:sldId id="276" r:id="rId16"/>
    <p:sldId id="277" r:id="rId17"/>
    <p:sldId id="278" r:id="rId18"/>
    <p:sldId id="279" r:id="rId19"/>
    <p:sldId id="282" r:id="rId20"/>
    <p:sldId id="281" r:id="rId21"/>
    <p:sldId id="284" r:id="rId22"/>
    <p:sldId id="283" r:id="rId23"/>
    <p:sldId id="285" r:id="rId24"/>
    <p:sldId id="286" r:id="rId25"/>
    <p:sldId id="287" r:id="rId26"/>
    <p:sldId id="288" r:id="rId27"/>
    <p:sldId id="289" r:id="rId28"/>
    <p:sldId id="291" r:id="rId29"/>
    <p:sldId id="261" r:id="rId3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70" autoAdjust="0"/>
    <p:restoredTop sz="94660"/>
  </p:normalViewPr>
  <p:slideViewPr>
    <p:cSldViewPr snapToGrid="0">
      <p:cViewPr varScale="1">
        <p:scale>
          <a:sx n="46" d="100"/>
          <a:sy n="46" d="100"/>
        </p:scale>
        <p:origin x="82" y="7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A08434-ADC9-4AA6-88D2-B06D043A0576}" type="datetimeFigureOut">
              <a:rPr lang="ru-RU" smtClean="0"/>
              <a:t>вс. 13.07.2025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B8B313-3684-4C9A-8513-203F868465D1}" type="slidenum">
              <a:rPr lang="ru-RU" smtClean="0"/>
              <a:t>‹#›</a:t>
            </a:fld>
            <a:endParaRPr lang="ru-RU"/>
          </a:p>
        </p:txBody>
      </p:sp>
    </p:spTree>
    <p:extLst>
      <p:ext uri="{BB962C8B-B14F-4D97-AF65-F5344CB8AC3E}">
        <p14:creationId xmlns:p14="http://schemas.microsoft.com/office/powerpoint/2010/main" val="1171905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
        <p:nvSpPr>
          <p:cNvPr id="4" name="Дата 3">
            <a:extLst>
              <a:ext uri="{FF2B5EF4-FFF2-40B4-BE49-F238E27FC236}">
                <a16:creationId xmlns:a16="http://schemas.microsoft.com/office/drawing/2014/main" id="{2DE15A83-4818-4A47-A348-F4A9AFA9BB8A}"/>
              </a:ext>
            </a:extLst>
          </p:cNvPr>
          <p:cNvSpPr>
            <a:spLocks noGrp="1"/>
          </p:cNvSpPr>
          <p:nvPr>
            <p:ph type="dt" sz="half" idx="10"/>
          </p:nvPr>
        </p:nvSpPr>
        <p:spPr/>
        <p:txBody>
          <a:bodyPr/>
          <a:lstStyle/>
          <a:p>
            <a:fld id="{A12871EB-CEB7-41E7-8CC1-FD965A32C446}" type="datetime1">
              <a:rPr lang="ru-RU" smtClean="0"/>
              <a:t>вс. 13.07.2025</a:t>
            </a:fld>
            <a:endParaRPr lang="ru-RU"/>
          </a:p>
        </p:txBody>
      </p:sp>
      <p:sp>
        <p:nvSpPr>
          <p:cNvPr id="5" name="Нижний колонтитул 4">
            <a:extLst>
              <a:ext uri="{FF2B5EF4-FFF2-40B4-BE49-F238E27FC236}">
                <a16:creationId xmlns:a16="http://schemas.microsoft.com/office/drawing/2014/main" id="{8CBBB980-E8FC-4067-86A7-1D4907ECFFA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7D01FB7-F1A8-433A-BC55-59C7C4008C10}"/>
              </a:ext>
            </a:extLst>
          </p:cNvPr>
          <p:cNvSpPr>
            <a:spLocks noGrp="1"/>
          </p:cNvSpPr>
          <p:nvPr>
            <p:ph type="sldNum" sz="quarter" idx="12"/>
          </p:nvPr>
        </p:nvSpPr>
        <p:spPr/>
        <p:txBody>
          <a:bodyPr/>
          <a:lstStyle/>
          <a:p>
            <a:fld id="{2867FFB2-FA83-4A05-BBB4-8E512F127361}" type="slidenum">
              <a:rPr lang="ru-RU" smtClean="0"/>
              <a:t>‹#›</a:t>
            </a:fld>
            <a:endParaRPr lang="ru-RU"/>
          </a:p>
        </p:txBody>
      </p:sp>
      <p:sp>
        <p:nvSpPr>
          <p:cNvPr id="7" name="Прямоугольник 6">
            <a:extLst>
              <a:ext uri="{FF2B5EF4-FFF2-40B4-BE49-F238E27FC236}">
                <a16:creationId xmlns:a16="http://schemas.microsoft.com/office/drawing/2014/main" id="{08FB03DB-2728-4350-BACD-52B9237E3137}"/>
              </a:ext>
            </a:extLst>
          </p:cNvPr>
          <p:cNvSpPr/>
          <p:nvPr userDrawn="1"/>
        </p:nvSpPr>
        <p:spPr>
          <a:xfrm>
            <a:off x="5891514" y="0"/>
            <a:ext cx="6300486" cy="6858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6">
                  <a:lumMod val="60000"/>
                  <a:lumOff val="40000"/>
                </a:schemeClr>
              </a:solidFill>
            </a:endParaRPr>
          </a:p>
        </p:txBody>
      </p:sp>
      <p:sp>
        <p:nvSpPr>
          <p:cNvPr id="9" name="Рисунок 8">
            <a:extLst>
              <a:ext uri="{FF2B5EF4-FFF2-40B4-BE49-F238E27FC236}">
                <a16:creationId xmlns:a16="http://schemas.microsoft.com/office/drawing/2014/main" id="{FFA21717-33CB-400E-99B3-8F2D814A7468}"/>
              </a:ext>
            </a:extLst>
          </p:cNvPr>
          <p:cNvSpPr>
            <a:spLocks noGrp="1"/>
          </p:cNvSpPr>
          <p:nvPr>
            <p:ph type="pic" sz="quarter" idx="13"/>
          </p:nvPr>
        </p:nvSpPr>
        <p:spPr>
          <a:xfrm>
            <a:off x="0" y="0"/>
            <a:ext cx="5891213" cy="6858000"/>
          </a:xfrm>
        </p:spPr>
        <p:txBody>
          <a:bodyPr/>
          <a:lstStyle/>
          <a:p>
            <a:endParaRPr lang="ru-RU"/>
          </a:p>
        </p:txBody>
      </p:sp>
      <p:sp>
        <p:nvSpPr>
          <p:cNvPr id="2" name="Заголовок 1">
            <a:extLst>
              <a:ext uri="{FF2B5EF4-FFF2-40B4-BE49-F238E27FC236}">
                <a16:creationId xmlns:a16="http://schemas.microsoft.com/office/drawing/2014/main" id="{995F9860-E7AA-4B15-9EB5-DAA9259212DB}"/>
              </a:ext>
            </a:extLst>
          </p:cNvPr>
          <p:cNvSpPr>
            <a:spLocks noGrp="1"/>
          </p:cNvSpPr>
          <p:nvPr>
            <p:ph type="ctrTitle"/>
          </p:nvPr>
        </p:nvSpPr>
        <p:spPr>
          <a:xfrm>
            <a:off x="6065134" y="136525"/>
            <a:ext cx="5953246" cy="2387600"/>
          </a:xfrm>
        </p:spPr>
        <p:txBody>
          <a:bodyPr anchor="b"/>
          <a:lstStyle>
            <a:lvl1pPr algn="ctr">
              <a:defRPr sz="6000" b="1">
                <a:solidFill>
                  <a:schemeClr val="accent6">
                    <a:lumMod val="75000"/>
                  </a:schemeClr>
                </a:solidFill>
                <a:effectLst>
                  <a:outerShdw blurRad="38100" dist="38100" dir="2700000" algn="tl">
                    <a:srgbClr val="000000">
                      <a:alpha val="43137"/>
                    </a:srgbClr>
                  </a:outerShdw>
                </a:effectLst>
              </a:defRPr>
            </a:lvl1pPr>
          </a:lstStyle>
          <a:p>
            <a:r>
              <a:rPr lang="ru-RU" dirty="0"/>
              <a:t>Образец заголовка</a:t>
            </a:r>
          </a:p>
        </p:txBody>
      </p:sp>
      <p:sp>
        <p:nvSpPr>
          <p:cNvPr id="3" name="Подзаголовок 2">
            <a:extLst>
              <a:ext uri="{FF2B5EF4-FFF2-40B4-BE49-F238E27FC236}">
                <a16:creationId xmlns:a16="http://schemas.microsoft.com/office/drawing/2014/main" id="{370C7889-FEAE-4D81-9328-48F835D920BC}"/>
              </a:ext>
            </a:extLst>
          </p:cNvPr>
          <p:cNvSpPr>
            <a:spLocks noGrp="1"/>
          </p:cNvSpPr>
          <p:nvPr>
            <p:ph type="subTitle" idx="1"/>
          </p:nvPr>
        </p:nvSpPr>
        <p:spPr>
          <a:xfrm>
            <a:off x="6096000" y="3602038"/>
            <a:ext cx="5953246" cy="1655762"/>
          </a:xfrm>
        </p:spPr>
        <p:txBody>
          <a:bodyPr/>
          <a:lstStyle>
            <a:lvl1pPr marL="0" indent="0" algn="ctr">
              <a:buNone/>
              <a:defRPr sz="2400">
                <a:solidFill>
                  <a:schemeClr val="accent6">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Tree>
    <p:extLst>
      <p:ext uri="{BB962C8B-B14F-4D97-AF65-F5344CB8AC3E}">
        <p14:creationId xmlns:p14="http://schemas.microsoft.com/office/powerpoint/2010/main" val="2094734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D3E4AB-007C-48CF-8A3A-B64245858CCB}"/>
              </a:ext>
            </a:extLst>
          </p:cNvPr>
          <p:cNvSpPr>
            <a:spLocks noGrp="1"/>
          </p:cNvSpPr>
          <p:nvPr>
            <p:ph type="title"/>
          </p:nvPr>
        </p:nvSpPr>
        <p:spPr/>
        <p:txBody>
          <a:bodyPr/>
          <a:lstStyle>
            <a:lvl1pPr>
              <a:defRPr b="1"/>
            </a:lvl1pPr>
          </a:lstStyle>
          <a:p>
            <a:r>
              <a:rPr lang="ru-RU" dirty="0"/>
              <a:t>Образец заголовка</a:t>
            </a:r>
          </a:p>
        </p:txBody>
      </p:sp>
      <p:sp>
        <p:nvSpPr>
          <p:cNvPr id="3" name="Объект 2">
            <a:extLst>
              <a:ext uri="{FF2B5EF4-FFF2-40B4-BE49-F238E27FC236}">
                <a16:creationId xmlns:a16="http://schemas.microsoft.com/office/drawing/2014/main" id="{F69C0369-AC97-4306-8FA4-D63F6C1534E3}"/>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0393BF6-30A5-4619-86E0-C6FCAD4F02B1}"/>
              </a:ext>
            </a:extLst>
          </p:cNvPr>
          <p:cNvSpPr>
            <a:spLocks noGrp="1"/>
          </p:cNvSpPr>
          <p:nvPr>
            <p:ph type="dt" sz="half" idx="10"/>
          </p:nvPr>
        </p:nvSpPr>
        <p:spPr/>
        <p:txBody>
          <a:bodyPr/>
          <a:lstStyle/>
          <a:p>
            <a:fld id="{A69BD274-4B48-48B3-899B-9FCF741AA8E4}" type="datetime1">
              <a:rPr lang="ru-RU" smtClean="0"/>
              <a:t>вс. 13.07.2025</a:t>
            </a:fld>
            <a:endParaRPr lang="ru-RU"/>
          </a:p>
        </p:txBody>
      </p:sp>
      <p:sp>
        <p:nvSpPr>
          <p:cNvPr id="5" name="Нижний колонтитул 4">
            <a:extLst>
              <a:ext uri="{FF2B5EF4-FFF2-40B4-BE49-F238E27FC236}">
                <a16:creationId xmlns:a16="http://schemas.microsoft.com/office/drawing/2014/main" id="{1849F7F8-0AD7-426E-B538-B6DB07F9BD6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6050621-D5FD-43FC-ADA7-81BAB7DC03A3}"/>
              </a:ext>
            </a:extLst>
          </p:cNvPr>
          <p:cNvSpPr>
            <a:spLocks noGrp="1"/>
          </p:cNvSpPr>
          <p:nvPr>
            <p:ph type="sldNum" sz="quarter" idx="12"/>
          </p:nvPr>
        </p:nvSpPr>
        <p:spPr/>
        <p:txBody>
          <a:bodyPr/>
          <a:lstStyle/>
          <a:p>
            <a:fld id="{2867FFB2-FA83-4A05-BBB4-8E512F127361}" type="slidenum">
              <a:rPr lang="ru-RU" smtClean="0"/>
              <a:t>‹#›</a:t>
            </a:fld>
            <a:endParaRPr lang="ru-RU"/>
          </a:p>
        </p:txBody>
      </p:sp>
      <p:sp>
        <p:nvSpPr>
          <p:cNvPr id="7" name="Фигура, имеющая форму буквы L 6">
            <a:extLst>
              <a:ext uri="{FF2B5EF4-FFF2-40B4-BE49-F238E27FC236}">
                <a16:creationId xmlns:a16="http://schemas.microsoft.com/office/drawing/2014/main" id="{2A4BBBCF-31DF-4475-9E88-8F57A3B2C09E}"/>
              </a:ext>
            </a:extLst>
          </p:cNvPr>
          <p:cNvSpPr/>
          <p:nvPr userDrawn="1"/>
        </p:nvSpPr>
        <p:spPr>
          <a:xfrm>
            <a:off x="0" y="5428527"/>
            <a:ext cx="1018572" cy="1429473"/>
          </a:xfrm>
          <a:prstGeom prst="corner">
            <a:avLst>
              <a:gd name="adj1" fmla="val 21815"/>
              <a:gd name="adj2" fmla="val 2209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Фигура, имеющая форму буквы L 7">
            <a:extLst>
              <a:ext uri="{FF2B5EF4-FFF2-40B4-BE49-F238E27FC236}">
                <a16:creationId xmlns:a16="http://schemas.microsoft.com/office/drawing/2014/main" id="{344C342A-AFC3-4328-946C-6882274610AA}"/>
              </a:ext>
            </a:extLst>
          </p:cNvPr>
          <p:cNvSpPr/>
          <p:nvPr userDrawn="1"/>
        </p:nvSpPr>
        <p:spPr>
          <a:xfrm rot="10800000">
            <a:off x="11173428" y="0"/>
            <a:ext cx="1018572" cy="1429473"/>
          </a:xfrm>
          <a:prstGeom prst="corner">
            <a:avLst>
              <a:gd name="adj1" fmla="val 21815"/>
              <a:gd name="adj2" fmla="val 2209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Фигура, имеющая форму буквы L 8">
            <a:extLst>
              <a:ext uri="{FF2B5EF4-FFF2-40B4-BE49-F238E27FC236}">
                <a16:creationId xmlns:a16="http://schemas.microsoft.com/office/drawing/2014/main" id="{61889BE7-1BC9-4DB5-9627-64C2ABFE345C}"/>
              </a:ext>
            </a:extLst>
          </p:cNvPr>
          <p:cNvSpPr/>
          <p:nvPr userDrawn="1"/>
        </p:nvSpPr>
        <p:spPr>
          <a:xfrm rot="16200000">
            <a:off x="10987271" y="5613903"/>
            <a:ext cx="1429473" cy="1057153"/>
          </a:xfrm>
          <a:prstGeom prst="corner">
            <a:avLst>
              <a:gd name="adj1" fmla="val 21815"/>
              <a:gd name="adj2" fmla="val 2209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Фигура, имеющая форму буквы L 9">
            <a:extLst>
              <a:ext uri="{FF2B5EF4-FFF2-40B4-BE49-F238E27FC236}">
                <a16:creationId xmlns:a16="http://schemas.microsoft.com/office/drawing/2014/main" id="{D7E3AD0D-FD9E-447A-BC7C-9DFB2452477E}"/>
              </a:ext>
            </a:extLst>
          </p:cNvPr>
          <p:cNvSpPr/>
          <p:nvPr userDrawn="1"/>
        </p:nvSpPr>
        <p:spPr>
          <a:xfrm rot="5400000">
            <a:off x="-186160" y="186160"/>
            <a:ext cx="1429473" cy="1057153"/>
          </a:xfrm>
          <a:prstGeom prst="corner">
            <a:avLst>
              <a:gd name="adj1" fmla="val 21815"/>
              <a:gd name="adj2" fmla="val 2209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506829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086CDA-E4D9-4680-9160-749F6D68D697}"/>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85441D36-FD8D-467A-9F0C-C15D03101D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5EB013D4-5D6D-4F16-B92B-DCDC02203F1B}"/>
              </a:ext>
            </a:extLst>
          </p:cNvPr>
          <p:cNvSpPr>
            <a:spLocks noGrp="1"/>
          </p:cNvSpPr>
          <p:nvPr>
            <p:ph type="dt" sz="half" idx="10"/>
          </p:nvPr>
        </p:nvSpPr>
        <p:spPr/>
        <p:txBody>
          <a:bodyPr/>
          <a:lstStyle/>
          <a:p>
            <a:fld id="{12D0C891-6AF4-4A78-B00F-2AC15785A4ED}" type="datetime1">
              <a:rPr lang="ru-RU" smtClean="0"/>
              <a:t>вс. 13.07.2025</a:t>
            </a:fld>
            <a:endParaRPr lang="ru-RU"/>
          </a:p>
        </p:txBody>
      </p:sp>
      <p:sp>
        <p:nvSpPr>
          <p:cNvPr id="5" name="Нижний колонтитул 4">
            <a:extLst>
              <a:ext uri="{FF2B5EF4-FFF2-40B4-BE49-F238E27FC236}">
                <a16:creationId xmlns:a16="http://schemas.microsoft.com/office/drawing/2014/main" id="{2D8A6D1C-C5C1-4F42-A25A-D272BE54DC7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C91FEAB-E3DA-4A2A-B748-4B754A11F096}"/>
              </a:ext>
            </a:extLst>
          </p:cNvPr>
          <p:cNvSpPr>
            <a:spLocks noGrp="1"/>
          </p:cNvSpPr>
          <p:nvPr>
            <p:ph type="sldNum" sz="quarter" idx="12"/>
          </p:nvPr>
        </p:nvSpPr>
        <p:spPr/>
        <p:txBody>
          <a:bodyPr/>
          <a:lstStyle/>
          <a:p>
            <a:fld id="{2867FFB2-FA83-4A05-BBB4-8E512F127361}" type="slidenum">
              <a:rPr lang="ru-RU" smtClean="0"/>
              <a:t>‹#›</a:t>
            </a:fld>
            <a:endParaRPr lang="ru-RU"/>
          </a:p>
        </p:txBody>
      </p:sp>
    </p:spTree>
    <p:extLst>
      <p:ext uri="{BB962C8B-B14F-4D97-AF65-F5344CB8AC3E}">
        <p14:creationId xmlns:p14="http://schemas.microsoft.com/office/powerpoint/2010/main" val="1198321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0B63CB-98F7-4FD2-AE6A-A9D1D0BBD88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0C07B4AB-69EB-4069-9839-993D2E79C3FC}"/>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32A4005B-2E7F-4189-B96D-CAEFC1F367C4}"/>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E87EA7BC-84F9-4F7B-8CAB-E2239A3A0DBB}"/>
              </a:ext>
            </a:extLst>
          </p:cNvPr>
          <p:cNvSpPr>
            <a:spLocks noGrp="1"/>
          </p:cNvSpPr>
          <p:nvPr>
            <p:ph type="dt" sz="half" idx="10"/>
          </p:nvPr>
        </p:nvSpPr>
        <p:spPr/>
        <p:txBody>
          <a:bodyPr/>
          <a:lstStyle/>
          <a:p>
            <a:fld id="{8DB96691-1C83-4357-BB44-5FD1C2751651}" type="datetime1">
              <a:rPr lang="ru-RU" smtClean="0"/>
              <a:t>вс. 13.07.2025</a:t>
            </a:fld>
            <a:endParaRPr lang="ru-RU"/>
          </a:p>
        </p:txBody>
      </p:sp>
      <p:sp>
        <p:nvSpPr>
          <p:cNvPr id="6" name="Нижний колонтитул 5">
            <a:extLst>
              <a:ext uri="{FF2B5EF4-FFF2-40B4-BE49-F238E27FC236}">
                <a16:creationId xmlns:a16="http://schemas.microsoft.com/office/drawing/2014/main" id="{064A9B47-FDE3-4CE0-81AF-A83E6641E91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5B2AFF76-4729-4763-A734-414D60FEC4F7}"/>
              </a:ext>
            </a:extLst>
          </p:cNvPr>
          <p:cNvSpPr>
            <a:spLocks noGrp="1"/>
          </p:cNvSpPr>
          <p:nvPr>
            <p:ph type="sldNum" sz="quarter" idx="12"/>
          </p:nvPr>
        </p:nvSpPr>
        <p:spPr/>
        <p:txBody>
          <a:bodyPr/>
          <a:lstStyle/>
          <a:p>
            <a:fld id="{2867FFB2-FA83-4A05-BBB4-8E512F127361}" type="slidenum">
              <a:rPr lang="ru-RU" smtClean="0"/>
              <a:t>‹#›</a:t>
            </a:fld>
            <a:endParaRPr lang="ru-RU"/>
          </a:p>
        </p:txBody>
      </p:sp>
    </p:spTree>
    <p:extLst>
      <p:ext uri="{BB962C8B-B14F-4D97-AF65-F5344CB8AC3E}">
        <p14:creationId xmlns:p14="http://schemas.microsoft.com/office/powerpoint/2010/main" val="3595964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7A0613-0D99-4D1A-B35E-69F2AE2E9725}"/>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D9161D37-3665-4485-9C81-A0284C59B0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1E66577C-7E72-4461-97F1-2EFF35D06E65}"/>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E8327E4B-ABF3-4BBF-87D0-979FF17CE5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7C838068-9821-41C4-A10F-9F910F9206E1}"/>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FAAFDDEA-5124-47FD-B4EF-22941F87FE80}"/>
              </a:ext>
            </a:extLst>
          </p:cNvPr>
          <p:cNvSpPr>
            <a:spLocks noGrp="1"/>
          </p:cNvSpPr>
          <p:nvPr>
            <p:ph type="dt" sz="half" idx="10"/>
          </p:nvPr>
        </p:nvSpPr>
        <p:spPr/>
        <p:txBody>
          <a:bodyPr/>
          <a:lstStyle/>
          <a:p>
            <a:fld id="{7695861C-748E-488A-9EB1-DFDE86BB5543}" type="datetime1">
              <a:rPr lang="ru-RU" smtClean="0"/>
              <a:t>вс. 13.07.2025</a:t>
            </a:fld>
            <a:endParaRPr lang="ru-RU"/>
          </a:p>
        </p:txBody>
      </p:sp>
      <p:sp>
        <p:nvSpPr>
          <p:cNvPr id="8" name="Нижний колонтитул 7">
            <a:extLst>
              <a:ext uri="{FF2B5EF4-FFF2-40B4-BE49-F238E27FC236}">
                <a16:creationId xmlns:a16="http://schemas.microsoft.com/office/drawing/2014/main" id="{88D7621D-5914-4DCC-8B50-376C51D372B5}"/>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B0F9F542-2397-4C5D-B9B4-43036BE79C49}"/>
              </a:ext>
            </a:extLst>
          </p:cNvPr>
          <p:cNvSpPr>
            <a:spLocks noGrp="1"/>
          </p:cNvSpPr>
          <p:nvPr>
            <p:ph type="sldNum" sz="quarter" idx="12"/>
          </p:nvPr>
        </p:nvSpPr>
        <p:spPr/>
        <p:txBody>
          <a:bodyPr/>
          <a:lstStyle/>
          <a:p>
            <a:fld id="{2867FFB2-FA83-4A05-BBB4-8E512F127361}" type="slidenum">
              <a:rPr lang="ru-RU" smtClean="0"/>
              <a:t>‹#›</a:t>
            </a:fld>
            <a:endParaRPr lang="ru-RU"/>
          </a:p>
        </p:txBody>
      </p:sp>
    </p:spTree>
    <p:extLst>
      <p:ext uri="{BB962C8B-B14F-4D97-AF65-F5344CB8AC3E}">
        <p14:creationId xmlns:p14="http://schemas.microsoft.com/office/powerpoint/2010/main" val="2501164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741AA3-DEB8-4E03-B716-EE5AD8A3E34F}"/>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47B8DF54-7B63-463D-A705-C0CD820F6093}"/>
              </a:ext>
            </a:extLst>
          </p:cNvPr>
          <p:cNvSpPr>
            <a:spLocks noGrp="1"/>
          </p:cNvSpPr>
          <p:nvPr>
            <p:ph type="dt" sz="half" idx="10"/>
          </p:nvPr>
        </p:nvSpPr>
        <p:spPr/>
        <p:txBody>
          <a:bodyPr/>
          <a:lstStyle/>
          <a:p>
            <a:fld id="{620C588F-7D51-4F18-BE5D-694C156B405C}" type="datetime1">
              <a:rPr lang="ru-RU" smtClean="0"/>
              <a:t>вс. 13.07.2025</a:t>
            </a:fld>
            <a:endParaRPr lang="ru-RU"/>
          </a:p>
        </p:txBody>
      </p:sp>
      <p:sp>
        <p:nvSpPr>
          <p:cNvPr id="4" name="Нижний колонтитул 3">
            <a:extLst>
              <a:ext uri="{FF2B5EF4-FFF2-40B4-BE49-F238E27FC236}">
                <a16:creationId xmlns:a16="http://schemas.microsoft.com/office/drawing/2014/main" id="{8FE19A30-CCCE-4D0F-A5EA-2694C83C5C44}"/>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DB863358-8F31-42DB-A75E-2CC034FE68E5}"/>
              </a:ext>
            </a:extLst>
          </p:cNvPr>
          <p:cNvSpPr>
            <a:spLocks noGrp="1"/>
          </p:cNvSpPr>
          <p:nvPr>
            <p:ph type="sldNum" sz="quarter" idx="12"/>
          </p:nvPr>
        </p:nvSpPr>
        <p:spPr/>
        <p:txBody>
          <a:bodyPr/>
          <a:lstStyle/>
          <a:p>
            <a:fld id="{2867FFB2-FA83-4A05-BBB4-8E512F127361}" type="slidenum">
              <a:rPr lang="ru-RU" smtClean="0"/>
              <a:t>‹#›</a:t>
            </a:fld>
            <a:endParaRPr lang="ru-RU"/>
          </a:p>
        </p:txBody>
      </p:sp>
    </p:spTree>
    <p:extLst>
      <p:ext uri="{BB962C8B-B14F-4D97-AF65-F5344CB8AC3E}">
        <p14:creationId xmlns:p14="http://schemas.microsoft.com/office/powerpoint/2010/main" val="610768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Пустой слайд">
    <p:spTree>
      <p:nvGrpSpPr>
        <p:cNvPr id="1" name=""/>
        <p:cNvGrpSpPr/>
        <p:nvPr/>
      </p:nvGrpSpPr>
      <p:grpSpPr>
        <a:xfrm>
          <a:off x="0" y="0"/>
          <a:ext cx="0" cy="0"/>
          <a:chOff x="0" y="0"/>
          <a:chExt cx="0" cy="0"/>
        </a:xfrm>
      </p:grpSpPr>
      <p:sp>
        <p:nvSpPr>
          <p:cNvPr id="6" name="Рисунок 5">
            <a:extLst>
              <a:ext uri="{FF2B5EF4-FFF2-40B4-BE49-F238E27FC236}">
                <a16:creationId xmlns:a16="http://schemas.microsoft.com/office/drawing/2014/main" id="{5D96FC90-666A-41D8-AC3D-8F635019BDFA}"/>
              </a:ext>
            </a:extLst>
          </p:cNvPr>
          <p:cNvSpPr>
            <a:spLocks noGrp="1"/>
          </p:cNvSpPr>
          <p:nvPr>
            <p:ph type="pic" sz="quarter" idx="10"/>
          </p:nvPr>
        </p:nvSpPr>
        <p:spPr>
          <a:xfrm>
            <a:off x="0" y="0"/>
            <a:ext cx="3044142" cy="3429000"/>
          </a:xfrm>
        </p:spPr>
        <p:txBody>
          <a:bodyPr/>
          <a:lstStyle/>
          <a:p>
            <a:endParaRPr lang="ru-RU"/>
          </a:p>
        </p:txBody>
      </p:sp>
      <p:sp>
        <p:nvSpPr>
          <p:cNvPr id="7" name="Рисунок 5">
            <a:extLst>
              <a:ext uri="{FF2B5EF4-FFF2-40B4-BE49-F238E27FC236}">
                <a16:creationId xmlns:a16="http://schemas.microsoft.com/office/drawing/2014/main" id="{477A18B6-7186-4923-A2C6-B06CC71BFC97}"/>
              </a:ext>
            </a:extLst>
          </p:cNvPr>
          <p:cNvSpPr>
            <a:spLocks noGrp="1"/>
          </p:cNvSpPr>
          <p:nvPr>
            <p:ph type="pic" sz="quarter" idx="11"/>
          </p:nvPr>
        </p:nvSpPr>
        <p:spPr>
          <a:xfrm>
            <a:off x="3051858" y="3429000"/>
            <a:ext cx="3044142" cy="3429000"/>
          </a:xfrm>
        </p:spPr>
        <p:txBody>
          <a:bodyPr/>
          <a:lstStyle/>
          <a:p>
            <a:endParaRPr lang="ru-RU"/>
          </a:p>
        </p:txBody>
      </p:sp>
      <p:sp>
        <p:nvSpPr>
          <p:cNvPr id="8" name="Рисунок 5">
            <a:extLst>
              <a:ext uri="{FF2B5EF4-FFF2-40B4-BE49-F238E27FC236}">
                <a16:creationId xmlns:a16="http://schemas.microsoft.com/office/drawing/2014/main" id="{75DAD50F-D376-4968-9022-8740455F4833}"/>
              </a:ext>
            </a:extLst>
          </p:cNvPr>
          <p:cNvSpPr>
            <a:spLocks noGrp="1"/>
          </p:cNvSpPr>
          <p:nvPr>
            <p:ph type="pic" sz="quarter" idx="12"/>
          </p:nvPr>
        </p:nvSpPr>
        <p:spPr>
          <a:xfrm>
            <a:off x="6096000" y="0"/>
            <a:ext cx="3044142" cy="3429000"/>
          </a:xfrm>
        </p:spPr>
        <p:txBody>
          <a:bodyPr/>
          <a:lstStyle/>
          <a:p>
            <a:endParaRPr lang="ru-RU"/>
          </a:p>
        </p:txBody>
      </p:sp>
      <p:sp>
        <p:nvSpPr>
          <p:cNvPr id="9" name="Рисунок 5">
            <a:extLst>
              <a:ext uri="{FF2B5EF4-FFF2-40B4-BE49-F238E27FC236}">
                <a16:creationId xmlns:a16="http://schemas.microsoft.com/office/drawing/2014/main" id="{C77762DE-954C-4411-AB2A-49A43212FD9E}"/>
              </a:ext>
            </a:extLst>
          </p:cNvPr>
          <p:cNvSpPr>
            <a:spLocks noGrp="1"/>
          </p:cNvSpPr>
          <p:nvPr>
            <p:ph type="pic" sz="quarter" idx="13"/>
          </p:nvPr>
        </p:nvSpPr>
        <p:spPr>
          <a:xfrm>
            <a:off x="9147858" y="3429000"/>
            <a:ext cx="3044142" cy="3429000"/>
          </a:xfrm>
        </p:spPr>
        <p:txBody>
          <a:bodyPr/>
          <a:lstStyle/>
          <a:p>
            <a:endParaRPr lang="ru-RU"/>
          </a:p>
        </p:txBody>
      </p:sp>
      <p:sp>
        <p:nvSpPr>
          <p:cNvPr id="11" name="Текст 10">
            <a:extLst>
              <a:ext uri="{FF2B5EF4-FFF2-40B4-BE49-F238E27FC236}">
                <a16:creationId xmlns:a16="http://schemas.microsoft.com/office/drawing/2014/main" id="{075DF8B3-B61E-42DF-9749-0A9A8505A448}"/>
              </a:ext>
            </a:extLst>
          </p:cNvPr>
          <p:cNvSpPr>
            <a:spLocks noGrp="1"/>
          </p:cNvSpPr>
          <p:nvPr>
            <p:ph type="body" sz="quarter" idx="14"/>
          </p:nvPr>
        </p:nvSpPr>
        <p:spPr>
          <a:xfrm>
            <a:off x="3051175" y="-6906"/>
            <a:ext cx="3036888" cy="3429000"/>
          </a:xfrm>
          <a:solidFill>
            <a:schemeClr val="accent6"/>
          </a:solidFill>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12" name="Текст 10">
            <a:extLst>
              <a:ext uri="{FF2B5EF4-FFF2-40B4-BE49-F238E27FC236}">
                <a16:creationId xmlns:a16="http://schemas.microsoft.com/office/drawing/2014/main" id="{320D08EE-D804-40FB-AE7E-CEE254F63550}"/>
              </a:ext>
            </a:extLst>
          </p:cNvPr>
          <p:cNvSpPr>
            <a:spLocks noGrp="1"/>
          </p:cNvSpPr>
          <p:nvPr>
            <p:ph type="body" sz="quarter" idx="15"/>
          </p:nvPr>
        </p:nvSpPr>
        <p:spPr>
          <a:xfrm>
            <a:off x="6088063" y="3430929"/>
            <a:ext cx="3036888" cy="342900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13" name="Текст 10">
            <a:extLst>
              <a:ext uri="{FF2B5EF4-FFF2-40B4-BE49-F238E27FC236}">
                <a16:creationId xmlns:a16="http://schemas.microsoft.com/office/drawing/2014/main" id="{02F63D49-B812-486B-B5E6-9C030000DC81}"/>
              </a:ext>
            </a:extLst>
          </p:cNvPr>
          <p:cNvSpPr>
            <a:spLocks noGrp="1"/>
          </p:cNvSpPr>
          <p:nvPr>
            <p:ph type="body" sz="quarter" idx="16"/>
          </p:nvPr>
        </p:nvSpPr>
        <p:spPr>
          <a:xfrm>
            <a:off x="-22907" y="3429000"/>
            <a:ext cx="3036888" cy="342900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14" name="Текст 10">
            <a:extLst>
              <a:ext uri="{FF2B5EF4-FFF2-40B4-BE49-F238E27FC236}">
                <a16:creationId xmlns:a16="http://schemas.microsoft.com/office/drawing/2014/main" id="{28D52F32-A499-4CCC-A1BE-7EF779BE7BB0}"/>
              </a:ext>
            </a:extLst>
          </p:cNvPr>
          <p:cNvSpPr>
            <a:spLocks noGrp="1"/>
          </p:cNvSpPr>
          <p:nvPr>
            <p:ph type="body" sz="quarter" idx="17"/>
          </p:nvPr>
        </p:nvSpPr>
        <p:spPr>
          <a:xfrm>
            <a:off x="9124268" y="0"/>
            <a:ext cx="3036888" cy="3429000"/>
          </a:xfrm>
          <a:solidFill>
            <a:schemeClr val="accent6"/>
          </a:solidFill>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2860010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7" name="Текст 6">
            <a:extLst>
              <a:ext uri="{FF2B5EF4-FFF2-40B4-BE49-F238E27FC236}">
                <a16:creationId xmlns:a16="http://schemas.microsoft.com/office/drawing/2014/main" id="{E5460A7A-40FB-40F9-9F01-826315E49862}"/>
              </a:ext>
            </a:extLst>
          </p:cNvPr>
          <p:cNvSpPr>
            <a:spLocks noGrp="1"/>
          </p:cNvSpPr>
          <p:nvPr>
            <p:ph type="body" sz="quarter" idx="10"/>
          </p:nvPr>
        </p:nvSpPr>
        <p:spPr>
          <a:xfrm>
            <a:off x="8576479" y="474562"/>
            <a:ext cx="3079750" cy="2954438"/>
          </a:xfrm>
          <a:solidFill>
            <a:schemeClr val="accent6"/>
          </a:solidFill>
          <a:ln>
            <a:noFill/>
          </a:ln>
        </p:spPr>
        <p:txBody>
          <a:bodyPr/>
          <a:lstStyle>
            <a:lvl1pPr marL="0" indent="0" algn="r">
              <a:buNone/>
              <a:defRPr>
                <a:solidFill>
                  <a:schemeClr val="bg1"/>
                </a:solidFill>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endParaRPr lang="en-US" dirty="0"/>
          </a:p>
          <a:p>
            <a:pPr lvl="0"/>
            <a:endParaRPr lang="en-US" dirty="0"/>
          </a:p>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8" name="Текст 6">
            <a:extLst>
              <a:ext uri="{FF2B5EF4-FFF2-40B4-BE49-F238E27FC236}">
                <a16:creationId xmlns:a16="http://schemas.microsoft.com/office/drawing/2014/main" id="{4E0003B5-56A3-4F15-9E0F-FFAD95C2938B}"/>
              </a:ext>
            </a:extLst>
          </p:cNvPr>
          <p:cNvSpPr>
            <a:spLocks noGrp="1"/>
          </p:cNvSpPr>
          <p:nvPr>
            <p:ph type="body" sz="quarter" idx="11"/>
          </p:nvPr>
        </p:nvSpPr>
        <p:spPr>
          <a:xfrm>
            <a:off x="5496729" y="474562"/>
            <a:ext cx="3079750" cy="2954438"/>
          </a:xfrm>
          <a:solidFill>
            <a:schemeClr val="bg1">
              <a:lumMod val="85000"/>
            </a:schemeClr>
          </a:solidFill>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endParaRPr lang="en-US" dirty="0"/>
          </a:p>
          <a:p>
            <a:pPr lvl="0"/>
            <a:endParaRPr lang="en-US" dirty="0"/>
          </a:p>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9" name="Текст 6">
            <a:extLst>
              <a:ext uri="{FF2B5EF4-FFF2-40B4-BE49-F238E27FC236}">
                <a16:creationId xmlns:a16="http://schemas.microsoft.com/office/drawing/2014/main" id="{F6F17BB5-1285-4C8E-A946-54AAA5C07798}"/>
              </a:ext>
            </a:extLst>
          </p:cNvPr>
          <p:cNvSpPr>
            <a:spLocks noGrp="1"/>
          </p:cNvSpPr>
          <p:nvPr>
            <p:ph type="body" sz="quarter" idx="12"/>
          </p:nvPr>
        </p:nvSpPr>
        <p:spPr>
          <a:xfrm>
            <a:off x="8576479" y="3429000"/>
            <a:ext cx="3079750" cy="2954438"/>
          </a:xfrm>
          <a:solidFill>
            <a:schemeClr val="bg1">
              <a:lumMod val="85000"/>
            </a:schemeClr>
          </a:solidFill>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endParaRPr lang="en-US" dirty="0"/>
          </a:p>
          <a:p>
            <a:pPr lvl="0"/>
            <a:endParaRPr lang="en-US" dirty="0"/>
          </a:p>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10" name="Текст 6">
            <a:extLst>
              <a:ext uri="{FF2B5EF4-FFF2-40B4-BE49-F238E27FC236}">
                <a16:creationId xmlns:a16="http://schemas.microsoft.com/office/drawing/2014/main" id="{213F24E3-9D87-431E-A109-DE113A138990}"/>
              </a:ext>
            </a:extLst>
          </p:cNvPr>
          <p:cNvSpPr>
            <a:spLocks noGrp="1"/>
          </p:cNvSpPr>
          <p:nvPr>
            <p:ph type="body" sz="quarter" idx="13"/>
          </p:nvPr>
        </p:nvSpPr>
        <p:spPr>
          <a:xfrm>
            <a:off x="5496729" y="3429000"/>
            <a:ext cx="3079750" cy="2954438"/>
          </a:xfrm>
          <a:solidFill>
            <a:schemeClr val="accent6"/>
          </a:solidFill>
        </p:spPr>
        <p:txBody>
          <a:bodyPr/>
          <a:lstStyle>
            <a:lvl1pPr marL="0" indent="0" algn="ctr">
              <a:buNone/>
              <a:defRPr>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endParaRPr lang="en-US" dirty="0"/>
          </a:p>
          <a:p>
            <a:pPr lvl="0"/>
            <a:endParaRPr lang="en-US" dirty="0"/>
          </a:p>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11" name="Текст 6">
            <a:extLst>
              <a:ext uri="{FF2B5EF4-FFF2-40B4-BE49-F238E27FC236}">
                <a16:creationId xmlns:a16="http://schemas.microsoft.com/office/drawing/2014/main" id="{64BCA4AD-2453-4D3A-A6F4-32B0C81B427E}"/>
              </a:ext>
            </a:extLst>
          </p:cNvPr>
          <p:cNvSpPr>
            <a:spLocks noGrp="1"/>
          </p:cNvSpPr>
          <p:nvPr>
            <p:ph type="body" sz="quarter" idx="14"/>
          </p:nvPr>
        </p:nvSpPr>
        <p:spPr>
          <a:xfrm>
            <a:off x="535771" y="1770926"/>
            <a:ext cx="4429768" cy="4612511"/>
          </a:xfrm>
        </p:spPr>
        <p:txBody>
          <a:bodyPr/>
          <a:lstStyle>
            <a:lvl1pPr marL="0" indent="0" algn="l">
              <a:buNone/>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12" name="Заголовок 11">
            <a:extLst>
              <a:ext uri="{FF2B5EF4-FFF2-40B4-BE49-F238E27FC236}">
                <a16:creationId xmlns:a16="http://schemas.microsoft.com/office/drawing/2014/main" id="{D9592A19-466D-444B-BE3E-E2D807AECEE7}"/>
              </a:ext>
            </a:extLst>
          </p:cNvPr>
          <p:cNvSpPr>
            <a:spLocks noGrp="1"/>
          </p:cNvSpPr>
          <p:nvPr>
            <p:ph type="title"/>
          </p:nvPr>
        </p:nvSpPr>
        <p:spPr>
          <a:xfrm>
            <a:off x="535772" y="365125"/>
            <a:ext cx="4429768" cy="1325563"/>
          </a:xfrm>
        </p:spPr>
        <p:txBody>
          <a:bodyPr/>
          <a:lstStyle/>
          <a:p>
            <a:r>
              <a:rPr lang="ru-RU"/>
              <a:t>Образец заголовка</a:t>
            </a:r>
          </a:p>
        </p:txBody>
      </p:sp>
    </p:spTree>
    <p:extLst>
      <p:ext uri="{BB962C8B-B14F-4D97-AF65-F5344CB8AC3E}">
        <p14:creationId xmlns:p14="http://schemas.microsoft.com/office/powerpoint/2010/main" val="338252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7FD8F8F2-4624-4188-A5F6-724E87741781}"/>
              </a:ext>
            </a:extLst>
          </p:cNvPr>
          <p:cNvSpPr>
            <a:spLocks noGrp="1"/>
          </p:cNvSpPr>
          <p:nvPr>
            <p:ph type="title"/>
          </p:nvPr>
        </p:nvSpPr>
        <p:spPr>
          <a:xfrm>
            <a:off x="6405623" y="365125"/>
            <a:ext cx="5257800" cy="1325563"/>
          </a:xfrm>
        </p:spPr>
        <p:txBody>
          <a:bodyPr/>
          <a:lstStyle>
            <a:lvl1pPr>
              <a:defRPr b="1"/>
            </a:lvl1pPr>
          </a:lstStyle>
          <a:p>
            <a:r>
              <a:rPr lang="ru-RU" dirty="0"/>
              <a:t>Образец заголовка</a:t>
            </a:r>
          </a:p>
        </p:txBody>
      </p:sp>
      <p:sp>
        <p:nvSpPr>
          <p:cNvPr id="7" name="Текст 6">
            <a:extLst>
              <a:ext uri="{FF2B5EF4-FFF2-40B4-BE49-F238E27FC236}">
                <a16:creationId xmlns:a16="http://schemas.microsoft.com/office/drawing/2014/main" id="{3593B03F-2009-4E1E-B76F-4E7AC5351300}"/>
              </a:ext>
            </a:extLst>
          </p:cNvPr>
          <p:cNvSpPr>
            <a:spLocks noGrp="1"/>
          </p:cNvSpPr>
          <p:nvPr>
            <p:ph type="body" sz="quarter" idx="10"/>
          </p:nvPr>
        </p:nvSpPr>
        <p:spPr>
          <a:xfrm>
            <a:off x="6405623" y="1885950"/>
            <a:ext cx="5257800" cy="4468813"/>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9" name="Текст 6">
            <a:extLst>
              <a:ext uri="{FF2B5EF4-FFF2-40B4-BE49-F238E27FC236}">
                <a16:creationId xmlns:a16="http://schemas.microsoft.com/office/drawing/2014/main" id="{F427EE61-8BDE-44DD-A358-2FAD275FBA50}"/>
              </a:ext>
            </a:extLst>
          </p:cNvPr>
          <p:cNvSpPr>
            <a:spLocks noGrp="1"/>
          </p:cNvSpPr>
          <p:nvPr>
            <p:ph type="body" sz="quarter" idx="11"/>
          </p:nvPr>
        </p:nvSpPr>
        <p:spPr>
          <a:xfrm>
            <a:off x="528577" y="1023846"/>
            <a:ext cx="4057891" cy="822797"/>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11" name="Текст 10">
            <a:extLst>
              <a:ext uri="{FF2B5EF4-FFF2-40B4-BE49-F238E27FC236}">
                <a16:creationId xmlns:a16="http://schemas.microsoft.com/office/drawing/2014/main" id="{E85987E3-7190-47E0-9255-D36D3D11BF01}"/>
              </a:ext>
            </a:extLst>
          </p:cNvPr>
          <p:cNvSpPr>
            <a:spLocks noGrp="1"/>
          </p:cNvSpPr>
          <p:nvPr>
            <p:ph type="body" sz="quarter" idx="12"/>
          </p:nvPr>
        </p:nvSpPr>
        <p:spPr>
          <a:xfrm>
            <a:off x="528577" y="471164"/>
            <a:ext cx="3305175" cy="4286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2" name="Текст 6">
            <a:extLst>
              <a:ext uri="{FF2B5EF4-FFF2-40B4-BE49-F238E27FC236}">
                <a16:creationId xmlns:a16="http://schemas.microsoft.com/office/drawing/2014/main" id="{D3CB2DBF-86BD-4842-BD8D-ED749472115C}"/>
              </a:ext>
            </a:extLst>
          </p:cNvPr>
          <p:cNvSpPr>
            <a:spLocks noGrp="1"/>
          </p:cNvSpPr>
          <p:nvPr>
            <p:ph type="body" sz="quarter" idx="13"/>
          </p:nvPr>
        </p:nvSpPr>
        <p:spPr>
          <a:xfrm>
            <a:off x="528577" y="5728474"/>
            <a:ext cx="4057891" cy="822797"/>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13" name="Текст 10">
            <a:extLst>
              <a:ext uri="{FF2B5EF4-FFF2-40B4-BE49-F238E27FC236}">
                <a16:creationId xmlns:a16="http://schemas.microsoft.com/office/drawing/2014/main" id="{3743E8B6-7CBB-471E-A471-58E2B78D3295}"/>
              </a:ext>
            </a:extLst>
          </p:cNvPr>
          <p:cNvSpPr>
            <a:spLocks noGrp="1"/>
          </p:cNvSpPr>
          <p:nvPr>
            <p:ph type="body" sz="quarter" idx="14"/>
          </p:nvPr>
        </p:nvSpPr>
        <p:spPr>
          <a:xfrm>
            <a:off x="528577" y="5175792"/>
            <a:ext cx="3305175" cy="4286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4" name="Текст 6">
            <a:extLst>
              <a:ext uri="{FF2B5EF4-FFF2-40B4-BE49-F238E27FC236}">
                <a16:creationId xmlns:a16="http://schemas.microsoft.com/office/drawing/2014/main" id="{43700CC0-27A7-41CD-9023-C5A13EDC2835}"/>
              </a:ext>
            </a:extLst>
          </p:cNvPr>
          <p:cNvSpPr>
            <a:spLocks noGrp="1"/>
          </p:cNvSpPr>
          <p:nvPr>
            <p:ph type="body" sz="quarter" idx="15"/>
          </p:nvPr>
        </p:nvSpPr>
        <p:spPr>
          <a:xfrm>
            <a:off x="528577" y="4184064"/>
            <a:ext cx="4057891" cy="822797"/>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15" name="Текст 10">
            <a:extLst>
              <a:ext uri="{FF2B5EF4-FFF2-40B4-BE49-F238E27FC236}">
                <a16:creationId xmlns:a16="http://schemas.microsoft.com/office/drawing/2014/main" id="{C7E1DB0A-9FF1-40B4-BDB5-AC63D1211038}"/>
              </a:ext>
            </a:extLst>
          </p:cNvPr>
          <p:cNvSpPr>
            <a:spLocks noGrp="1"/>
          </p:cNvSpPr>
          <p:nvPr>
            <p:ph type="body" sz="quarter" idx="16"/>
          </p:nvPr>
        </p:nvSpPr>
        <p:spPr>
          <a:xfrm>
            <a:off x="528577" y="3631382"/>
            <a:ext cx="3305175" cy="4286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6" name="Текст 6">
            <a:extLst>
              <a:ext uri="{FF2B5EF4-FFF2-40B4-BE49-F238E27FC236}">
                <a16:creationId xmlns:a16="http://schemas.microsoft.com/office/drawing/2014/main" id="{9D51BF41-F634-4D57-A637-FF8A0EC4BB16}"/>
              </a:ext>
            </a:extLst>
          </p:cNvPr>
          <p:cNvSpPr>
            <a:spLocks noGrp="1"/>
          </p:cNvSpPr>
          <p:nvPr>
            <p:ph type="body" sz="quarter" idx="17"/>
          </p:nvPr>
        </p:nvSpPr>
        <p:spPr>
          <a:xfrm>
            <a:off x="528577" y="2558629"/>
            <a:ext cx="4057891" cy="822797"/>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17" name="Текст 10">
            <a:extLst>
              <a:ext uri="{FF2B5EF4-FFF2-40B4-BE49-F238E27FC236}">
                <a16:creationId xmlns:a16="http://schemas.microsoft.com/office/drawing/2014/main" id="{A1A49660-1072-4AE0-8537-A7BC419F156A}"/>
              </a:ext>
            </a:extLst>
          </p:cNvPr>
          <p:cNvSpPr>
            <a:spLocks noGrp="1"/>
          </p:cNvSpPr>
          <p:nvPr>
            <p:ph type="body" sz="quarter" idx="18"/>
          </p:nvPr>
        </p:nvSpPr>
        <p:spPr>
          <a:xfrm>
            <a:off x="528577" y="2005947"/>
            <a:ext cx="3305175" cy="4286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graphicFrame>
        <p:nvGraphicFramePr>
          <p:cNvPr id="18" name="Таблица 18">
            <a:extLst>
              <a:ext uri="{FF2B5EF4-FFF2-40B4-BE49-F238E27FC236}">
                <a16:creationId xmlns:a16="http://schemas.microsoft.com/office/drawing/2014/main" id="{70B24C5F-4D3D-4415-A815-49971BABC57B}"/>
              </a:ext>
            </a:extLst>
          </p:cNvPr>
          <p:cNvGraphicFramePr>
            <a:graphicFrameLocks noGrp="1"/>
          </p:cNvGraphicFramePr>
          <p:nvPr userDrawn="1">
            <p:extLst>
              <p:ext uri="{D42A27DB-BD31-4B8C-83A1-F6EECF244321}">
                <p14:modId xmlns:p14="http://schemas.microsoft.com/office/powerpoint/2010/main" val="875099799"/>
              </p:ext>
            </p:extLst>
          </p:nvPr>
        </p:nvGraphicFramePr>
        <p:xfrm>
          <a:off x="4745620" y="471163"/>
          <a:ext cx="1435261" cy="6080108"/>
        </p:xfrm>
        <a:graphic>
          <a:graphicData uri="http://schemas.openxmlformats.org/drawingml/2006/table">
            <a:tbl>
              <a:tblPr firstRow="1" bandRow="1">
                <a:tableStyleId>{93296810-A885-4BE3-A3E7-6D5BEEA58F35}</a:tableStyleId>
              </a:tblPr>
              <a:tblGrid>
                <a:gridCol w="1435261">
                  <a:extLst>
                    <a:ext uri="{9D8B030D-6E8A-4147-A177-3AD203B41FA5}">
                      <a16:colId xmlns:a16="http://schemas.microsoft.com/office/drawing/2014/main" val="3484662148"/>
                    </a:ext>
                  </a:extLst>
                </a:gridCol>
              </a:tblGrid>
              <a:tr h="1520027">
                <a:tc>
                  <a:txBody>
                    <a:bodyPr/>
                    <a:lstStyle/>
                    <a:p>
                      <a:endParaRPr lang="ru-RU"/>
                    </a:p>
                  </a:txBody>
                  <a:tcPr/>
                </a:tc>
                <a:extLst>
                  <a:ext uri="{0D108BD9-81ED-4DB2-BD59-A6C34878D82A}">
                    <a16:rowId xmlns:a16="http://schemas.microsoft.com/office/drawing/2014/main" val="3322690842"/>
                  </a:ext>
                </a:extLst>
              </a:tr>
              <a:tr h="1520027">
                <a:tc>
                  <a:txBody>
                    <a:bodyPr/>
                    <a:lstStyle/>
                    <a:p>
                      <a:endParaRPr lang="ru-RU"/>
                    </a:p>
                  </a:txBody>
                  <a:tcPr/>
                </a:tc>
                <a:extLst>
                  <a:ext uri="{0D108BD9-81ED-4DB2-BD59-A6C34878D82A}">
                    <a16:rowId xmlns:a16="http://schemas.microsoft.com/office/drawing/2014/main" val="1597834754"/>
                  </a:ext>
                </a:extLst>
              </a:tr>
              <a:tr h="1520027">
                <a:tc>
                  <a:txBody>
                    <a:bodyPr/>
                    <a:lstStyle/>
                    <a:p>
                      <a:endParaRPr lang="ru-RU"/>
                    </a:p>
                  </a:txBody>
                  <a:tcPr/>
                </a:tc>
                <a:extLst>
                  <a:ext uri="{0D108BD9-81ED-4DB2-BD59-A6C34878D82A}">
                    <a16:rowId xmlns:a16="http://schemas.microsoft.com/office/drawing/2014/main" val="3521002084"/>
                  </a:ext>
                </a:extLst>
              </a:tr>
              <a:tr h="1520027">
                <a:tc>
                  <a:txBody>
                    <a:bodyPr/>
                    <a:lstStyle/>
                    <a:p>
                      <a:endParaRPr lang="ru-RU" dirty="0"/>
                    </a:p>
                  </a:txBody>
                  <a:tcPr/>
                </a:tc>
                <a:extLst>
                  <a:ext uri="{0D108BD9-81ED-4DB2-BD59-A6C34878D82A}">
                    <a16:rowId xmlns:a16="http://schemas.microsoft.com/office/drawing/2014/main" val="2038219575"/>
                  </a:ext>
                </a:extLst>
              </a:tr>
            </a:tbl>
          </a:graphicData>
        </a:graphic>
      </p:graphicFrame>
      <p:sp>
        <p:nvSpPr>
          <p:cNvPr id="20" name="Рисунок 19">
            <a:extLst>
              <a:ext uri="{FF2B5EF4-FFF2-40B4-BE49-F238E27FC236}">
                <a16:creationId xmlns:a16="http://schemas.microsoft.com/office/drawing/2014/main" id="{C502F727-D6EE-497C-A5B0-DE090ED47826}"/>
              </a:ext>
            </a:extLst>
          </p:cNvPr>
          <p:cNvSpPr>
            <a:spLocks noGrp="1"/>
          </p:cNvSpPr>
          <p:nvPr>
            <p:ph type="pic" sz="quarter" idx="19"/>
          </p:nvPr>
        </p:nvSpPr>
        <p:spPr>
          <a:xfrm>
            <a:off x="4954326" y="696054"/>
            <a:ext cx="1029786" cy="1101552"/>
          </a:xfrm>
        </p:spPr>
        <p:txBody>
          <a:bodyPr/>
          <a:lstStyle>
            <a:lvl1pPr marL="0" indent="0">
              <a:buNone/>
              <a:defRPr/>
            </a:lvl1pPr>
          </a:lstStyle>
          <a:p>
            <a:endParaRPr lang="ru-RU"/>
          </a:p>
        </p:txBody>
      </p:sp>
      <p:sp>
        <p:nvSpPr>
          <p:cNvPr id="21" name="Рисунок 19">
            <a:extLst>
              <a:ext uri="{FF2B5EF4-FFF2-40B4-BE49-F238E27FC236}">
                <a16:creationId xmlns:a16="http://schemas.microsoft.com/office/drawing/2014/main" id="{0A240E27-AEFA-43F0-89FF-2A74A5D77D8A}"/>
              </a:ext>
            </a:extLst>
          </p:cNvPr>
          <p:cNvSpPr>
            <a:spLocks noGrp="1"/>
          </p:cNvSpPr>
          <p:nvPr>
            <p:ph type="pic" sz="quarter" idx="20"/>
          </p:nvPr>
        </p:nvSpPr>
        <p:spPr>
          <a:xfrm>
            <a:off x="4942389" y="2199183"/>
            <a:ext cx="1029786" cy="1101552"/>
          </a:xfrm>
        </p:spPr>
        <p:txBody>
          <a:bodyPr/>
          <a:lstStyle>
            <a:lvl1pPr marL="0" indent="0">
              <a:buNone/>
              <a:defRPr/>
            </a:lvl1pPr>
          </a:lstStyle>
          <a:p>
            <a:endParaRPr lang="ru-RU"/>
          </a:p>
        </p:txBody>
      </p:sp>
      <p:sp>
        <p:nvSpPr>
          <p:cNvPr id="22" name="Рисунок 19">
            <a:extLst>
              <a:ext uri="{FF2B5EF4-FFF2-40B4-BE49-F238E27FC236}">
                <a16:creationId xmlns:a16="http://schemas.microsoft.com/office/drawing/2014/main" id="{27F5EEBF-34A9-48CF-83E0-D6D660A5179D}"/>
              </a:ext>
            </a:extLst>
          </p:cNvPr>
          <p:cNvSpPr>
            <a:spLocks noGrp="1"/>
          </p:cNvSpPr>
          <p:nvPr>
            <p:ph type="pic" sz="quarter" idx="21"/>
          </p:nvPr>
        </p:nvSpPr>
        <p:spPr>
          <a:xfrm>
            <a:off x="4942389" y="3739045"/>
            <a:ext cx="1029786" cy="1101552"/>
          </a:xfrm>
        </p:spPr>
        <p:txBody>
          <a:bodyPr/>
          <a:lstStyle>
            <a:lvl1pPr marL="0" indent="0">
              <a:buNone/>
              <a:defRPr/>
            </a:lvl1pPr>
          </a:lstStyle>
          <a:p>
            <a:endParaRPr lang="ru-RU"/>
          </a:p>
        </p:txBody>
      </p:sp>
      <p:sp>
        <p:nvSpPr>
          <p:cNvPr id="23" name="Рисунок 19">
            <a:extLst>
              <a:ext uri="{FF2B5EF4-FFF2-40B4-BE49-F238E27FC236}">
                <a16:creationId xmlns:a16="http://schemas.microsoft.com/office/drawing/2014/main" id="{190A3F46-C204-4178-985D-47AB747A32D6}"/>
              </a:ext>
            </a:extLst>
          </p:cNvPr>
          <p:cNvSpPr>
            <a:spLocks noGrp="1"/>
          </p:cNvSpPr>
          <p:nvPr>
            <p:ph type="pic" sz="quarter" idx="22"/>
          </p:nvPr>
        </p:nvSpPr>
        <p:spPr>
          <a:xfrm>
            <a:off x="4954326" y="5261562"/>
            <a:ext cx="1029786" cy="1101552"/>
          </a:xfrm>
        </p:spPr>
        <p:txBody>
          <a:bodyPr/>
          <a:lstStyle>
            <a:lvl1pPr marL="0" indent="0">
              <a:buNone/>
              <a:defRPr/>
            </a:lvl1pPr>
          </a:lstStyle>
          <a:p>
            <a:endParaRPr lang="ru-RU" dirty="0"/>
          </a:p>
        </p:txBody>
      </p:sp>
    </p:spTree>
    <p:extLst>
      <p:ext uri="{BB962C8B-B14F-4D97-AF65-F5344CB8AC3E}">
        <p14:creationId xmlns:p14="http://schemas.microsoft.com/office/powerpoint/2010/main" val="2708007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2432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A0DFF78-39D7-4937-98E8-F57FB15C46A1}"/>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95237F67-7887-4F79-9086-2D4E7C41D436}"/>
              </a:ext>
            </a:extLst>
          </p:cNvPr>
          <p:cNvSpPr>
            <a:spLocks noGrp="1"/>
          </p:cNvSpPr>
          <p:nvPr>
            <p:ph type="dt" sz="half" idx="10"/>
          </p:nvPr>
        </p:nvSpPr>
        <p:spPr/>
        <p:txBody>
          <a:bodyPr/>
          <a:lstStyle/>
          <a:p>
            <a:fld id="{EFA08B19-8377-40BD-9B8D-6A93B716B8F6}" type="datetime1">
              <a:rPr lang="ru-RU" smtClean="0"/>
              <a:t>вс. 13.07.2025</a:t>
            </a:fld>
            <a:endParaRPr lang="ru-RU"/>
          </a:p>
        </p:txBody>
      </p:sp>
      <p:sp>
        <p:nvSpPr>
          <p:cNvPr id="4" name="Нижний колонтитул 3">
            <a:extLst>
              <a:ext uri="{FF2B5EF4-FFF2-40B4-BE49-F238E27FC236}">
                <a16:creationId xmlns:a16="http://schemas.microsoft.com/office/drawing/2014/main" id="{51E47127-0BAA-48A8-B6F8-8F7AF2B64402}"/>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14E152EC-92EC-47F8-8905-AEB3824F3AD9}"/>
              </a:ext>
            </a:extLst>
          </p:cNvPr>
          <p:cNvSpPr>
            <a:spLocks noGrp="1"/>
          </p:cNvSpPr>
          <p:nvPr>
            <p:ph type="sldNum" sz="quarter" idx="12"/>
          </p:nvPr>
        </p:nvSpPr>
        <p:spPr/>
        <p:txBody>
          <a:bodyPr/>
          <a:lstStyle/>
          <a:p>
            <a:fld id="{2867FFB2-FA83-4A05-BBB4-8E512F127361}" type="slidenum">
              <a:rPr lang="ru-RU" smtClean="0"/>
              <a:t>‹#›</a:t>
            </a:fld>
            <a:endParaRPr lang="ru-RU"/>
          </a:p>
        </p:txBody>
      </p:sp>
    </p:spTree>
    <p:extLst>
      <p:ext uri="{BB962C8B-B14F-4D97-AF65-F5344CB8AC3E}">
        <p14:creationId xmlns:p14="http://schemas.microsoft.com/office/powerpoint/2010/main" val="748860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9B0B3EC-B4DF-48E5-8D49-912B3B56233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09577FBE-9365-476D-A0C7-B0BFE240CA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B68A4208-4596-4570-8A48-D601F1ED5F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84768763-5A91-4409-893B-F87ABA4DA8F3}"/>
              </a:ext>
            </a:extLst>
          </p:cNvPr>
          <p:cNvSpPr>
            <a:spLocks noGrp="1"/>
          </p:cNvSpPr>
          <p:nvPr>
            <p:ph type="dt" sz="half" idx="10"/>
          </p:nvPr>
        </p:nvSpPr>
        <p:spPr/>
        <p:txBody>
          <a:bodyPr/>
          <a:lstStyle/>
          <a:p>
            <a:fld id="{112F449D-D79C-4439-BCEE-34E35336464E}" type="datetime1">
              <a:rPr lang="ru-RU" smtClean="0"/>
              <a:t>вс. 13.07.2025</a:t>
            </a:fld>
            <a:endParaRPr lang="ru-RU"/>
          </a:p>
        </p:txBody>
      </p:sp>
      <p:sp>
        <p:nvSpPr>
          <p:cNvPr id="6" name="Нижний колонтитул 5">
            <a:extLst>
              <a:ext uri="{FF2B5EF4-FFF2-40B4-BE49-F238E27FC236}">
                <a16:creationId xmlns:a16="http://schemas.microsoft.com/office/drawing/2014/main" id="{0AAE3A2D-50DE-4F80-84DB-FD3E13A5921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922462E-A153-40EE-9FBF-CE14C9F97717}"/>
              </a:ext>
            </a:extLst>
          </p:cNvPr>
          <p:cNvSpPr>
            <a:spLocks noGrp="1"/>
          </p:cNvSpPr>
          <p:nvPr>
            <p:ph type="sldNum" sz="quarter" idx="12"/>
          </p:nvPr>
        </p:nvSpPr>
        <p:spPr/>
        <p:txBody>
          <a:bodyPr/>
          <a:lstStyle/>
          <a:p>
            <a:fld id="{2867FFB2-FA83-4A05-BBB4-8E512F127361}" type="slidenum">
              <a:rPr lang="ru-RU" smtClean="0"/>
              <a:t>‹#›</a:t>
            </a:fld>
            <a:endParaRPr lang="ru-RU"/>
          </a:p>
        </p:txBody>
      </p:sp>
    </p:spTree>
    <p:extLst>
      <p:ext uri="{BB962C8B-B14F-4D97-AF65-F5344CB8AC3E}">
        <p14:creationId xmlns:p14="http://schemas.microsoft.com/office/powerpoint/2010/main" val="1535739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99F8B33-EE05-426A-BB94-37FC47554B55}"/>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0DB95E92-26F9-42A7-9612-E965D17A17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264C2F5B-A1B9-4449-A41D-B55E31C6B2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29C5F5A-F6A2-4FBA-845D-97A93F28F996}"/>
              </a:ext>
            </a:extLst>
          </p:cNvPr>
          <p:cNvSpPr>
            <a:spLocks noGrp="1"/>
          </p:cNvSpPr>
          <p:nvPr>
            <p:ph type="dt" sz="half" idx="10"/>
          </p:nvPr>
        </p:nvSpPr>
        <p:spPr/>
        <p:txBody>
          <a:bodyPr/>
          <a:lstStyle/>
          <a:p>
            <a:fld id="{47B0CDE9-12DE-45D2-8B32-45F7B82BF988}" type="datetime1">
              <a:rPr lang="ru-RU" smtClean="0"/>
              <a:t>вс. 13.07.2025</a:t>
            </a:fld>
            <a:endParaRPr lang="ru-RU"/>
          </a:p>
        </p:txBody>
      </p:sp>
      <p:sp>
        <p:nvSpPr>
          <p:cNvPr id="6" name="Нижний колонтитул 5">
            <a:extLst>
              <a:ext uri="{FF2B5EF4-FFF2-40B4-BE49-F238E27FC236}">
                <a16:creationId xmlns:a16="http://schemas.microsoft.com/office/drawing/2014/main" id="{734B308A-38D5-4D17-AF8B-1EE105306E4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076F7CB-AC52-43B4-AD6D-AD433BBEB9AD}"/>
              </a:ext>
            </a:extLst>
          </p:cNvPr>
          <p:cNvSpPr>
            <a:spLocks noGrp="1"/>
          </p:cNvSpPr>
          <p:nvPr>
            <p:ph type="sldNum" sz="quarter" idx="12"/>
          </p:nvPr>
        </p:nvSpPr>
        <p:spPr/>
        <p:txBody>
          <a:bodyPr/>
          <a:lstStyle/>
          <a:p>
            <a:fld id="{2867FFB2-FA83-4A05-BBB4-8E512F127361}" type="slidenum">
              <a:rPr lang="ru-RU" smtClean="0"/>
              <a:t>‹#›</a:t>
            </a:fld>
            <a:endParaRPr lang="ru-RU"/>
          </a:p>
        </p:txBody>
      </p:sp>
    </p:spTree>
    <p:extLst>
      <p:ext uri="{BB962C8B-B14F-4D97-AF65-F5344CB8AC3E}">
        <p14:creationId xmlns:p14="http://schemas.microsoft.com/office/powerpoint/2010/main" val="2292901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3E0C11-F975-45E8-BA3E-55FFB4BA576B}"/>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4A29AAF6-AF28-4EC4-920C-E10415C7FB94}"/>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8C4C7B9-CAC3-42EE-A8E2-0F73AF39696A}"/>
              </a:ext>
            </a:extLst>
          </p:cNvPr>
          <p:cNvSpPr>
            <a:spLocks noGrp="1"/>
          </p:cNvSpPr>
          <p:nvPr>
            <p:ph type="dt" sz="half" idx="10"/>
          </p:nvPr>
        </p:nvSpPr>
        <p:spPr/>
        <p:txBody>
          <a:bodyPr/>
          <a:lstStyle/>
          <a:p>
            <a:fld id="{591FD900-05D7-4E36-996D-37920C736D8E}" type="datetime1">
              <a:rPr lang="ru-RU" smtClean="0"/>
              <a:t>вс. 13.07.2025</a:t>
            </a:fld>
            <a:endParaRPr lang="ru-RU"/>
          </a:p>
        </p:txBody>
      </p:sp>
      <p:sp>
        <p:nvSpPr>
          <p:cNvPr id="5" name="Нижний колонтитул 4">
            <a:extLst>
              <a:ext uri="{FF2B5EF4-FFF2-40B4-BE49-F238E27FC236}">
                <a16:creationId xmlns:a16="http://schemas.microsoft.com/office/drawing/2014/main" id="{8BDBA44D-A820-4823-89E3-9F96458DE22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A0E0266-68E3-4D86-9523-1E4C2F30EDA3}"/>
              </a:ext>
            </a:extLst>
          </p:cNvPr>
          <p:cNvSpPr>
            <a:spLocks noGrp="1"/>
          </p:cNvSpPr>
          <p:nvPr>
            <p:ph type="sldNum" sz="quarter" idx="12"/>
          </p:nvPr>
        </p:nvSpPr>
        <p:spPr/>
        <p:txBody>
          <a:bodyPr/>
          <a:lstStyle/>
          <a:p>
            <a:fld id="{2867FFB2-FA83-4A05-BBB4-8E512F127361}" type="slidenum">
              <a:rPr lang="ru-RU" smtClean="0"/>
              <a:t>‹#›</a:t>
            </a:fld>
            <a:endParaRPr lang="ru-RU"/>
          </a:p>
        </p:txBody>
      </p:sp>
    </p:spTree>
    <p:extLst>
      <p:ext uri="{BB962C8B-B14F-4D97-AF65-F5344CB8AC3E}">
        <p14:creationId xmlns:p14="http://schemas.microsoft.com/office/powerpoint/2010/main" val="2094294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298C4361-FBF7-455B-A690-B29413D34380}"/>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0C6B34A3-84EB-40F7-AF48-61C84CD74166}"/>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786928E-2BDC-46DC-A8FE-6610F8187FD1}"/>
              </a:ext>
            </a:extLst>
          </p:cNvPr>
          <p:cNvSpPr>
            <a:spLocks noGrp="1"/>
          </p:cNvSpPr>
          <p:nvPr>
            <p:ph type="dt" sz="half" idx="10"/>
          </p:nvPr>
        </p:nvSpPr>
        <p:spPr/>
        <p:txBody>
          <a:bodyPr/>
          <a:lstStyle/>
          <a:p>
            <a:fld id="{360ABAC2-5771-4639-9B2F-9C672350E884}" type="datetime1">
              <a:rPr lang="ru-RU" smtClean="0"/>
              <a:t>вс. 13.07.2025</a:t>
            </a:fld>
            <a:endParaRPr lang="ru-RU"/>
          </a:p>
        </p:txBody>
      </p:sp>
      <p:sp>
        <p:nvSpPr>
          <p:cNvPr id="5" name="Нижний колонтитул 4">
            <a:extLst>
              <a:ext uri="{FF2B5EF4-FFF2-40B4-BE49-F238E27FC236}">
                <a16:creationId xmlns:a16="http://schemas.microsoft.com/office/drawing/2014/main" id="{D32EE9B7-51BC-4834-A25D-F8B9C6BE1E2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4B9BC63-6A65-46A2-85DF-3D18833C63F8}"/>
              </a:ext>
            </a:extLst>
          </p:cNvPr>
          <p:cNvSpPr>
            <a:spLocks noGrp="1"/>
          </p:cNvSpPr>
          <p:nvPr>
            <p:ph type="sldNum" sz="quarter" idx="12"/>
          </p:nvPr>
        </p:nvSpPr>
        <p:spPr/>
        <p:txBody>
          <a:bodyPr/>
          <a:lstStyle/>
          <a:p>
            <a:fld id="{2867FFB2-FA83-4A05-BBB4-8E512F127361}" type="slidenum">
              <a:rPr lang="ru-RU" smtClean="0"/>
              <a:t>‹#›</a:t>
            </a:fld>
            <a:endParaRPr lang="ru-RU"/>
          </a:p>
        </p:txBody>
      </p:sp>
    </p:spTree>
    <p:extLst>
      <p:ext uri="{BB962C8B-B14F-4D97-AF65-F5344CB8AC3E}">
        <p14:creationId xmlns:p14="http://schemas.microsoft.com/office/powerpoint/2010/main" val="735603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hyperlink" Target="https://presentation-creation.ru/" TargetMode="Externa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93177DD-DF81-4F80-A921-6C4F2C0AAC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864B142D-96E1-400F-9902-09D8626B24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23BA0E2-FBA8-48E6-91B5-D882FB555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E530D3-3BEB-458F-8D53-D42581BD5DEE}" type="datetime1">
              <a:rPr lang="ru-RU" smtClean="0"/>
              <a:t>вс. 13.07.2025</a:t>
            </a:fld>
            <a:endParaRPr lang="ru-RU"/>
          </a:p>
        </p:txBody>
      </p:sp>
      <p:sp>
        <p:nvSpPr>
          <p:cNvPr id="5" name="Нижний колонтитул 4">
            <a:extLst>
              <a:ext uri="{FF2B5EF4-FFF2-40B4-BE49-F238E27FC236}">
                <a16:creationId xmlns:a16="http://schemas.microsoft.com/office/drawing/2014/main" id="{D9981118-B587-4460-83FC-ED85EF5E88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F381D7A8-14B2-492F-9F61-6C741CF792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67FFB2-FA83-4A05-BBB4-8E512F127361}" type="slidenum">
              <a:rPr lang="ru-RU" smtClean="0"/>
              <a:t>‹#›</a:t>
            </a:fld>
            <a:endParaRPr lang="ru-RU"/>
          </a:p>
        </p:txBody>
      </p:sp>
      <p:pic>
        <p:nvPicPr>
          <p:cNvPr id="7" name="Рисунок 6">
            <a:hlinkClick r:id="rId17"/>
            <a:extLst>
              <a:ext uri="{FF2B5EF4-FFF2-40B4-BE49-F238E27FC236}">
                <a16:creationId xmlns:a16="http://schemas.microsoft.com/office/drawing/2014/main" id="{DB681911-E539-4075-B5C8-107AF8BC28C1}"/>
              </a:ext>
            </a:extLst>
          </p:cNvPr>
          <p:cNvPicPr>
            <a:picLocks noChangeAspect="1"/>
          </p:cNvPicPr>
          <p:nvPr userDrawn="1"/>
        </p:nvPicPr>
        <p:blipFill>
          <a:blip r:embed="rId18">
            <a:extLst>
              <a:ext uri="{28A0092B-C50C-407E-A947-70E740481C1C}">
                <a14:useLocalDpi xmlns:a14="http://schemas.microsoft.com/office/drawing/2010/main"/>
              </a:ext>
            </a:extLst>
          </a:blip>
          <a:stretch>
            <a:fillRect/>
          </a:stretch>
        </p:blipFill>
        <p:spPr>
          <a:xfrm>
            <a:off x="-1194000" y="367393"/>
            <a:ext cx="757762" cy="757762"/>
          </a:xfrm>
          <a:prstGeom prst="rect">
            <a:avLst/>
          </a:prstGeom>
        </p:spPr>
      </p:pic>
    </p:spTree>
    <p:extLst>
      <p:ext uri="{BB962C8B-B14F-4D97-AF65-F5344CB8AC3E}">
        <p14:creationId xmlns:p14="http://schemas.microsoft.com/office/powerpoint/2010/main" val="28674503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0" r:id="rId7"/>
    <p:sldLayoutId id="2147483661" r:id="rId8"/>
    <p:sldLayoutId id="2147483655" r:id="rId9"/>
    <p:sldLayoutId id="2147483663" r:id="rId10"/>
    <p:sldLayoutId id="2147483662" r:id="rId11"/>
    <p:sldLayoutId id="2147483656" r:id="rId12"/>
    <p:sldLayoutId id="2147483657" r:id="rId13"/>
    <p:sldLayoutId id="2147483658" r:id="rId14"/>
    <p:sldLayoutId id="2147483659"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4.wdp"/><Relationship Id="rId7"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10.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Заголовок 11">
            <a:extLst>
              <a:ext uri="{FF2B5EF4-FFF2-40B4-BE49-F238E27FC236}">
                <a16:creationId xmlns:a16="http://schemas.microsoft.com/office/drawing/2014/main" id="{2947E077-AB66-B813-A6BB-ED6FAF1AA610}"/>
              </a:ext>
            </a:extLst>
          </p:cNvPr>
          <p:cNvSpPr txBox="1">
            <a:spLocks noGrp="1"/>
          </p:cNvSpPr>
          <p:nvPr>
            <p:ph type="title"/>
          </p:nvPr>
        </p:nvSpPr>
        <p:spPr>
          <a:xfrm>
            <a:off x="1912296" y="33733"/>
            <a:ext cx="8367408" cy="827791"/>
          </a:xfrm>
          <a:prstGeom prst="rect">
            <a:avLst/>
          </a:prstGeom>
          <a:noFill/>
        </p:spPr>
        <p:txBody>
          <a:bodyPr wrap="square" rtlCol="0">
            <a:spAutoFit/>
          </a:bodyPr>
          <a:lstStyle/>
          <a:p>
            <a:pPr algn="ctr">
              <a:lnSpc>
                <a:spcPct val="150000"/>
              </a:lnSpc>
            </a:pPr>
            <a:r>
              <a:rPr lang="ru-RU" sz="1100" dirty="0">
                <a:solidFill>
                  <a:srgbClr val="0070C0"/>
                </a:solidFill>
                <a:latin typeface="Times New Roman" panose="02020603050405020304" pitchFamily="18" charset="0"/>
                <a:cs typeface="Times New Roman" panose="02020603050405020304" pitchFamily="18" charset="0"/>
              </a:rPr>
              <a:t>МИНИСТЕРСТВО НАУКИ И ВЫСШЕГО ОБРАЗОВАНИЯ РФ ВЛАДИВОСТОКСКИЙ ГОСУДАРСТВЕННЫЙ УНИВЕРСИТЕТ ИНСТИТУТ МЕЖДУНАРОДНОГО БИЗНЕСА, ЭКОНОМИКИ И УПРАВЛЕНИЯ КАФЕДРА ЭКОНОМИКИ И УПРАВЛЕНИЯ</a:t>
            </a:r>
          </a:p>
        </p:txBody>
      </p:sp>
      <p:sp>
        <p:nvSpPr>
          <p:cNvPr id="13" name="TextBox 12">
            <a:extLst>
              <a:ext uri="{FF2B5EF4-FFF2-40B4-BE49-F238E27FC236}">
                <a16:creationId xmlns:a16="http://schemas.microsoft.com/office/drawing/2014/main" id="{E3355C49-06AF-C889-EC1F-1239E5C1B769}"/>
              </a:ext>
            </a:extLst>
          </p:cNvPr>
          <p:cNvSpPr txBox="1"/>
          <p:nvPr/>
        </p:nvSpPr>
        <p:spPr>
          <a:xfrm>
            <a:off x="3772115" y="1102325"/>
            <a:ext cx="6138703" cy="707886"/>
          </a:xfrm>
          <a:prstGeom prst="rect">
            <a:avLst/>
          </a:prstGeom>
          <a:noFill/>
        </p:spPr>
        <p:txBody>
          <a:bodyPr wrap="square" rtlCol="0">
            <a:spAutoFit/>
          </a:bodyPr>
          <a:lstStyle/>
          <a:p>
            <a:r>
              <a:rPr lang="ru-RU" sz="4000" b="1" dirty="0">
                <a:latin typeface="Times New Roman" panose="02020603050405020304" pitchFamily="18" charset="0"/>
                <a:cs typeface="Times New Roman" panose="02020603050405020304" pitchFamily="18" charset="0"/>
              </a:rPr>
              <a:t>Бакалаврская работа</a:t>
            </a:r>
          </a:p>
        </p:txBody>
      </p:sp>
      <p:sp>
        <p:nvSpPr>
          <p:cNvPr id="14" name="TextBox 13">
            <a:extLst>
              <a:ext uri="{FF2B5EF4-FFF2-40B4-BE49-F238E27FC236}">
                <a16:creationId xmlns:a16="http://schemas.microsoft.com/office/drawing/2014/main" id="{4F5058D8-9912-7E96-8620-0B9FE734C650}"/>
              </a:ext>
            </a:extLst>
          </p:cNvPr>
          <p:cNvSpPr txBox="1"/>
          <p:nvPr/>
        </p:nvSpPr>
        <p:spPr>
          <a:xfrm>
            <a:off x="2387921" y="1859340"/>
            <a:ext cx="8111924" cy="1569660"/>
          </a:xfrm>
          <a:prstGeom prst="rect">
            <a:avLst/>
          </a:prstGeom>
          <a:noFill/>
        </p:spPr>
        <p:txBody>
          <a:bodyPr wrap="square">
            <a:spAutoFit/>
          </a:bodyPr>
          <a:lstStyle/>
          <a:p>
            <a:pPr algn="ctr"/>
            <a:r>
              <a:rPr lang="ru-RU" sz="3200" dirty="0">
                <a:latin typeface="Times New Roman" panose="02020603050405020304" pitchFamily="18" charset="0"/>
                <a:cs typeface="Times New Roman" panose="02020603050405020304" pitchFamily="18" charset="0"/>
              </a:rPr>
              <a:t>Инвентаризация на предприятии: методические и практические аспекты на примере АО «Желдоручет»</a:t>
            </a:r>
          </a:p>
        </p:txBody>
      </p:sp>
      <p:sp>
        <p:nvSpPr>
          <p:cNvPr id="15" name="TextBox 14">
            <a:extLst>
              <a:ext uri="{FF2B5EF4-FFF2-40B4-BE49-F238E27FC236}">
                <a16:creationId xmlns:a16="http://schemas.microsoft.com/office/drawing/2014/main" id="{4419DFA3-77C6-EE59-C20A-FAEE6A696442}"/>
              </a:ext>
            </a:extLst>
          </p:cNvPr>
          <p:cNvSpPr txBox="1"/>
          <p:nvPr/>
        </p:nvSpPr>
        <p:spPr>
          <a:xfrm>
            <a:off x="311285" y="5165204"/>
            <a:ext cx="3460830" cy="338554"/>
          </a:xfrm>
          <a:prstGeom prst="rect">
            <a:avLst/>
          </a:prstGeom>
          <a:noFill/>
        </p:spPr>
        <p:txBody>
          <a:bodyPr wrap="square" rtlCol="0">
            <a:spAutoFit/>
          </a:bodyPr>
          <a:lstStyle/>
          <a:p>
            <a:r>
              <a:rPr lang="ru-RU" sz="1600" dirty="0">
                <a:latin typeface="Times New Roman" panose="02020603050405020304" pitchFamily="18" charset="0"/>
                <a:cs typeface="Times New Roman" panose="02020603050405020304" pitchFamily="18" charset="0"/>
              </a:rPr>
              <a:t>Студенты группы БЭУ-21-ХД1</a:t>
            </a:r>
            <a:r>
              <a:rPr lang="en-US"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A4643E3B-3A15-5B66-55EE-279E7DE6FFD8}"/>
              </a:ext>
            </a:extLst>
          </p:cNvPr>
          <p:cNvSpPr txBox="1"/>
          <p:nvPr/>
        </p:nvSpPr>
        <p:spPr>
          <a:xfrm>
            <a:off x="3306162" y="5165204"/>
            <a:ext cx="7319485" cy="338554"/>
          </a:xfrm>
          <a:prstGeom prst="rect">
            <a:avLst/>
          </a:prstGeom>
          <a:noFill/>
        </p:spPr>
        <p:txBody>
          <a:bodyPr wrap="square" rtlCol="0">
            <a:spAutoFit/>
          </a:bodyPr>
          <a:lstStyle/>
          <a:p>
            <a:r>
              <a:rPr lang="ru-RU" sz="1600" i="1" dirty="0" err="1">
                <a:latin typeface="Times New Roman" panose="02020603050405020304" pitchFamily="18" charset="0"/>
                <a:cs typeface="Times New Roman" panose="02020603050405020304" pitchFamily="18" charset="0"/>
              </a:rPr>
              <a:t>Баенхаева</a:t>
            </a:r>
            <a:r>
              <a:rPr lang="ru-RU" sz="1600" i="1" dirty="0">
                <a:latin typeface="Times New Roman" panose="02020603050405020304" pitchFamily="18" charset="0"/>
                <a:cs typeface="Times New Roman" panose="02020603050405020304" pitchFamily="18" charset="0"/>
              </a:rPr>
              <a:t> В.В.</a:t>
            </a:r>
            <a:r>
              <a:rPr lang="en-US"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Лепилина</a:t>
            </a:r>
            <a:r>
              <a:rPr lang="ru-RU" sz="1600" i="1" dirty="0">
                <a:latin typeface="Times New Roman" panose="02020603050405020304" pitchFamily="18" charset="0"/>
                <a:cs typeface="Times New Roman" panose="02020603050405020304" pitchFamily="18" charset="0"/>
              </a:rPr>
              <a:t> А.Н.</a:t>
            </a:r>
            <a:r>
              <a:rPr lang="en-US" sz="1600" i="1" dirty="0">
                <a:latin typeface="Times New Roman" panose="02020603050405020304" pitchFamily="18" charset="0"/>
                <a:cs typeface="Times New Roman" panose="02020603050405020304" pitchFamily="18" charset="0"/>
              </a:rPr>
              <a:t>,</a:t>
            </a:r>
            <a:r>
              <a:rPr lang="ru-RU" sz="1600" i="1" dirty="0">
                <a:latin typeface="Times New Roman" panose="02020603050405020304" pitchFamily="18" charset="0"/>
                <a:cs typeface="Times New Roman" panose="02020603050405020304" pitchFamily="18" charset="0"/>
              </a:rPr>
              <a:t> Михайлова С.В.</a:t>
            </a:r>
            <a:r>
              <a:rPr lang="en-US" sz="1600" i="1" dirty="0">
                <a:latin typeface="Times New Roman" panose="02020603050405020304" pitchFamily="18" charset="0"/>
                <a:cs typeface="Times New Roman" panose="02020603050405020304" pitchFamily="18" charset="0"/>
              </a:rPr>
              <a:t>,</a:t>
            </a:r>
            <a:r>
              <a:rPr lang="ru-RU" sz="1600" i="1" dirty="0">
                <a:latin typeface="Times New Roman" panose="02020603050405020304" pitchFamily="18" charset="0"/>
                <a:cs typeface="Times New Roman" panose="02020603050405020304" pitchFamily="18" charset="0"/>
              </a:rPr>
              <a:t> Шемякина Е.Р.</a:t>
            </a:r>
          </a:p>
        </p:txBody>
      </p:sp>
      <p:sp>
        <p:nvSpPr>
          <p:cNvPr id="17" name="TextBox 16">
            <a:extLst>
              <a:ext uri="{FF2B5EF4-FFF2-40B4-BE49-F238E27FC236}">
                <a16:creationId xmlns:a16="http://schemas.microsoft.com/office/drawing/2014/main" id="{825160E0-9707-D29B-39AA-93A7EDB333AA}"/>
              </a:ext>
            </a:extLst>
          </p:cNvPr>
          <p:cNvSpPr txBox="1"/>
          <p:nvPr/>
        </p:nvSpPr>
        <p:spPr>
          <a:xfrm>
            <a:off x="311285" y="5489653"/>
            <a:ext cx="2617485" cy="584775"/>
          </a:xfrm>
          <a:prstGeom prst="rect">
            <a:avLst/>
          </a:prstGeom>
          <a:noFill/>
        </p:spPr>
        <p:txBody>
          <a:bodyPr wrap="square" rtlCol="0">
            <a:spAutoFit/>
          </a:bodyPr>
          <a:lstStyle/>
          <a:p>
            <a:r>
              <a:rPr lang="ru-RU" sz="1600" dirty="0">
                <a:latin typeface="Times New Roman" panose="02020603050405020304" pitchFamily="18" charset="0"/>
                <a:cs typeface="Times New Roman" panose="02020603050405020304" pitchFamily="18" charset="0"/>
              </a:rPr>
              <a:t>Руководители</a:t>
            </a:r>
          </a:p>
          <a:p>
            <a:r>
              <a:rPr lang="ru-RU" sz="1600" dirty="0">
                <a:latin typeface="Times New Roman" panose="02020603050405020304" pitchFamily="18" charset="0"/>
                <a:cs typeface="Times New Roman" panose="02020603050405020304" pitchFamily="18" charset="0"/>
              </a:rPr>
              <a:t>канд. экон. наук. доцент</a:t>
            </a:r>
            <a:r>
              <a:rPr lang="en-US"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F0DECA90-D9E0-8DB2-C006-A56611F43B31}"/>
              </a:ext>
            </a:extLst>
          </p:cNvPr>
          <p:cNvSpPr txBox="1"/>
          <p:nvPr/>
        </p:nvSpPr>
        <p:spPr>
          <a:xfrm>
            <a:off x="2777184" y="5714295"/>
            <a:ext cx="5058137" cy="634020"/>
          </a:xfrm>
          <a:prstGeom prst="rect">
            <a:avLst/>
          </a:prstGeom>
          <a:noFill/>
        </p:spPr>
        <p:txBody>
          <a:bodyPr wrap="square" rtlCol="0">
            <a:spAutoFit/>
          </a:bodyPr>
          <a:lstStyle/>
          <a:p>
            <a:pPr>
              <a:lnSpc>
                <a:spcPct val="120000"/>
              </a:lnSpc>
              <a:spcBef>
                <a:spcPts val="0"/>
              </a:spcBef>
            </a:pPr>
            <a:r>
              <a:rPr lang="ru-RU" sz="1600" i="1" dirty="0">
                <a:latin typeface="Times New Roman" panose="02020603050405020304" pitchFamily="18" charset="0"/>
                <a:cs typeface="Times New Roman" panose="02020603050405020304" pitchFamily="18" charset="0"/>
              </a:rPr>
              <a:t>Бубновская Т.В.</a:t>
            </a:r>
            <a:r>
              <a:rPr lang="en-US"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Ослопова</a:t>
            </a:r>
            <a:r>
              <a:rPr lang="ru-RU" sz="1600" i="1" dirty="0">
                <a:latin typeface="Times New Roman" panose="02020603050405020304" pitchFamily="18" charset="0"/>
                <a:cs typeface="Times New Roman" panose="02020603050405020304" pitchFamily="18" charset="0"/>
              </a:rPr>
              <a:t> М.В.</a:t>
            </a:r>
            <a:r>
              <a:rPr lang="en-US" sz="1600" i="1" dirty="0">
                <a:latin typeface="Times New Roman" panose="02020603050405020304" pitchFamily="18" charset="0"/>
                <a:cs typeface="Times New Roman" panose="02020603050405020304" pitchFamily="18" charset="0"/>
              </a:rPr>
              <a:t>, </a:t>
            </a:r>
            <a:r>
              <a:rPr lang="ru-RU" sz="1600" i="1" dirty="0">
                <a:latin typeface="Times New Roman" panose="02020603050405020304" pitchFamily="18" charset="0"/>
                <a:cs typeface="Times New Roman" panose="02020603050405020304" pitchFamily="18" charset="0"/>
              </a:rPr>
              <a:t>Самарина Н.С.</a:t>
            </a:r>
          </a:p>
          <a:p>
            <a:endParaRPr lang="ru-RU" sz="1600" i="1" dirty="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A21C7279-C2F3-7C41-EFB3-A69B6111830E}"/>
              </a:ext>
            </a:extLst>
          </p:cNvPr>
          <p:cNvSpPr txBox="1"/>
          <p:nvPr/>
        </p:nvSpPr>
        <p:spPr>
          <a:xfrm>
            <a:off x="5430329" y="6374186"/>
            <a:ext cx="2541179" cy="369332"/>
          </a:xfrm>
          <a:prstGeom prst="rect">
            <a:avLst/>
          </a:prstGeom>
          <a:noFill/>
        </p:spPr>
        <p:txBody>
          <a:bodyPr wrap="square" rtlCol="0">
            <a:spAutoFit/>
          </a:bodyPr>
          <a:lstStyle/>
          <a:p>
            <a:r>
              <a:rPr lang="ru-RU" b="1" dirty="0">
                <a:latin typeface="Times New Roman" panose="02020603050405020304" pitchFamily="18" charset="0"/>
                <a:cs typeface="Times New Roman" panose="02020603050405020304" pitchFamily="18" charset="0"/>
              </a:rPr>
              <a:t>Владивосток 2025</a:t>
            </a:r>
          </a:p>
        </p:txBody>
      </p:sp>
      <p:pic>
        <p:nvPicPr>
          <p:cNvPr id="20" name="Рисунок 19">
            <a:extLst>
              <a:ext uri="{FF2B5EF4-FFF2-40B4-BE49-F238E27FC236}">
                <a16:creationId xmlns:a16="http://schemas.microsoft.com/office/drawing/2014/main" id="{149C9619-5202-3211-494D-B6D88D4C4644}"/>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0625647" y="288009"/>
            <a:ext cx="1474155" cy="976587"/>
          </a:xfrm>
          <a:prstGeom prst="rect">
            <a:avLst/>
          </a:prstGeom>
        </p:spPr>
      </p:pic>
      <p:pic>
        <p:nvPicPr>
          <p:cNvPr id="21" name="Рисунок 20">
            <a:extLst>
              <a:ext uri="{FF2B5EF4-FFF2-40B4-BE49-F238E27FC236}">
                <a16:creationId xmlns:a16="http://schemas.microsoft.com/office/drawing/2014/main" id="{142781AD-E24A-169D-D196-851503A98284}"/>
              </a:ext>
            </a:extLst>
          </p:cNvPr>
          <p:cNvPicPr>
            <a:picLocks noChangeAspect="1"/>
          </p:cNvPicPr>
          <p:nvPr/>
        </p:nvPicPr>
        <p:blipFill>
          <a:blip r:embed="rId4">
            <a:duotone>
              <a:prstClr val="black"/>
              <a:srgbClr val="7DABF7">
                <a:tint val="45000"/>
                <a:satMod val="400000"/>
              </a:srgbClr>
            </a:duotone>
            <a:extLst>
              <a:ext uri="{BEBA8EAE-BF5A-486C-A8C5-ECC9F3942E4B}">
                <a14:imgProps xmlns:a14="http://schemas.microsoft.com/office/drawing/2010/main">
                  <a14:imgLayer r:embed="rId5">
                    <a14:imgEffect>
                      <a14:backgroundRemoval t="10000" b="90000" l="10000" r="90000">
                        <a14:foregroundMark x1="57456" y1="54255" x2="57456" y2="54255"/>
                        <a14:foregroundMark x1="39912" y1="61348" x2="39912" y2="61348"/>
                        <a14:foregroundMark x1="50877" y1="78014" x2="50877" y2="78014"/>
                        <a14:foregroundMark x1="41228" y1="85461" x2="41228" y2="85461"/>
                      </a14:backgroundRemoval>
                    </a14:imgEffect>
                  </a14:imgLayer>
                </a14:imgProps>
              </a:ext>
            </a:extLst>
          </a:blip>
          <a:stretch>
            <a:fillRect/>
          </a:stretch>
        </p:blipFill>
        <p:spPr>
          <a:xfrm>
            <a:off x="9667032" y="288009"/>
            <a:ext cx="1179457" cy="976587"/>
          </a:xfrm>
          <a:prstGeom prst="rect">
            <a:avLst/>
          </a:prstGeom>
        </p:spPr>
      </p:pic>
    </p:spTree>
    <p:extLst>
      <p:ext uri="{BB962C8B-B14F-4D97-AF65-F5344CB8AC3E}">
        <p14:creationId xmlns:p14="http://schemas.microsoft.com/office/powerpoint/2010/main" val="19144087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A76A67-772F-4905-A095-E3946259826A}"/>
              </a:ext>
            </a:extLst>
          </p:cNvPr>
          <p:cNvSpPr>
            <a:spLocks noGrp="1"/>
          </p:cNvSpPr>
          <p:nvPr>
            <p:ph type="title"/>
          </p:nvPr>
        </p:nvSpPr>
        <p:spPr>
          <a:xfrm>
            <a:off x="1620440" y="1368835"/>
            <a:ext cx="10515600" cy="1154515"/>
          </a:xfrm>
        </p:spPr>
        <p:txBody>
          <a:bodyPr>
            <a:normAutofit/>
          </a:bodyPr>
          <a:lstStyle/>
          <a:p>
            <a:r>
              <a:rPr lang="ru-RU" sz="2900" dirty="0">
                <a:solidFill>
                  <a:srgbClr val="0070C0"/>
                </a:solidFill>
                <a:latin typeface="Times New Roman" panose="02020603050405020304" pitchFamily="18" charset="0"/>
                <a:cs typeface="Times New Roman" panose="02020603050405020304" pitchFamily="18" charset="0"/>
              </a:rPr>
              <a:t>Цель выпускной квалификационной работы</a:t>
            </a:r>
          </a:p>
        </p:txBody>
      </p:sp>
      <p:sp>
        <p:nvSpPr>
          <p:cNvPr id="6" name="Номер слайда 5">
            <a:extLst>
              <a:ext uri="{FF2B5EF4-FFF2-40B4-BE49-F238E27FC236}">
                <a16:creationId xmlns:a16="http://schemas.microsoft.com/office/drawing/2014/main" id="{AA10C182-12F8-718E-85DA-D2857E9D8528}"/>
              </a:ext>
            </a:extLst>
          </p:cNvPr>
          <p:cNvSpPr>
            <a:spLocks noGrp="1"/>
          </p:cNvSpPr>
          <p:nvPr>
            <p:ph type="sldNum" sz="quarter" idx="12"/>
          </p:nvPr>
        </p:nvSpPr>
        <p:spPr>
          <a:xfrm>
            <a:off x="9301264" y="6311900"/>
            <a:ext cx="2743200" cy="365125"/>
          </a:xfrm>
        </p:spPr>
        <p:txBody>
          <a:bodyPr/>
          <a:lstStyle/>
          <a:p>
            <a:fld id="{2867FFB2-FA83-4A05-BBB4-8E512F127361}" type="slidenum">
              <a:rPr lang="ru-RU" sz="2000" b="1" smtClean="0">
                <a:solidFill>
                  <a:srgbClr val="0070C0"/>
                </a:solidFill>
                <a:latin typeface="Times New Roman" panose="02020603050405020304" pitchFamily="18" charset="0"/>
                <a:cs typeface="Times New Roman" panose="02020603050405020304" pitchFamily="18" charset="0"/>
              </a:rPr>
              <a:t>2</a:t>
            </a:fld>
            <a:endParaRPr lang="ru-RU" sz="2000" b="1">
              <a:solidFill>
                <a:srgbClr val="0070C0"/>
              </a:solidFill>
              <a:latin typeface="Times New Roman" panose="02020603050405020304" pitchFamily="18" charset="0"/>
              <a:cs typeface="Times New Roman" panose="02020603050405020304" pitchFamily="18" charset="0"/>
            </a:endParaRPr>
          </a:p>
        </p:txBody>
      </p:sp>
      <p:sp>
        <p:nvSpPr>
          <p:cNvPr id="8" name="Объект 7">
            <a:extLst>
              <a:ext uri="{FF2B5EF4-FFF2-40B4-BE49-F238E27FC236}">
                <a16:creationId xmlns:a16="http://schemas.microsoft.com/office/drawing/2014/main" id="{DCF1AC88-3E58-0CFA-E99D-31BAE7B45557}"/>
              </a:ext>
            </a:extLst>
          </p:cNvPr>
          <p:cNvSpPr>
            <a:spLocks noGrp="1"/>
          </p:cNvSpPr>
          <p:nvPr>
            <p:ph idx="1"/>
          </p:nvPr>
        </p:nvSpPr>
        <p:spPr>
          <a:xfrm>
            <a:off x="1707224" y="2359912"/>
            <a:ext cx="10246663" cy="1492546"/>
          </a:xfrm>
        </p:spPr>
        <p:txBody>
          <a:bodyPr>
            <a:normAutofit/>
          </a:bodyPr>
          <a:lstStyle/>
          <a:p>
            <a:pPr marL="0" indent="0" algn="just">
              <a:buNone/>
            </a:pPr>
            <a:r>
              <a:rPr lang="ru-RU" sz="2000" dirty="0">
                <a:latin typeface="Times New Roman" panose="02020603050405020304" pitchFamily="18" charset="0"/>
                <a:cs typeface="Times New Roman" panose="02020603050405020304" pitchFamily="18" charset="0"/>
              </a:rPr>
              <a:t>На базе изучения процессов инвентаризации имущества и обязательств АО «Желдоручет», сформировать рекомендации по оптимизации данных процессов, в том числе и с применением средств автоматизации. </a:t>
            </a:r>
          </a:p>
          <a:p>
            <a:pPr marL="0" indent="0" algn="just">
              <a:buNone/>
            </a:pPr>
            <a:endParaRPr lang="ru-RU" sz="2000" dirty="0"/>
          </a:p>
        </p:txBody>
      </p:sp>
      <p:sp>
        <p:nvSpPr>
          <p:cNvPr id="16" name="Блок-схема: процесс 15">
            <a:extLst>
              <a:ext uri="{FF2B5EF4-FFF2-40B4-BE49-F238E27FC236}">
                <a16:creationId xmlns:a16="http://schemas.microsoft.com/office/drawing/2014/main" id="{BF99FE0C-7808-7419-4141-9C242F0CA32C}"/>
              </a:ext>
            </a:extLst>
          </p:cNvPr>
          <p:cNvSpPr/>
          <p:nvPr/>
        </p:nvSpPr>
        <p:spPr>
          <a:xfrm>
            <a:off x="1730669" y="2187834"/>
            <a:ext cx="7500880" cy="45719"/>
          </a:xfrm>
          <a:prstGeom prst="flowChartProcess">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8" name="Рисунок 17">
            <a:extLst>
              <a:ext uri="{FF2B5EF4-FFF2-40B4-BE49-F238E27FC236}">
                <a16:creationId xmlns:a16="http://schemas.microsoft.com/office/drawing/2014/main" id="{E554C2E7-649D-FDF2-366A-D82CE7DA7A05}"/>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127397" y="232604"/>
            <a:ext cx="826490" cy="547527"/>
          </a:xfrm>
          <a:prstGeom prst="rect">
            <a:avLst/>
          </a:prstGeom>
        </p:spPr>
      </p:pic>
      <p:sp>
        <p:nvSpPr>
          <p:cNvPr id="19" name="Заголовок 1">
            <a:extLst>
              <a:ext uri="{FF2B5EF4-FFF2-40B4-BE49-F238E27FC236}">
                <a16:creationId xmlns:a16="http://schemas.microsoft.com/office/drawing/2014/main" id="{DC040A36-175C-5DC7-95B4-D0AEF3F6F5F5}"/>
              </a:ext>
            </a:extLst>
          </p:cNvPr>
          <p:cNvSpPr txBox="1">
            <a:spLocks/>
          </p:cNvSpPr>
          <p:nvPr/>
        </p:nvSpPr>
        <p:spPr>
          <a:xfrm>
            <a:off x="342089" y="246897"/>
            <a:ext cx="10515600" cy="422815"/>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ru-RU" sz="3200" dirty="0">
                <a:solidFill>
                  <a:srgbClr val="0070C0"/>
                </a:solidFill>
                <a:latin typeface="Times New Roman" panose="02020603050405020304" pitchFamily="18" charset="0"/>
                <a:cs typeface="Times New Roman" panose="02020603050405020304" pitchFamily="18" charset="0"/>
              </a:rPr>
              <a:t>Актуальность</a:t>
            </a:r>
          </a:p>
        </p:txBody>
      </p:sp>
      <p:sp>
        <p:nvSpPr>
          <p:cNvPr id="21" name="TextBox 20">
            <a:extLst>
              <a:ext uri="{FF2B5EF4-FFF2-40B4-BE49-F238E27FC236}">
                <a16:creationId xmlns:a16="http://schemas.microsoft.com/office/drawing/2014/main" id="{65D97F7B-1E0C-2331-7A36-F57CAC09E870}"/>
              </a:ext>
            </a:extLst>
          </p:cNvPr>
          <p:cNvSpPr txBox="1"/>
          <p:nvPr/>
        </p:nvSpPr>
        <p:spPr>
          <a:xfrm>
            <a:off x="342089" y="667956"/>
            <a:ext cx="10707488" cy="1200329"/>
          </a:xfrm>
          <a:prstGeom prst="rect">
            <a:avLst/>
          </a:prstGeom>
          <a:noFill/>
        </p:spPr>
        <p:txBody>
          <a:bodyPr wrap="square">
            <a:spAutoFit/>
          </a:bodyPr>
          <a:lstStyle/>
          <a:p>
            <a:pPr marL="0" indent="0">
              <a:buNone/>
            </a:pPr>
            <a:r>
              <a:rPr lang="ru-RU" sz="1800" dirty="0">
                <a:latin typeface="Times New Roman" panose="02020603050405020304" pitchFamily="18" charset="0"/>
                <a:cs typeface="Times New Roman" panose="02020603050405020304" pitchFamily="18" charset="0"/>
              </a:rPr>
              <a:t>Важный аспект в хозяйственной деятельности любой организации – это не только учет полученных доходов и понесенных затрат, но и инвентаризация, как своевременный и полный учет имеемых в распоряжении организации имущества и принятых организацией обязательств, контроль и анализ над их состоянием.</a:t>
            </a:r>
          </a:p>
        </p:txBody>
      </p:sp>
      <p:sp>
        <p:nvSpPr>
          <p:cNvPr id="22" name="Блок-схема: процесс 21">
            <a:extLst>
              <a:ext uri="{FF2B5EF4-FFF2-40B4-BE49-F238E27FC236}">
                <a16:creationId xmlns:a16="http://schemas.microsoft.com/office/drawing/2014/main" id="{531E414A-6490-8CA3-7202-B16210FCB3BB}"/>
              </a:ext>
            </a:extLst>
          </p:cNvPr>
          <p:cNvSpPr/>
          <p:nvPr/>
        </p:nvSpPr>
        <p:spPr>
          <a:xfrm>
            <a:off x="437389" y="622236"/>
            <a:ext cx="2366102" cy="45719"/>
          </a:xfrm>
          <a:prstGeom prst="flowChartProcess">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TextBox 22">
            <a:extLst>
              <a:ext uri="{FF2B5EF4-FFF2-40B4-BE49-F238E27FC236}">
                <a16:creationId xmlns:a16="http://schemas.microsoft.com/office/drawing/2014/main" id="{897EAFA8-CF1B-A470-F229-42E9CBD25A02}"/>
              </a:ext>
            </a:extLst>
          </p:cNvPr>
          <p:cNvSpPr txBox="1"/>
          <p:nvPr/>
        </p:nvSpPr>
        <p:spPr>
          <a:xfrm>
            <a:off x="238113" y="3106185"/>
            <a:ext cx="4970834" cy="584775"/>
          </a:xfrm>
          <a:prstGeom prst="rect">
            <a:avLst/>
          </a:prstGeom>
          <a:noFill/>
        </p:spPr>
        <p:txBody>
          <a:bodyPr wrap="square" rtlCol="0">
            <a:spAutoFit/>
          </a:bodyPr>
          <a:lstStyle/>
          <a:p>
            <a:r>
              <a:rPr lang="ru-RU" sz="3200" b="1" dirty="0">
                <a:solidFill>
                  <a:srgbClr val="0070C0"/>
                </a:solidFill>
                <a:latin typeface="Times New Roman" panose="02020603050405020304" pitchFamily="18" charset="0"/>
                <a:ea typeface="+mj-ea"/>
                <a:cs typeface="Times New Roman" panose="02020603050405020304" pitchFamily="18" charset="0"/>
              </a:rPr>
              <a:t>Задачи исследования</a:t>
            </a:r>
          </a:p>
        </p:txBody>
      </p:sp>
      <p:sp>
        <p:nvSpPr>
          <p:cNvPr id="24" name="Блок-схема: процесс 23">
            <a:extLst>
              <a:ext uri="{FF2B5EF4-FFF2-40B4-BE49-F238E27FC236}">
                <a16:creationId xmlns:a16="http://schemas.microsoft.com/office/drawing/2014/main" id="{FBA99CA4-0D22-242D-518A-3B96F7F97297}"/>
              </a:ext>
            </a:extLst>
          </p:cNvPr>
          <p:cNvSpPr/>
          <p:nvPr/>
        </p:nvSpPr>
        <p:spPr>
          <a:xfrm flipV="1">
            <a:off x="342089" y="3681437"/>
            <a:ext cx="3840805" cy="45719"/>
          </a:xfrm>
          <a:prstGeom prst="flowChartProcess">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TextBox 25">
            <a:extLst>
              <a:ext uri="{FF2B5EF4-FFF2-40B4-BE49-F238E27FC236}">
                <a16:creationId xmlns:a16="http://schemas.microsoft.com/office/drawing/2014/main" id="{01048B4F-7576-B05F-FAD6-5EBC66C733C9}"/>
              </a:ext>
            </a:extLst>
          </p:cNvPr>
          <p:cNvSpPr txBox="1"/>
          <p:nvPr/>
        </p:nvSpPr>
        <p:spPr>
          <a:xfrm>
            <a:off x="238113" y="3852458"/>
            <a:ext cx="11331308" cy="2554545"/>
          </a:xfrm>
          <a:prstGeom prst="rect">
            <a:avLst/>
          </a:prstGeom>
          <a:noFill/>
        </p:spPr>
        <p:txBody>
          <a:bodyPr wrap="square">
            <a:spAutoFit/>
          </a:bodyPr>
          <a:lstStyle/>
          <a:p>
            <a:pPr marL="342900" indent="-342900">
              <a:spcBef>
                <a:spcPts val="0"/>
              </a:spcBef>
              <a:spcAft>
                <a:spcPts val="0"/>
              </a:spcAft>
              <a:buFont typeface="Wingdings" panose="05000000000000000000" pitchFamily="2" charset="2"/>
              <a:buChar char="§"/>
            </a:pPr>
            <a:r>
              <a:rPr lang="ru-RU" sz="2000" dirty="0">
                <a:latin typeface="Times New Roman" panose="02020603050405020304" pitchFamily="18" charset="0"/>
                <a:cs typeface="Times New Roman" panose="02020603050405020304" pitchFamily="18" charset="0"/>
              </a:rPr>
              <a:t>Исследовать теоретико-методические основы проведения инвентаризации</a:t>
            </a:r>
            <a:r>
              <a:rPr lang="en-US" sz="2000" dirty="0">
                <a:latin typeface="Times New Roman" panose="02020603050405020304" pitchFamily="18" charset="0"/>
                <a:cs typeface="Times New Roman" panose="02020603050405020304" pitchFamily="18" charset="0"/>
              </a:rPr>
              <a:t>;</a:t>
            </a:r>
          </a:p>
          <a:p>
            <a:pPr marL="342900" indent="-342900">
              <a:spcBef>
                <a:spcPts val="0"/>
              </a:spcBef>
              <a:spcAft>
                <a:spcPts val="0"/>
              </a:spcAft>
              <a:buFont typeface="Wingdings" panose="05000000000000000000" pitchFamily="2" charset="2"/>
              <a:buChar char="§"/>
            </a:pPr>
            <a:r>
              <a:rPr lang="ru-RU" sz="2000" dirty="0">
                <a:latin typeface="Times New Roman" panose="02020603050405020304" pitchFamily="18" charset="0"/>
                <a:cs typeface="Times New Roman" panose="02020603050405020304" pitchFamily="18" charset="0"/>
              </a:rPr>
              <a:t>Дать организационно-экономическую характеристику исследуемого предприятия, проанализировать результаты его экономической деятельности и финансового состояния за период 2022-2024 гг.;   </a:t>
            </a:r>
          </a:p>
          <a:p>
            <a:pPr marL="342900" indent="-342900">
              <a:spcBef>
                <a:spcPts val="0"/>
              </a:spcBef>
              <a:spcAft>
                <a:spcPts val="0"/>
              </a:spcAft>
              <a:buFont typeface="Wingdings" panose="05000000000000000000" pitchFamily="2" charset="2"/>
              <a:buChar char="§"/>
            </a:pPr>
            <a:r>
              <a:rPr lang="ru-RU" sz="2000" dirty="0">
                <a:latin typeface="Times New Roman" panose="02020603050405020304" pitchFamily="18" charset="0"/>
                <a:cs typeface="Times New Roman" panose="02020603050405020304" pitchFamily="18" charset="0"/>
              </a:rPr>
              <a:t>Раскрыть практические аспекты подготовки и проведения инвентаризации имущества и обязательств на исследуемом предприятии;  </a:t>
            </a:r>
          </a:p>
          <a:p>
            <a:pPr marL="342900" indent="-342900">
              <a:spcBef>
                <a:spcPts val="0"/>
              </a:spcBef>
              <a:spcAft>
                <a:spcPts val="0"/>
              </a:spcAft>
              <a:buFont typeface="Wingdings" panose="05000000000000000000" pitchFamily="2" charset="2"/>
              <a:buChar char="§"/>
            </a:pPr>
            <a:r>
              <a:rPr lang="ru-RU" sz="2000" dirty="0">
                <a:latin typeface="Times New Roman" panose="02020603050405020304" pitchFamily="18" charset="0"/>
                <a:cs typeface="Times New Roman" panose="02020603050405020304" pitchFamily="18" charset="0"/>
              </a:rPr>
              <a:t>Сформулировать рекомендации по совершенствованию подготовительного этапа инвентаризации и автоматизации данных бизнес-процессов. </a:t>
            </a:r>
          </a:p>
        </p:txBody>
      </p:sp>
    </p:spTree>
    <p:extLst>
      <p:ext uri="{BB962C8B-B14F-4D97-AF65-F5344CB8AC3E}">
        <p14:creationId xmlns:p14="http://schemas.microsoft.com/office/powerpoint/2010/main" val="9861274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0E61E6EF-D6D1-3E6D-018E-E57A34D2210B}"/>
              </a:ext>
            </a:extLst>
          </p:cNvPr>
          <p:cNvSpPr>
            <a:spLocks noGrp="1"/>
          </p:cNvSpPr>
          <p:nvPr>
            <p:ph type="sldNum" sz="quarter" idx="12"/>
          </p:nvPr>
        </p:nvSpPr>
        <p:spPr>
          <a:xfrm>
            <a:off x="9307964" y="6270513"/>
            <a:ext cx="2743200" cy="365125"/>
          </a:xfrm>
        </p:spPr>
        <p:txBody>
          <a:bodyPr vert="horz" lIns="91440" tIns="45720" rIns="91440" bIns="45720" rtlCol="0" anchor="ct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pPr/>
              <a:t>3</a:t>
            </a:fld>
            <a:endParaRPr lang="ru-RU" sz="2000" b="1" dirty="0">
              <a:solidFill>
                <a:srgbClr val="0070C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95D95895-13D3-8933-F022-5ADB76418CD3}"/>
              </a:ext>
            </a:extLst>
          </p:cNvPr>
          <p:cNvSpPr txBox="1"/>
          <p:nvPr/>
        </p:nvSpPr>
        <p:spPr>
          <a:xfrm>
            <a:off x="432524" y="1235232"/>
            <a:ext cx="6762345" cy="584775"/>
          </a:xfrm>
          <a:prstGeom prst="rect">
            <a:avLst/>
          </a:prstGeom>
          <a:noFill/>
        </p:spPr>
        <p:txBody>
          <a:bodyPr wrap="square" rtlCol="0">
            <a:spAutoFit/>
          </a:bodyPr>
          <a:lstStyle/>
          <a:p>
            <a:r>
              <a:rPr lang="ru-RU" sz="3200" b="1" dirty="0">
                <a:solidFill>
                  <a:srgbClr val="0070C0"/>
                </a:solidFill>
                <a:latin typeface="Times New Roman" panose="02020603050405020304" pitchFamily="18" charset="0"/>
                <a:ea typeface="+mj-ea"/>
                <a:cs typeface="Times New Roman" panose="02020603050405020304" pitchFamily="18" charset="0"/>
              </a:rPr>
              <a:t>Объект исследования</a:t>
            </a:r>
          </a:p>
        </p:txBody>
      </p:sp>
      <p:sp>
        <p:nvSpPr>
          <p:cNvPr id="7" name="Блок-схема: процесс 6">
            <a:extLst>
              <a:ext uri="{FF2B5EF4-FFF2-40B4-BE49-F238E27FC236}">
                <a16:creationId xmlns:a16="http://schemas.microsoft.com/office/drawing/2014/main" id="{1162D409-B8CF-D850-CBCA-58D7DA46B653}"/>
              </a:ext>
            </a:extLst>
          </p:cNvPr>
          <p:cNvSpPr/>
          <p:nvPr/>
        </p:nvSpPr>
        <p:spPr>
          <a:xfrm>
            <a:off x="527824" y="1797147"/>
            <a:ext cx="3920247" cy="45719"/>
          </a:xfrm>
          <a:prstGeom prst="flowChartProcess">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a:extLst>
              <a:ext uri="{FF2B5EF4-FFF2-40B4-BE49-F238E27FC236}">
                <a16:creationId xmlns:a16="http://schemas.microsoft.com/office/drawing/2014/main" id="{8D2AD184-D8AD-EFB5-C332-82E2E7A88212}"/>
              </a:ext>
            </a:extLst>
          </p:cNvPr>
          <p:cNvSpPr txBox="1"/>
          <p:nvPr/>
        </p:nvSpPr>
        <p:spPr>
          <a:xfrm>
            <a:off x="432524" y="1960488"/>
            <a:ext cx="8599250" cy="892552"/>
          </a:xfrm>
          <a:prstGeom prst="rect">
            <a:avLst/>
          </a:prstGeom>
          <a:noFill/>
        </p:spPr>
        <p:txBody>
          <a:bodyPr wrap="square">
            <a:spAutoFit/>
          </a:bodyPr>
          <a:lstStyle/>
          <a:p>
            <a:r>
              <a:rPr lang="ru-RU" sz="2400" dirty="0">
                <a:latin typeface="Times New Roman" panose="02020603050405020304" pitchFamily="18" charset="0"/>
                <a:cs typeface="Times New Roman" panose="02020603050405020304" pitchFamily="18" charset="0"/>
              </a:rPr>
              <a:t>Акционерное общество «Желдоручет», </a:t>
            </a:r>
            <a:r>
              <a:rPr lang="ru-RU" sz="2800" dirty="0">
                <a:latin typeface="Times New Roman" panose="02020603050405020304" pitchFamily="18" charset="0"/>
                <a:cs typeface="Times New Roman" panose="02020603050405020304" pitchFamily="18" charset="0"/>
              </a:rPr>
              <a:t>структурное</a:t>
            </a:r>
            <a:r>
              <a:rPr lang="ru-RU" sz="2400" dirty="0">
                <a:latin typeface="Times New Roman" panose="02020603050405020304" pitchFamily="18" charset="0"/>
                <a:cs typeface="Times New Roman" panose="02020603050405020304" pitchFamily="18" charset="0"/>
              </a:rPr>
              <a:t> подразделение ОАО «Российские железные дороги». </a:t>
            </a:r>
          </a:p>
        </p:txBody>
      </p:sp>
      <p:sp>
        <p:nvSpPr>
          <p:cNvPr id="9" name="TextBox 8">
            <a:extLst>
              <a:ext uri="{FF2B5EF4-FFF2-40B4-BE49-F238E27FC236}">
                <a16:creationId xmlns:a16="http://schemas.microsoft.com/office/drawing/2014/main" id="{B9846092-31E2-DF1D-A875-734D20DA0C97}"/>
              </a:ext>
            </a:extLst>
          </p:cNvPr>
          <p:cNvSpPr txBox="1"/>
          <p:nvPr/>
        </p:nvSpPr>
        <p:spPr>
          <a:xfrm>
            <a:off x="432523" y="3022605"/>
            <a:ext cx="6762345" cy="584775"/>
          </a:xfrm>
          <a:prstGeom prst="rect">
            <a:avLst/>
          </a:prstGeom>
          <a:noFill/>
        </p:spPr>
        <p:txBody>
          <a:bodyPr wrap="square" rtlCol="0">
            <a:spAutoFit/>
          </a:bodyPr>
          <a:lstStyle/>
          <a:p>
            <a:r>
              <a:rPr lang="ru-RU" sz="3200" b="1" dirty="0">
                <a:solidFill>
                  <a:srgbClr val="0070C0"/>
                </a:solidFill>
                <a:latin typeface="Times New Roman" panose="02020603050405020304" pitchFamily="18" charset="0"/>
                <a:ea typeface="+mj-ea"/>
                <a:cs typeface="Times New Roman" panose="02020603050405020304" pitchFamily="18" charset="0"/>
              </a:rPr>
              <a:t>Предмет исследования</a:t>
            </a:r>
          </a:p>
        </p:txBody>
      </p:sp>
      <p:sp>
        <p:nvSpPr>
          <p:cNvPr id="10" name="Блок-схема: процесс 9">
            <a:extLst>
              <a:ext uri="{FF2B5EF4-FFF2-40B4-BE49-F238E27FC236}">
                <a16:creationId xmlns:a16="http://schemas.microsoft.com/office/drawing/2014/main" id="{81CA64BE-CF15-4E22-A299-8A3983E6175D}"/>
              </a:ext>
            </a:extLst>
          </p:cNvPr>
          <p:cNvSpPr/>
          <p:nvPr/>
        </p:nvSpPr>
        <p:spPr>
          <a:xfrm flipV="1">
            <a:off x="527824" y="3607380"/>
            <a:ext cx="4179651" cy="52163"/>
          </a:xfrm>
          <a:prstGeom prst="flowChartProcess">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TextBox 10">
            <a:extLst>
              <a:ext uri="{FF2B5EF4-FFF2-40B4-BE49-F238E27FC236}">
                <a16:creationId xmlns:a16="http://schemas.microsoft.com/office/drawing/2014/main" id="{DA06AE39-D466-9BB6-88B8-616ACDEE3F6E}"/>
              </a:ext>
            </a:extLst>
          </p:cNvPr>
          <p:cNvSpPr txBox="1"/>
          <p:nvPr/>
        </p:nvSpPr>
        <p:spPr>
          <a:xfrm>
            <a:off x="432523" y="3961612"/>
            <a:ext cx="9983853" cy="1200329"/>
          </a:xfrm>
          <a:prstGeom prst="rect">
            <a:avLst/>
          </a:prstGeom>
          <a:noFill/>
        </p:spPr>
        <p:txBody>
          <a:bodyPr wrap="square">
            <a:spAutoFit/>
          </a:bodyPr>
          <a:lstStyle/>
          <a:p>
            <a:r>
              <a:rPr lang="ru-RU" sz="2400" dirty="0">
                <a:latin typeface="Times New Roman" panose="02020603050405020304" pitchFamily="18" charset="0"/>
                <a:cs typeface="Times New Roman" panose="02020603050405020304" pitchFamily="18" charset="0"/>
              </a:rPr>
              <a:t>Сфера деятельности по бухгалтерскому учету и проведению инвентаризации имущества и обязательств данного хозяйствующего субъекта.</a:t>
            </a:r>
          </a:p>
        </p:txBody>
      </p:sp>
      <p:pic>
        <p:nvPicPr>
          <p:cNvPr id="12" name="Рисунок 11">
            <a:extLst>
              <a:ext uri="{FF2B5EF4-FFF2-40B4-BE49-F238E27FC236}">
                <a16:creationId xmlns:a16="http://schemas.microsoft.com/office/drawing/2014/main" id="{8D085EC4-83F7-0370-E477-A035E77D60D2}"/>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127397" y="232604"/>
            <a:ext cx="826490" cy="547527"/>
          </a:xfrm>
          <a:prstGeom prst="rect">
            <a:avLst/>
          </a:prstGeom>
        </p:spPr>
      </p:pic>
    </p:spTree>
    <p:extLst>
      <p:ext uri="{BB962C8B-B14F-4D97-AF65-F5344CB8AC3E}">
        <p14:creationId xmlns:p14="http://schemas.microsoft.com/office/powerpoint/2010/main" val="31934330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83DA26-4CF7-F2F6-CDBC-B757A09C199F}"/>
              </a:ext>
            </a:extLst>
          </p:cNvPr>
          <p:cNvSpPr>
            <a:spLocks noGrp="1"/>
          </p:cNvSpPr>
          <p:nvPr>
            <p:ph type="title"/>
          </p:nvPr>
        </p:nvSpPr>
        <p:spPr>
          <a:xfrm>
            <a:off x="838200" y="0"/>
            <a:ext cx="10515600" cy="1325563"/>
          </a:xfrm>
        </p:spPr>
        <p:txBody>
          <a:bodyPr/>
          <a:lstStyle/>
          <a:p>
            <a:pPr algn="ctr"/>
            <a:r>
              <a:rPr lang="ru-RU" sz="3200" dirty="0">
                <a:solidFill>
                  <a:srgbClr val="0070C0"/>
                </a:solidFill>
                <a:latin typeface="Times New Roman" panose="02020603050405020304" pitchFamily="18" charset="0"/>
                <a:cs typeface="Times New Roman" panose="02020603050405020304" pitchFamily="18" charset="0"/>
              </a:rPr>
              <a:t>Динамика основных технико-экономических показателей АО «Желдоручет»</a:t>
            </a:r>
          </a:p>
        </p:txBody>
      </p:sp>
      <p:sp>
        <p:nvSpPr>
          <p:cNvPr id="5" name="Номер слайда 4">
            <a:extLst>
              <a:ext uri="{FF2B5EF4-FFF2-40B4-BE49-F238E27FC236}">
                <a16:creationId xmlns:a16="http://schemas.microsoft.com/office/drawing/2014/main" id="{46C62FFC-9D42-1FC7-4238-EBC9A6B45630}"/>
              </a:ext>
            </a:extLst>
          </p:cNvPr>
          <p:cNvSpPr>
            <a:spLocks noGrp="1"/>
          </p:cNvSpPr>
          <p:nvPr>
            <p:ph type="sldNum" sz="quarter" idx="12"/>
          </p:nvPr>
        </p:nvSpPr>
        <p:spPr>
          <a:xfrm>
            <a:off x="9272080" y="6336894"/>
            <a:ext cx="2743200" cy="365125"/>
          </a:xfrm>
        </p:spPr>
        <p:txBody>
          <a:bodyPr vert="horz" lIns="91440" tIns="45720" rIns="91440" bIns="45720" rtlCol="0" anchor="ct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pPr/>
              <a:t>4</a:t>
            </a:fld>
            <a:endParaRPr lang="ru-RU" sz="2000" b="1">
              <a:solidFill>
                <a:srgbClr val="0070C0"/>
              </a:solidFill>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44D80013-F7E0-EC55-B3ED-B6A3B5B09AEA}"/>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127397" y="232604"/>
            <a:ext cx="826490" cy="547527"/>
          </a:xfrm>
          <a:prstGeom prst="rect">
            <a:avLst/>
          </a:prstGeom>
        </p:spPr>
      </p:pic>
      <p:pic>
        <p:nvPicPr>
          <p:cNvPr id="1026" name="Рисунок 1">
            <a:extLst>
              <a:ext uri="{FF2B5EF4-FFF2-40B4-BE49-F238E27FC236}">
                <a16:creationId xmlns:a16="http://schemas.microsoft.com/office/drawing/2014/main" id="{DF85B418-1203-0151-2457-B7F5C56D12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552" y="1535788"/>
            <a:ext cx="9207331" cy="480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70117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Объект 9">
            <a:extLst>
              <a:ext uri="{FF2B5EF4-FFF2-40B4-BE49-F238E27FC236}">
                <a16:creationId xmlns:a16="http://schemas.microsoft.com/office/drawing/2014/main" id="{1EC99296-7A45-9717-FA4F-E3BD990A2731}"/>
              </a:ext>
            </a:extLst>
          </p:cNvPr>
          <p:cNvSpPr>
            <a:spLocks noGrp="1"/>
          </p:cNvSpPr>
          <p:nvPr>
            <p:ph idx="1"/>
          </p:nvPr>
        </p:nvSpPr>
        <p:spPr>
          <a:xfrm>
            <a:off x="330740" y="1660255"/>
            <a:ext cx="11674813" cy="2522639"/>
          </a:xfrm>
        </p:spPr>
        <p:txBody>
          <a:bodyPr>
            <a:normAutofit/>
          </a:bodyPr>
          <a:lstStyle/>
          <a:p>
            <a:pPr marL="0" indent="0" algn="ctr">
              <a:buNone/>
            </a:pPr>
            <a:r>
              <a:rPr lang="ru-RU" sz="4400" b="1" i="1" dirty="0">
                <a:solidFill>
                  <a:srgbClr val="0070C0"/>
                </a:solidFill>
                <a:latin typeface="Times New Roman" panose="02020603050405020304" pitchFamily="18" charset="0"/>
                <a:ea typeface="+mj-ea"/>
                <a:cs typeface="Times New Roman" panose="02020603050405020304" pitchFamily="18" charset="0"/>
              </a:rPr>
              <a:t>Основным нормативно-правовым документом регламентирующим проведение инвентаризации является </a:t>
            </a:r>
            <a:r>
              <a:rPr lang="ru-RU" sz="4400" b="1" i="1" dirty="0">
                <a:latin typeface="Times New Roman" panose="02020603050405020304" pitchFamily="18" charset="0"/>
                <a:ea typeface="+mj-ea"/>
                <a:cs typeface="Times New Roman" panose="02020603050405020304" pitchFamily="18" charset="0"/>
              </a:rPr>
              <a:t>ФСБУ 28</a:t>
            </a:r>
            <a:r>
              <a:rPr lang="en-US" sz="4400" b="1" i="1" dirty="0">
                <a:latin typeface="Times New Roman" panose="02020603050405020304" pitchFamily="18" charset="0"/>
                <a:ea typeface="+mj-ea"/>
                <a:cs typeface="Times New Roman" panose="02020603050405020304" pitchFamily="18" charset="0"/>
              </a:rPr>
              <a:t>/</a:t>
            </a:r>
            <a:r>
              <a:rPr lang="ru-RU" sz="4400" b="1" i="1" dirty="0">
                <a:latin typeface="Times New Roman" panose="02020603050405020304" pitchFamily="18" charset="0"/>
                <a:ea typeface="+mj-ea"/>
                <a:cs typeface="Times New Roman" panose="02020603050405020304" pitchFamily="18" charset="0"/>
              </a:rPr>
              <a:t>2023 «Инвентаризация»</a:t>
            </a:r>
          </a:p>
        </p:txBody>
      </p:sp>
      <p:sp>
        <p:nvSpPr>
          <p:cNvPr id="5" name="Номер слайда 4">
            <a:extLst>
              <a:ext uri="{FF2B5EF4-FFF2-40B4-BE49-F238E27FC236}">
                <a16:creationId xmlns:a16="http://schemas.microsoft.com/office/drawing/2014/main" id="{947A7E8B-66E7-F04C-21DF-BB1BDDF960B8}"/>
              </a:ext>
            </a:extLst>
          </p:cNvPr>
          <p:cNvSpPr>
            <a:spLocks noGrp="1"/>
          </p:cNvSpPr>
          <p:nvPr>
            <p:ph type="sldNum" sz="quarter" idx="12"/>
          </p:nvPr>
        </p:nvSpPr>
        <p:spPr>
          <a:xfrm>
            <a:off x="9262353" y="6288256"/>
            <a:ext cx="2743200" cy="365125"/>
          </a:xfrm>
        </p:spPr>
        <p:txBody>
          <a:bodyPr vert="horz" lIns="91440" tIns="45720" rIns="91440" bIns="45720" rtlCol="0" anchor="ct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pPr/>
              <a:t>5</a:t>
            </a:fld>
            <a:endParaRPr lang="ru-RU" sz="2000" b="1" dirty="0">
              <a:solidFill>
                <a:srgbClr val="0070C0"/>
              </a:solidFill>
              <a:latin typeface="Times New Roman" panose="02020603050405020304" pitchFamily="18" charset="0"/>
              <a:cs typeface="Times New Roman" panose="02020603050405020304" pitchFamily="18" charset="0"/>
            </a:endParaRPr>
          </a:p>
        </p:txBody>
      </p:sp>
      <p:pic>
        <p:nvPicPr>
          <p:cNvPr id="11" name="Рисунок 10">
            <a:extLst>
              <a:ext uri="{FF2B5EF4-FFF2-40B4-BE49-F238E27FC236}">
                <a16:creationId xmlns:a16="http://schemas.microsoft.com/office/drawing/2014/main" id="{282EF2C1-9761-62BA-96E7-8A9A8764E223}"/>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127397" y="232604"/>
            <a:ext cx="826490" cy="547527"/>
          </a:xfrm>
          <a:prstGeom prst="rect">
            <a:avLst/>
          </a:prstGeom>
        </p:spPr>
      </p:pic>
    </p:spTree>
    <p:extLst>
      <p:ext uri="{BB962C8B-B14F-4D97-AF65-F5344CB8AC3E}">
        <p14:creationId xmlns:p14="http://schemas.microsoft.com/office/powerpoint/2010/main" val="2298983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C4AEAE75-D4EB-A5F0-29A3-B587647871AA}"/>
              </a:ext>
            </a:extLst>
          </p:cNvPr>
          <p:cNvSpPr>
            <a:spLocks noGrp="1"/>
          </p:cNvSpPr>
          <p:nvPr>
            <p:ph type="sldNum" sz="quarter" idx="12"/>
          </p:nvPr>
        </p:nvSpPr>
        <p:spPr>
          <a:xfrm>
            <a:off x="9306046" y="6366078"/>
            <a:ext cx="2743200" cy="365125"/>
          </a:xfrm>
        </p:spPr>
        <p:txBody>
          <a:bodyPr vert="horz" lIns="91440" tIns="45720" rIns="91440" bIns="45720" rtlCol="0" anchor="ct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pPr/>
              <a:t>6</a:t>
            </a:fld>
            <a:endParaRPr lang="ru-RU" sz="2000" b="1" dirty="0">
              <a:solidFill>
                <a:srgbClr val="0070C0"/>
              </a:solidFill>
              <a:latin typeface="Times New Roman" panose="02020603050405020304" pitchFamily="18" charset="0"/>
              <a:cs typeface="Times New Roman" panose="02020603050405020304" pitchFamily="18" charset="0"/>
            </a:endParaRPr>
          </a:p>
        </p:txBody>
      </p:sp>
      <p:sp>
        <p:nvSpPr>
          <p:cNvPr id="6" name="Заголовок 5">
            <a:extLst>
              <a:ext uri="{FF2B5EF4-FFF2-40B4-BE49-F238E27FC236}">
                <a16:creationId xmlns:a16="http://schemas.microsoft.com/office/drawing/2014/main" id="{7A659F36-2845-B6F5-265C-EA8624AE6447}"/>
              </a:ext>
            </a:extLst>
          </p:cNvPr>
          <p:cNvSpPr>
            <a:spLocks noGrp="1"/>
          </p:cNvSpPr>
          <p:nvPr>
            <p:ph type="ctrTitle"/>
          </p:nvPr>
        </p:nvSpPr>
        <p:spPr>
          <a:xfrm>
            <a:off x="6096000" y="1868048"/>
            <a:ext cx="5953246" cy="2387600"/>
          </a:xfrm>
        </p:spPr>
        <p:txBody>
          <a:bodyPr>
            <a:normAutofit fontScale="90000"/>
          </a:bodyPr>
          <a:lstStyle/>
          <a:p>
            <a:r>
              <a:rPr lang="ru-RU" dirty="0"/>
              <a:t>Нормативная база ОАО «РЖД» по инвентаризации</a:t>
            </a:r>
          </a:p>
        </p:txBody>
      </p:sp>
      <p:pic>
        <p:nvPicPr>
          <p:cNvPr id="1026" name="Picture 2" descr="Picture background">
            <a:extLst>
              <a:ext uri="{FF2B5EF4-FFF2-40B4-BE49-F238E27FC236}">
                <a16:creationId xmlns:a16="http://schemas.microsoft.com/office/drawing/2014/main" id="{13198153-AA51-ED61-ADA3-94931EBD3A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243" y="925511"/>
            <a:ext cx="3927238" cy="188507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icture background">
            <a:extLst>
              <a:ext uri="{FF2B5EF4-FFF2-40B4-BE49-F238E27FC236}">
                <a16:creationId xmlns:a16="http://schemas.microsoft.com/office/drawing/2014/main" id="{2726F244-A0AD-10D3-7CB3-B814D3BFACB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foregroundMark x1="45501" y1="33921" x2="45501" y2="33921"/>
                        <a14:foregroundMark x1="47793" y1="30396" x2="47793" y2="30396"/>
                        <a14:foregroundMark x1="65959" y1="47283" x2="65959" y2="47283"/>
                        <a14:foregroundMark x1="32513" y1="52423" x2="32513" y2="52423"/>
                        <a14:foregroundMark x1="25467" y1="53744" x2="25467" y2="53744"/>
                        <a14:foregroundMark x1="42699" y1="31278" x2="42699" y2="31278"/>
                      </a14:backgroundRemoval>
                    </a14:imgEffect>
                  </a14:imgLayer>
                </a14:imgProps>
              </a:ext>
              <a:ext uri="{28A0092B-C50C-407E-A947-70E740481C1C}">
                <a14:useLocalDpi xmlns:a14="http://schemas.microsoft.com/office/drawing/2010/main" val="0"/>
              </a:ext>
            </a:extLst>
          </a:blip>
          <a:srcRect/>
          <a:stretch>
            <a:fillRect/>
          </a:stretch>
        </p:blipFill>
        <p:spPr bwMode="auto">
          <a:xfrm>
            <a:off x="409779" y="2571752"/>
            <a:ext cx="6133611" cy="3545831"/>
          </a:xfrm>
          <a:prstGeom prst="rect">
            <a:avLst/>
          </a:prstGeom>
          <a:noFill/>
          <a:extLst>
            <a:ext uri="{909E8E84-426E-40DD-AFC4-6F175D3DCCD1}">
              <a14:hiddenFill xmlns:a14="http://schemas.microsoft.com/office/drawing/2010/main">
                <a:solidFill>
                  <a:srgbClr val="FFFFFF"/>
                </a:solidFill>
              </a14:hiddenFill>
            </a:ext>
          </a:extLst>
        </p:spPr>
      </p:pic>
      <p:pic>
        <p:nvPicPr>
          <p:cNvPr id="10" name="Рисунок 9">
            <a:extLst>
              <a:ext uri="{FF2B5EF4-FFF2-40B4-BE49-F238E27FC236}">
                <a16:creationId xmlns:a16="http://schemas.microsoft.com/office/drawing/2014/main" id="{EAB9B486-2CCD-F140-9C3E-6483726C1902}"/>
              </a:ext>
            </a:extLst>
          </p:cNvPr>
          <p:cNvPicPr>
            <a:picLocks noChangeAspect="1"/>
          </p:cNvPicPr>
          <p:nvPr/>
        </p:nvPicPr>
        <p:blipFill rotWithShape="1">
          <a:blip r:embed="rId5">
            <a:duotone>
              <a:prstClr val="black"/>
              <a:srgbClr val="7DABF7">
                <a:tint val="45000"/>
                <a:satMod val="400000"/>
              </a:srgbClr>
            </a:duotone>
            <a:extLst>
              <a:ext uri="{BEBA8EAE-BF5A-486C-A8C5-ECC9F3942E4B}">
                <a14:imgProps xmlns:a14="http://schemas.microsoft.com/office/drawing/2010/main">
                  <a14:imgLayer r:embed="rId6">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127397" y="232604"/>
            <a:ext cx="826490" cy="547527"/>
          </a:xfrm>
          <a:prstGeom prst="rect">
            <a:avLst/>
          </a:prstGeom>
        </p:spPr>
      </p:pic>
    </p:spTree>
    <p:extLst>
      <p:ext uri="{BB962C8B-B14F-4D97-AF65-F5344CB8AC3E}">
        <p14:creationId xmlns:p14="http://schemas.microsoft.com/office/powerpoint/2010/main" val="5875262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BB927216-F74A-EECA-20CF-2E4F9DE8B0CB}"/>
              </a:ext>
            </a:extLst>
          </p:cNvPr>
          <p:cNvSpPr>
            <a:spLocks noGrp="1"/>
          </p:cNvSpPr>
          <p:nvPr>
            <p:ph type="sldNum" sz="quarter" idx="12"/>
          </p:nvPr>
        </p:nvSpPr>
        <p:spPr>
          <a:xfrm>
            <a:off x="9281808" y="6296245"/>
            <a:ext cx="2743200" cy="365125"/>
          </a:xfrm>
        </p:spPr>
        <p:txBody>
          <a:bodyPr vert="horz" lIns="91440" tIns="45720" rIns="91440" bIns="45720" rtlCol="0" anchor="ct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pPr/>
              <a:t>7</a:t>
            </a:fld>
            <a:endParaRPr lang="ru-RU" sz="2000" b="1" dirty="0">
              <a:solidFill>
                <a:srgbClr val="0070C0"/>
              </a:solidFill>
              <a:latin typeface="Times New Roman" panose="02020603050405020304" pitchFamily="18" charset="0"/>
              <a:cs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4D834448-1994-5895-61C6-2B5C404E65F5}"/>
              </a:ext>
            </a:extLst>
          </p:cNvPr>
          <p:cNvGraphicFramePr>
            <a:graphicFrameLocks noGrp="1"/>
          </p:cNvGraphicFramePr>
          <p:nvPr>
            <p:extLst>
              <p:ext uri="{D42A27DB-BD31-4B8C-83A1-F6EECF244321}">
                <p14:modId xmlns:p14="http://schemas.microsoft.com/office/powerpoint/2010/main" val="1973717145"/>
              </p:ext>
            </p:extLst>
          </p:nvPr>
        </p:nvGraphicFramePr>
        <p:xfrm>
          <a:off x="662292" y="379192"/>
          <a:ext cx="10867416" cy="5807459"/>
        </p:xfrm>
        <a:graphic>
          <a:graphicData uri="http://schemas.openxmlformats.org/drawingml/2006/table">
            <a:tbl>
              <a:tblPr firstRow="1" firstCol="1" bandRow="1">
                <a:tableStyleId>{10A1B5D5-9B99-4C35-A422-299274C87663}</a:tableStyleId>
              </a:tblPr>
              <a:tblGrid>
                <a:gridCol w="5433708">
                  <a:extLst>
                    <a:ext uri="{9D8B030D-6E8A-4147-A177-3AD203B41FA5}">
                      <a16:colId xmlns:a16="http://schemas.microsoft.com/office/drawing/2014/main" val="20000"/>
                    </a:ext>
                  </a:extLst>
                </a:gridCol>
                <a:gridCol w="5433708">
                  <a:extLst>
                    <a:ext uri="{9D8B030D-6E8A-4147-A177-3AD203B41FA5}">
                      <a16:colId xmlns:a16="http://schemas.microsoft.com/office/drawing/2014/main" val="20001"/>
                    </a:ext>
                  </a:extLst>
                </a:gridCol>
              </a:tblGrid>
              <a:tr h="342082">
                <a:tc gridSpan="2">
                  <a:txBody>
                    <a:bodyPr/>
                    <a:lstStyle/>
                    <a:p>
                      <a:pPr marL="457200" algn="ctr">
                        <a:lnSpc>
                          <a:spcPct val="150000"/>
                        </a:lnSpc>
                        <a:spcAft>
                          <a:spcPts val="0"/>
                        </a:spcAft>
                        <a:tabLst>
                          <a:tab pos="4829175" algn="l"/>
                        </a:tabLst>
                      </a:pPr>
                      <a:r>
                        <a:rPr lang="ru-RU" sz="2000" b="1" dirty="0">
                          <a:effectLst/>
                          <a:latin typeface="Times New Roman" panose="02020603050405020304" pitchFamily="18" charset="0"/>
                          <a:cs typeface="Times New Roman" panose="02020603050405020304" pitchFamily="18" charset="0"/>
                        </a:rPr>
                        <a:t>Нормативная база по инвентаризации ОАО «РЖД»</a:t>
                      </a:r>
                      <a:endParaRPr lang="ru-RU"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61" marR="67861" marT="0" marB="0" anchor="ctr"/>
                </a:tc>
                <a:tc hMerge="1">
                  <a:txBody>
                    <a:bodyPr/>
                    <a:lstStyle/>
                    <a:p>
                      <a:endParaRPr lang="ru-RU"/>
                    </a:p>
                  </a:txBody>
                  <a:tcPr/>
                </a:tc>
                <a:extLst>
                  <a:ext uri="{0D108BD9-81ED-4DB2-BD59-A6C34878D82A}">
                    <a16:rowId xmlns:a16="http://schemas.microsoft.com/office/drawing/2014/main" val="10000"/>
                  </a:ext>
                </a:extLst>
              </a:tr>
              <a:tr h="307911">
                <a:tc>
                  <a:txBody>
                    <a:bodyPr/>
                    <a:lstStyle/>
                    <a:p>
                      <a:pPr marL="457200" algn="ctr">
                        <a:lnSpc>
                          <a:spcPct val="150000"/>
                        </a:lnSpc>
                        <a:spcAft>
                          <a:spcPts val="0"/>
                        </a:spcAft>
                        <a:tabLst>
                          <a:tab pos="4829175" algn="l"/>
                        </a:tabLst>
                      </a:pPr>
                      <a:r>
                        <a:rPr lang="ru-RU" sz="1800" b="0" dirty="0">
                          <a:effectLst/>
                          <a:latin typeface="Times New Roman" panose="02020603050405020304" pitchFamily="18" charset="0"/>
                          <a:cs typeface="Times New Roman" panose="02020603050405020304" pitchFamily="18" charset="0"/>
                        </a:rPr>
                        <a:t>До 1 апреля 2025 года</a:t>
                      </a:r>
                      <a:endParaRPr lang="ru-RU"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61" marR="67861" marT="0" marB="0" anchor="ctr"/>
                </a:tc>
                <a:tc>
                  <a:txBody>
                    <a:bodyPr/>
                    <a:lstStyle/>
                    <a:p>
                      <a:pPr marL="457200" algn="ctr">
                        <a:lnSpc>
                          <a:spcPct val="150000"/>
                        </a:lnSpc>
                        <a:spcAft>
                          <a:spcPts val="0"/>
                        </a:spcAft>
                        <a:tabLst>
                          <a:tab pos="4829175" algn="l"/>
                        </a:tabLst>
                      </a:pPr>
                      <a:r>
                        <a:rPr lang="ru-RU" sz="1800" b="0" dirty="0">
                          <a:effectLst/>
                          <a:latin typeface="Times New Roman" panose="02020603050405020304" pitchFamily="18" charset="0"/>
                          <a:cs typeface="Times New Roman" panose="02020603050405020304" pitchFamily="18" charset="0"/>
                        </a:rPr>
                        <a:t>После 1 апреля 2025 года</a:t>
                      </a:r>
                      <a:endParaRPr lang="ru-RU"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61" marR="67861" marT="0" marB="0" anchor="ctr"/>
                </a:tc>
                <a:extLst>
                  <a:ext uri="{0D108BD9-81ED-4DB2-BD59-A6C34878D82A}">
                    <a16:rowId xmlns:a16="http://schemas.microsoft.com/office/drawing/2014/main" val="10001"/>
                  </a:ext>
                </a:extLst>
              </a:tr>
              <a:tr h="1267900">
                <a:tc>
                  <a:txBody>
                    <a:bodyPr/>
                    <a:lstStyle/>
                    <a:p>
                      <a:pPr marL="457200" algn="just">
                        <a:lnSpc>
                          <a:spcPct val="115000"/>
                        </a:lnSpc>
                        <a:spcAft>
                          <a:spcPts val="0"/>
                        </a:spcAft>
                        <a:tabLst>
                          <a:tab pos="4829175" algn="l"/>
                        </a:tabLst>
                      </a:pPr>
                      <a:r>
                        <a:rPr lang="ru-RU" sz="1800" b="0" dirty="0">
                          <a:effectLst/>
                          <a:latin typeface="Times New Roman" panose="02020603050405020304" pitchFamily="18" charset="0"/>
                          <a:cs typeface="Times New Roman" panose="02020603050405020304" pitchFamily="18" charset="0"/>
                        </a:rPr>
                        <a:t>Методические указания по инвентаризации имущества и финансовых обязательств, утвержденные приказом Минфина России от 13.06.1995 № 49 – утратил силу с 01.04.2025</a:t>
                      </a:r>
                      <a:endParaRPr lang="ru-RU"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61" marR="67861" marT="0" marB="0" anchor="ctr"/>
                </a:tc>
                <a:tc>
                  <a:txBody>
                    <a:bodyPr/>
                    <a:lstStyle/>
                    <a:p>
                      <a:pPr marL="457200" algn="just">
                        <a:lnSpc>
                          <a:spcPct val="115000"/>
                        </a:lnSpc>
                        <a:spcAft>
                          <a:spcPts val="0"/>
                        </a:spcAft>
                        <a:tabLst>
                          <a:tab pos="4829175" algn="l"/>
                        </a:tabLst>
                      </a:pPr>
                      <a:r>
                        <a:rPr lang="ru-RU" sz="1800" b="0" dirty="0">
                          <a:effectLst/>
                          <a:latin typeface="Times New Roman" panose="02020603050405020304" pitchFamily="18" charset="0"/>
                          <a:cs typeface="Times New Roman" panose="02020603050405020304" pitchFamily="18" charset="0"/>
                        </a:rPr>
                        <a:t>ФСБУ 28/2023 «Инвентаризация»</a:t>
                      </a:r>
                      <a:endParaRPr lang="ru-RU"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61" marR="67861" marT="0" marB="0" anchor="ctr"/>
                </a:tc>
                <a:extLst>
                  <a:ext uri="{0D108BD9-81ED-4DB2-BD59-A6C34878D82A}">
                    <a16:rowId xmlns:a16="http://schemas.microsoft.com/office/drawing/2014/main" val="10002"/>
                  </a:ext>
                </a:extLst>
              </a:tr>
              <a:tr h="514877">
                <a:tc>
                  <a:txBody>
                    <a:bodyPr/>
                    <a:lstStyle/>
                    <a:p>
                      <a:pPr marL="457200" algn="just">
                        <a:lnSpc>
                          <a:spcPct val="115000"/>
                        </a:lnSpc>
                        <a:spcAft>
                          <a:spcPts val="0"/>
                        </a:spcAft>
                        <a:tabLst>
                          <a:tab pos="4829175" algn="l"/>
                        </a:tabLst>
                      </a:pPr>
                      <a:r>
                        <a:rPr lang="ru-RU" sz="1800" b="0" dirty="0">
                          <a:effectLst/>
                          <a:latin typeface="Times New Roman" panose="02020603050405020304" pitchFamily="18" charset="0"/>
                          <a:cs typeface="Times New Roman" panose="02020603050405020304" pitchFamily="18" charset="0"/>
                        </a:rPr>
                        <a:t>Федеральный закон от 06.12.2011 № 402-ФЗ «О бухгалтерском учете»</a:t>
                      </a:r>
                      <a:endParaRPr lang="ru-RU"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61" marR="67861" marT="0" marB="0" anchor="ctr"/>
                </a:tc>
                <a:tc>
                  <a:txBody>
                    <a:bodyPr/>
                    <a:lstStyle/>
                    <a:p>
                      <a:pPr marL="457200" algn="just">
                        <a:lnSpc>
                          <a:spcPct val="115000"/>
                        </a:lnSpc>
                        <a:spcAft>
                          <a:spcPts val="0"/>
                        </a:spcAft>
                        <a:tabLst>
                          <a:tab pos="4829175" algn="l"/>
                        </a:tabLst>
                      </a:pPr>
                      <a:r>
                        <a:rPr lang="ru-RU" sz="1800" b="0" dirty="0">
                          <a:effectLst/>
                          <a:latin typeface="Times New Roman" panose="02020603050405020304" pitchFamily="18" charset="0"/>
                          <a:cs typeface="Times New Roman" panose="02020603050405020304" pitchFamily="18" charset="0"/>
                        </a:rPr>
                        <a:t>Федеральный закон от 06.12.2011 № 402-ФЗ «О бухгалтерском учете»</a:t>
                      </a:r>
                      <a:endParaRPr lang="ru-RU"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61" marR="67861" marT="0" marB="0" anchor="ctr"/>
                </a:tc>
                <a:extLst>
                  <a:ext uri="{0D108BD9-81ED-4DB2-BD59-A6C34878D82A}">
                    <a16:rowId xmlns:a16="http://schemas.microsoft.com/office/drawing/2014/main" val="10003"/>
                  </a:ext>
                </a:extLst>
              </a:tr>
              <a:tr h="1267900">
                <a:tc>
                  <a:txBody>
                    <a:bodyPr/>
                    <a:lstStyle/>
                    <a:p>
                      <a:pPr marL="457200" algn="just">
                        <a:lnSpc>
                          <a:spcPct val="115000"/>
                        </a:lnSpc>
                        <a:spcAft>
                          <a:spcPts val="0"/>
                        </a:spcAft>
                        <a:tabLst>
                          <a:tab pos="4829175" algn="l"/>
                        </a:tabLst>
                      </a:pPr>
                      <a:r>
                        <a:rPr lang="ru-RU" sz="1800" b="0" dirty="0">
                          <a:effectLst/>
                          <a:latin typeface="Times New Roman" panose="02020603050405020304" pitchFamily="18" charset="0"/>
                          <a:cs typeface="Times New Roman" panose="02020603050405020304" pitchFamily="18" charset="0"/>
                        </a:rPr>
                        <a:t>Положение по ведению бухгалтерского учета и бухгалтерской отчетности в Российской Федерации, утвержденное приказом Минфина России от 29.07.1998 № 34н;</a:t>
                      </a:r>
                      <a:endParaRPr lang="ru-RU"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61" marR="67861" marT="0" marB="0" anchor="ctr"/>
                </a:tc>
                <a:tc>
                  <a:txBody>
                    <a:bodyPr/>
                    <a:lstStyle/>
                    <a:p>
                      <a:pPr marL="457200" algn="just">
                        <a:lnSpc>
                          <a:spcPct val="115000"/>
                        </a:lnSpc>
                        <a:spcAft>
                          <a:spcPts val="0"/>
                        </a:spcAft>
                        <a:tabLst>
                          <a:tab pos="4829175" algn="l"/>
                        </a:tabLst>
                      </a:pPr>
                      <a:r>
                        <a:rPr lang="ru-RU" sz="1800" b="0" dirty="0">
                          <a:effectLst/>
                          <a:latin typeface="Times New Roman" panose="02020603050405020304" pitchFamily="18" charset="0"/>
                          <a:cs typeface="Times New Roman" panose="02020603050405020304" pitchFamily="18" charset="0"/>
                        </a:rPr>
                        <a:t>Положение по ведению бухгалтерского учета и бухгалтерской отчетности в Российской Федерации, утвержденное приказом Минфина России от 29.07.1998 № 34н;</a:t>
                      </a:r>
                      <a:endParaRPr lang="ru-RU"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61" marR="67861" marT="0" marB="0" anchor="ctr"/>
                </a:tc>
                <a:extLst>
                  <a:ext uri="{0D108BD9-81ED-4DB2-BD59-A6C34878D82A}">
                    <a16:rowId xmlns:a16="http://schemas.microsoft.com/office/drawing/2014/main" val="10004"/>
                  </a:ext>
                </a:extLst>
              </a:tr>
              <a:tr h="1267900">
                <a:tc>
                  <a:txBody>
                    <a:bodyPr/>
                    <a:lstStyle/>
                    <a:p>
                      <a:pPr marL="457200" algn="just">
                        <a:lnSpc>
                          <a:spcPct val="115000"/>
                        </a:lnSpc>
                        <a:spcAft>
                          <a:spcPts val="0"/>
                        </a:spcAft>
                        <a:tabLst>
                          <a:tab pos="4829175" algn="l"/>
                        </a:tabLst>
                      </a:pPr>
                      <a:r>
                        <a:rPr lang="ru-RU" sz="1800" b="0">
                          <a:effectLst/>
                          <a:latin typeface="Times New Roman" panose="02020603050405020304" pitchFamily="18" charset="0"/>
                          <a:cs typeface="Times New Roman" panose="02020603050405020304" pitchFamily="18" charset="0"/>
                        </a:rPr>
                        <a:t>План счетов бухгалтерского учета финансово-хозяйственной деятельности организаций и Инструкция по его применению, утвержденные Приказом Минфина России от 31.10.2000 № 94н;</a:t>
                      </a:r>
                      <a:endParaRPr lang="ru-RU" sz="18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61" marR="67861" marT="0" marB="0" anchor="ctr"/>
                </a:tc>
                <a:tc>
                  <a:txBody>
                    <a:bodyPr/>
                    <a:lstStyle/>
                    <a:p>
                      <a:pPr marL="457200" algn="just">
                        <a:lnSpc>
                          <a:spcPct val="115000"/>
                        </a:lnSpc>
                        <a:spcAft>
                          <a:spcPts val="0"/>
                        </a:spcAft>
                        <a:tabLst>
                          <a:tab pos="4829175" algn="l"/>
                        </a:tabLst>
                      </a:pPr>
                      <a:r>
                        <a:rPr lang="ru-RU" sz="1800" b="0" dirty="0">
                          <a:effectLst/>
                          <a:latin typeface="Times New Roman" panose="02020603050405020304" pitchFamily="18" charset="0"/>
                          <a:cs typeface="Times New Roman" panose="02020603050405020304" pitchFamily="18" charset="0"/>
                        </a:rPr>
                        <a:t>План счетов бухгалтерского учета финансово-хозяйственной деятельности организаций и Инструкция по его применению, утвержденные Приказом Минфина России от 31.10.2000 № 94н;</a:t>
                      </a:r>
                      <a:endParaRPr lang="ru-RU"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61" marR="67861" marT="0" marB="0" anchor="ctr"/>
                </a:tc>
                <a:extLst>
                  <a:ext uri="{0D108BD9-81ED-4DB2-BD59-A6C34878D82A}">
                    <a16:rowId xmlns:a16="http://schemas.microsoft.com/office/drawing/2014/main" val="10005"/>
                  </a:ext>
                </a:extLst>
              </a:tr>
              <a:tr h="633492">
                <a:tc>
                  <a:txBody>
                    <a:bodyPr/>
                    <a:lstStyle/>
                    <a:p>
                      <a:pPr marL="457200">
                        <a:lnSpc>
                          <a:spcPct val="115000"/>
                        </a:lnSpc>
                        <a:spcAft>
                          <a:spcPts val="0"/>
                        </a:spcAft>
                        <a:tabLst>
                          <a:tab pos="4829175" algn="l"/>
                        </a:tabLst>
                      </a:pPr>
                      <a:r>
                        <a:rPr lang="ru-RU" sz="1800" b="0" dirty="0">
                          <a:effectLst/>
                          <a:latin typeface="Times New Roman" panose="02020603050405020304" pitchFamily="18" charset="0"/>
                          <a:cs typeface="Times New Roman" panose="02020603050405020304" pitchFamily="18" charset="0"/>
                        </a:rPr>
                        <a:t>Постановление Правительства Российской Федерации от 14.11.2002 № 823 </a:t>
                      </a:r>
                      <a:endParaRPr lang="ru-RU"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61" marR="67861" marT="0" marB="0" anchor="ctr"/>
                </a:tc>
                <a:tc>
                  <a:txBody>
                    <a:bodyPr/>
                    <a:lstStyle/>
                    <a:p>
                      <a:pPr marL="457200">
                        <a:lnSpc>
                          <a:spcPct val="115000"/>
                        </a:lnSpc>
                        <a:spcAft>
                          <a:spcPts val="0"/>
                        </a:spcAft>
                        <a:tabLst>
                          <a:tab pos="4829175" algn="l"/>
                        </a:tabLst>
                      </a:pPr>
                      <a:r>
                        <a:rPr lang="ru-RU" sz="1800" b="0" dirty="0">
                          <a:effectLst/>
                          <a:latin typeface="Times New Roman" panose="02020603050405020304" pitchFamily="18" charset="0"/>
                          <a:cs typeface="Times New Roman" panose="02020603050405020304" pitchFamily="18" charset="0"/>
                        </a:rPr>
                        <a:t>Постановление Правительства Российской Федерации от 14.11.2002 № 823 </a:t>
                      </a:r>
                      <a:endParaRPr lang="ru-RU"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61" marR="67861" marT="0" marB="0" anchor="ctr"/>
                </a:tc>
                <a:extLst>
                  <a:ext uri="{0D108BD9-81ED-4DB2-BD59-A6C34878D82A}">
                    <a16:rowId xmlns:a16="http://schemas.microsoft.com/office/drawing/2014/main" val="10006"/>
                  </a:ext>
                </a:extLst>
              </a:tr>
            </a:tbl>
          </a:graphicData>
        </a:graphic>
      </p:graphicFrame>
      <p:pic>
        <p:nvPicPr>
          <p:cNvPr id="7" name="Рисунок 6">
            <a:extLst>
              <a:ext uri="{FF2B5EF4-FFF2-40B4-BE49-F238E27FC236}">
                <a16:creationId xmlns:a16="http://schemas.microsoft.com/office/drawing/2014/main" id="{A20AC962-F3F9-C294-1BAC-CB80FEB706B6}"/>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410789" y="0"/>
            <a:ext cx="826490" cy="547527"/>
          </a:xfrm>
          <a:prstGeom prst="rect">
            <a:avLst/>
          </a:prstGeom>
        </p:spPr>
      </p:pic>
    </p:spTree>
    <p:extLst>
      <p:ext uri="{BB962C8B-B14F-4D97-AF65-F5344CB8AC3E}">
        <p14:creationId xmlns:p14="http://schemas.microsoft.com/office/powerpoint/2010/main" val="24817676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603978-B738-C107-F0AA-65B99DD91B53}"/>
              </a:ext>
            </a:extLst>
          </p:cNvPr>
          <p:cNvSpPr>
            <a:spLocks noGrp="1"/>
          </p:cNvSpPr>
          <p:nvPr>
            <p:ph type="title"/>
          </p:nvPr>
        </p:nvSpPr>
        <p:spPr>
          <a:xfrm>
            <a:off x="1939898" y="-30485"/>
            <a:ext cx="4619829" cy="988488"/>
          </a:xfrm>
        </p:spPr>
        <p:txBody>
          <a:bodyPr>
            <a:normAutofit/>
          </a:bodyPr>
          <a:lstStyle/>
          <a:p>
            <a:r>
              <a:rPr lang="ru-RU" sz="2800" i="1" dirty="0">
                <a:solidFill>
                  <a:srgbClr val="0070C0"/>
                </a:solidFill>
                <a:latin typeface="Times New Roman" panose="02020603050405020304" pitchFamily="18" charset="0"/>
                <a:cs typeface="Times New Roman" panose="02020603050405020304" pitchFamily="18" charset="0"/>
              </a:rPr>
              <a:t>Функции</a:t>
            </a:r>
            <a:r>
              <a:rPr lang="ru-RU" sz="2800" dirty="0">
                <a:solidFill>
                  <a:srgbClr val="0070C0"/>
                </a:solidFill>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инвентаризации</a:t>
            </a:r>
          </a:p>
        </p:txBody>
      </p:sp>
      <p:sp>
        <p:nvSpPr>
          <p:cNvPr id="5" name="Номер слайда 4">
            <a:extLst>
              <a:ext uri="{FF2B5EF4-FFF2-40B4-BE49-F238E27FC236}">
                <a16:creationId xmlns:a16="http://schemas.microsoft.com/office/drawing/2014/main" id="{6F743145-3C77-131F-7ABE-88A0B249A401}"/>
              </a:ext>
            </a:extLst>
          </p:cNvPr>
          <p:cNvSpPr>
            <a:spLocks noGrp="1"/>
          </p:cNvSpPr>
          <p:nvPr>
            <p:ph type="sldNum" sz="quarter" idx="12"/>
          </p:nvPr>
        </p:nvSpPr>
        <p:spPr>
          <a:xfrm>
            <a:off x="9281808" y="6239618"/>
            <a:ext cx="2743200" cy="365125"/>
          </a:xfrm>
        </p:spPr>
        <p:txBody>
          <a:bodyPr vert="horz" lIns="91440" tIns="45720" rIns="91440" bIns="45720" rtlCol="0" anchor="ct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pPr/>
              <a:t>8</a:t>
            </a:fld>
            <a:endParaRPr lang="ru-RU" sz="2000" b="1">
              <a:solidFill>
                <a:srgbClr val="0070C0"/>
              </a:solidFill>
              <a:latin typeface="Times New Roman" panose="02020603050405020304" pitchFamily="18" charset="0"/>
              <a:cs typeface="Times New Roman" panose="02020603050405020304" pitchFamily="18" charset="0"/>
            </a:endParaRPr>
          </a:p>
        </p:txBody>
      </p:sp>
      <p:sp>
        <p:nvSpPr>
          <p:cNvPr id="7" name="Прямоугольник 6">
            <a:extLst>
              <a:ext uri="{FF2B5EF4-FFF2-40B4-BE49-F238E27FC236}">
                <a16:creationId xmlns:a16="http://schemas.microsoft.com/office/drawing/2014/main" id="{B1A95D88-C68D-C05E-3F1F-3965A509A451}"/>
              </a:ext>
            </a:extLst>
          </p:cNvPr>
          <p:cNvSpPr/>
          <p:nvPr/>
        </p:nvSpPr>
        <p:spPr>
          <a:xfrm>
            <a:off x="366811" y="994237"/>
            <a:ext cx="1927089" cy="916020"/>
          </a:xfrm>
          <a:prstGeom prst="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Times New Roman" panose="02020603050405020304" pitchFamily="18" charset="0"/>
                <a:cs typeface="Times New Roman" panose="02020603050405020304" pitchFamily="18" charset="0"/>
              </a:rPr>
              <a:t>Экономическая (как элемент учета и контроля)</a:t>
            </a:r>
          </a:p>
        </p:txBody>
      </p:sp>
      <p:sp>
        <p:nvSpPr>
          <p:cNvPr id="8" name="Прямоугольник 7">
            <a:extLst>
              <a:ext uri="{FF2B5EF4-FFF2-40B4-BE49-F238E27FC236}">
                <a16:creationId xmlns:a16="http://schemas.microsoft.com/office/drawing/2014/main" id="{21F68527-8916-D723-D3CC-B722BA59DD6A}"/>
              </a:ext>
            </a:extLst>
          </p:cNvPr>
          <p:cNvSpPr/>
          <p:nvPr/>
        </p:nvSpPr>
        <p:spPr>
          <a:xfrm>
            <a:off x="5847541" y="940999"/>
            <a:ext cx="2441644" cy="956801"/>
          </a:xfrm>
          <a:prstGeom prst="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Times New Roman" panose="02020603050405020304" pitchFamily="18" charset="0"/>
                <a:cs typeface="Times New Roman" panose="02020603050405020304" pitchFamily="18" charset="0"/>
              </a:rPr>
              <a:t>Воспитательная (как средство воспитания бережного отношения к имуществу)</a:t>
            </a:r>
          </a:p>
        </p:txBody>
      </p:sp>
      <p:sp>
        <p:nvSpPr>
          <p:cNvPr id="9" name="Прямоугольник 8">
            <a:extLst>
              <a:ext uri="{FF2B5EF4-FFF2-40B4-BE49-F238E27FC236}">
                <a16:creationId xmlns:a16="http://schemas.microsoft.com/office/drawing/2014/main" id="{A2C36D1C-F1E6-F664-0ED6-83631CA93855}"/>
              </a:ext>
            </a:extLst>
          </p:cNvPr>
          <p:cNvSpPr/>
          <p:nvPr/>
        </p:nvSpPr>
        <p:spPr>
          <a:xfrm>
            <a:off x="2849898" y="996253"/>
            <a:ext cx="2441644" cy="916021"/>
          </a:xfrm>
          <a:prstGeom prst="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Times New Roman" panose="02020603050405020304" pitchFamily="18" charset="0"/>
                <a:cs typeface="Times New Roman" panose="02020603050405020304" pitchFamily="18" charset="0"/>
              </a:rPr>
              <a:t>Социальная (как форма участия трудящихся в организации учета и контроля)</a:t>
            </a:r>
          </a:p>
        </p:txBody>
      </p:sp>
      <p:pic>
        <p:nvPicPr>
          <p:cNvPr id="18" name="Рисунок 17">
            <a:extLst>
              <a:ext uri="{FF2B5EF4-FFF2-40B4-BE49-F238E27FC236}">
                <a16:creationId xmlns:a16="http://schemas.microsoft.com/office/drawing/2014/main" id="{4D1E736A-8B8E-B96D-B862-4655A2E6F66F}"/>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127397" y="232604"/>
            <a:ext cx="826490" cy="547527"/>
          </a:xfrm>
          <a:prstGeom prst="rect">
            <a:avLst/>
          </a:prstGeom>
        </p:spPr>
      </p:pic>
      <p:sp>
        <p:nvSpPr>
          <p:cNvPr id="16" name="Блок-схема: процесс 15">
            <a:extLst>
              <a:ext uri="{FF2B5EF4-FFF2-40B4-BE49-F238E27FC236}">
                <a16:creationId xmlns:a16="http://schemas.microsoft.com/office/drawing/2014/main" id="{C7F2EAA8-1BEC-3C5A-5CAD-845067444F9B}"/>
              </a:ext>
            </a:extLst>
          </p:cNvPr>
          <p:cNvSpPr/>
          <p:nvPr/>
        </p:nvSpPr>
        <p:spPr>
          <a:xfrm>
            <a:off x="1939898" y="640037"/>
            <a:ext cx="4451700" cy="48897"/>
          </a:xfrm>
          <a:prstGeom prst="flowChartProcess">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TextBox 18">
            <a:extLst>
              <a:ext uri="{FF2B5EF4-FFF2-40B4-BE49-F238E27FC236}">
                <a16:creationId xmlns:a16="http://schemas.microsoft.com/office/drawing/2014/main" id="{E3DE1182-E90C-345D-14C8-1E6711E80098}"/>
              </a:ext>
            </a:extLst>
          </p:cNvPr>
          <p:cNvSpPr txBox="1"/>
          <p:nvPr/>
        </p:nvSpPr>
        <p:spPr>
          <a:xfrm>
            <a:off x="5331811" y="2599998"/>
            <a:ext cx="3831644" cy="523220"/>
          </a:xfrm>
          <a:prstGeom prst="rect">
            <a:avLst/>
          </a:prstGeom>
          <a:noFill/>
        </p:spPr>
        <p:txBody>
          <a:bodyPr wrap="square" rtlCol="0">
            <a:spAutoFit/>
          </a:bodyPr>
          <a:lstStyle/>
          <a:p>
            <a:r>
              <a:rPr lang="ru-RU" sz="2800" b="1" i="1" dirty="0">
                <a:solidFill>
                  <a:srgbClr val="0070C0"/>
                </a:solidFill>
                <a:latin typeface="Times New Roman" panose="02020603050405020304" pitchFamily="18" charset="0"/>
                <a:ea typeface="+mj-ea"/>
                <a:cs typeface="Times New Roman" panose="02020603050405020304" pitchFamily="18" charset="0"/>
              </a:rPr>
              <a:t>Виды</a:t>
            </a:r>
            <a:r>
              <a:rPr lang="ru-RU" sz="2800" b="1" dirty="0">
                <a:latin typeface="Times New Roman" panose="02020603050405020304" pitchFamily="18" charset="0"/>
                <a:ea typeface="+mj-ea"/>
                <a:cs typeface="Times New Roman" panose="02020603050405020304" pitchFamily="18" charset="0"/>
              </a:rPr>
              <a:t> инвентаризации</a:t>
            </a:r>
          </a:p>
        </p:txBody>
      </p:sp>
      <p:sp>
        <p:nvSpPr>
          <p:cNvPr id="20" name="Блок-схема: процесс 19">
            <a:extLst>
              <a:ext uri="{FF2B5EF4-FFF2-40B4-BE49-F238E27FC236}">
                <a16:creationId xmlns:a16="http://schemas.microsoft.com/office/drawing/2014/main" id="{6DCC8E96-4F4B-9123-9061-E965895D536A}"/>
              </a:ext>
            </a:extLst>
          </p:cNvPr>
          <p:cNvSpPr/>
          <p:nvPr/>
        </p:nvSpPr>
        <p:spPr>
          <a:xfrm>
            <a:off x="5150675" y="3098758"/>
            <a:ext cx="4261643" cy="45719"/>
          </a:xfrm>
          <a:prstGeom prst="flowChartProcess">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Прямоугольник 21">
            <a:extLst>
              <a:ext uri="{FF2B5EF4-FFF2-40B4-BE49-F238E27FC236}">
                <a16:creationId xmlns:a16="http://schemas.microsoft.com/office/drawing/2014/main" id="{FB46A60D-1C42-0C53-73C7-D45A7EBF4D18}"/>
              </a:ext>
            </a:extLst>
          </p:cNvPr>
          <p:cNvSpPr/>
          <p:nvPr/>
        </p:nvSpPr>
        <p:spPr>
          <a:xfrm>
            <a:off x="4278510" y="3502899"/>
            <a:ext cx="2119573" cy="527007"/>
          </a:xfrm>
          <a:prstGeom prst="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Times New Roman" panose="02020603050405020304" pitchFamily="18" charset="0"/>
                <a:cs typeface="Times New Roman" panose="02020603050405020304" pitchFamily="18" charset="0"/>
              </a:rPr>
              <a:t>1 По назначению</a:t>
            </a:r>
          </a:p>
        </p:txBody>
      </p:sp>
      <p:sp>
        <p:nvSpPr>
          <p:cNvPr id="25" name="Прямоугольник 24">
            <a:extLst>
              <a:ext uri="{FF2B5EF4-FFF2-40B4-BE49-F238E27FC236}">
                <a16:creationId xmlns:a16="http://schemas.microsoft.com/office/drawing/2014/main" id="{C500294F-CD47-3289-8D2D-BEFC5FB5F7DA}"/>
              </a:ext>
            </a:extLst>
          </p:cNvPr>
          <p:cNvSpPr/>
          <p:nvPr/>
        </p:nvSpPr>
        <p:spPr>
          <a:xfrm>
            <a:off x="4278510" y="4616977"/>
            <a:ext cx="2119573" cy="527007"/>
          </a:xfrm>
          <a:prstGeom prst="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Times New Roman" panose="02020603050405020304" pitchFamily="18" charset="0"/>
                <a:cs typeface="Times New Roman" panose="02020603050405020304" pitchFamily="18" charset="0"/>
              </a:rPr>
              <a:t>2 По методу проведения</a:t>
            </a:r>
          </a:p>
        </p:txBody>
      </p:sp>
      <p:sp>
        <p:nvSpPr>
          <p:cNvPr id="26" name="Прямоугольник 25">
            <a:extLst>
              <a:ext uri="{FF2B5EF4-FFF2-40B4-BE49-F238E27FC236}">
                <a16:creationId xmlns:a16="http://schemas.microsoft.com/office/drawing/2014/main" id="{DDC7A182-111B-02F2-5522-82A5D62B136B}"/>
              </a:ext>
            </a:extLst>
          </p:cNvPr>
          <p:cNvSpPr/>
          <p:nvPr/>
        </p:nvSpPr>
        <p:spPr>
          <a:xfrm>
            <a:off x="4272025" y="5831454"/>
            <a:ext cx="2119573" cy="527007"/>
          </a:xfrm>
          <a:prstGeom prst="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Times New Roman" panose="02020603050405020304" pitchFamily="18" charset="0"/>
                <a:cs typeface="Times New Roman" panose="02020603050405020304" pitchFamily="18" charset="0"/>
              </a:rPr>
              <a:t>3 По объему</a:t>
            </a:r>
          </a:p>
        </p:txBody>
      </p:sp>
      <p:sp>
        <p:nvSpPr>
          <p:cNvPr id="27" name="Прямоугольник: скругленные углы 26">
            <a:extLst>
              <a:ext uri="{FF2B5EF4-FFF2-40B4-BE49-F238E27FC236}">
                <a16:creationId xmlns:a16="http://schemas.microsoft.com/office/drawing/2014/main" id="{3BA6FB33-96A5-9D23-EB64-E081C6BF5849}"/>
              </a:ext>
            </a:extLst>
          </p:cNvPr>
          <p:cNvSpPr/>
          <p:nvPr/>
        </p:nvSpPr>
        <p:spPr>
          <a:xfrm>
            <a:off x="8425770" y="3381613"/>
            <a:ext cx="1973095" cy="769581"/>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ru-RU" sz="1600" dirty="0">
                <a:latin typeface="Times New Roman" panose="02020603050405020304" pitchFamily="18" charset="0"/>
                <a:cs typeface="Times New Roman" panose="02020603050405020304" pitchFamily="18" charset="0"/>
              </a:rPr>
              <a:t>Плановая</a:t>
            </a:r>
          </a:p>
          <a:p>
            <a:pPr marL="285750" indent="-285750">
              <a:buFontTx/>
              <a:buChar char="-"/>
            </a:pPr>
            <a:r>
              <a:rPr lang="ru-RU" sz="1600" dirty="0">
                <a:latin typeface="Times New Roman" panose="02020603050405020304" pitchFamily="18" charset="0"/>
                <a:cs typeface="Times New Roman" panose="02020603050405020304" pitchFamily="18" charset="0"/>
              </a:rPr>
              <a:t>Внеплановая</a:t>
            </a:r>
          </a:p>
          <a:p>
            <a:pPr marL="285750" indent="-285750">
              <a:buFontTx/>
              <a:buChar char="-"/>
            </a:pPr>
            <a:r>
              <a:rPr lang="ru-RU" sz="1600" dirty="0">
                <a:latin typeface="Times New Roman" panose="02020603050405020304" pitchFamily="18" charset="0"/>
                <a:cs typeface="Times New Roman" panose="02020603050405020304" pitchFamily="18" charset="0"/>
              </a:rPr>
              <a:t>Техническая</a:t>
            </a:r>
          </a:p>
        </p:txBody>
      </p:sp>
      <p:sp>
        <p:nvSpPr>
          <p:cNvPr id="30" name="Прямоугольник: скругленные углы 29">
            <a:extLst>
              <a:ext uri="{FF2B5EF4-FFF2-40B4-BE49-F238E27FC236}">
                <a16:creationId xmlns:a16="http://schemas.microsoft.com/office/drawing/2014/main" id="{463FA6AD-F554-1608-B7DB-52E477D978B5}"/>
              </a:ext>
            </a:extLst>
          </p:cNvPr>
          <p:cNvSpPr/>
          <p:nvPr/>
        </p:nvSpPr>
        <p:spPr>
          <a:xfrm>
            <a:off x="8425770" y="4551387"/>
            <a:ext cx="1973095" cy="769581"/>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ru-RU" sz="1600" dirty="0">
                <a:latin typeface="Times New Roman" panose="02020603050405020304" pitchFamily="18" charset="0"/>
                <a:cs typeface="Times New Roman" panose="02020603050405020304" pitchFamily="18" charset="0"/>
              </a:rPr>
              <a:t>Плановая</a:t>
            </a:r>
          </a:p>
          <a:p>
            <a:pPr marL="285750" indent="-285750">
              <a:buFontTx/>
              <a:buChar char="-"/>
            </a:pPr>
            <a:r>
              <a:rPr lang="ru-RU" sz="1600" dirty="0">
                <a:latin typeface="Times New Roman" panose="02020603050405020304" pitchFamily="18" charset="0"/>
                <a:cs typeface="Times New Roman" panose="02020603050405020304" pitchFamily="18" charset="0"/>
              </a:rPr>
              <a:t>Внеплановая</a:t>
            </a:r>
          </a:p>
          <a:p>
            <a:pPr marL="285750" indent="-285750">
              <a:buFontTx/>
              <a:buChar char="-"/>
            </a:pPr>
            <a:r>
              <a:rPr lang="ru-RU" sz="1600" dirty="0">
                <a:latin typeface="Times New Roman" panose="02020603050405020304" pitchFamily="18" charset="0"/>
                <a:cs typeface="Times New Roman" panose="02020603050405020304" pitchFamily="18" charset="0"/>
              </a:rPr>
              <a:t>Техническая</a:t>
            </a:r>
          </a:p>
        </p:txBody>
      </p:sp>
      <p:sp>
        <p:nvSpPr>
          <p:cNvPr id="31" name="Прямоугольник: скругленные углы 30">
            <a:extLst>
              <a:ext uri="{FF2B5EF4-FFF2-40B4-BE49-F238E27FC236}">
                <a16:creationId xmlns:a16="http://schemas.microsoft.com/office/drawing/2014/main" id="{F6D29B2D-52E1-50D2-838E-91A2F2DDBF47}"/>
              </a:ext>
            </a:extLst>
          </p:cNvPr>
          <p:cNvSpPr/>
          <p:nvPr/>
        </p:nvSpPr>
        <p:spPr>
          <a:xfrm>
            <a:off x="8425772" y="5712332"/>
            <a:ext cx="1973095" cy="769581"/>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ru-RU" sz="1600" dirty="0">
                <a:latin typeface="Times New Roman" panose="02020603050405020304" pitchFamily="18" charset="0"/>
                <a:cs typeface="Times New Roman" panose="02020603050405020304" pitchFamily="18" charset="0"/>
              </a:rPr>
              <a:t>Плановая</a:t>
            </a:r>
          </a:p>
          <a:p>
            <a:pPr marL="285750" indent="-285750">
              <a:buFontTx/>
              <a:buChar char="-"/>
            </a:pPr>
            <a:r>
              <a:rPr lang="ru-RU" sz="1600" dirty="0">
                <a:latin typeface="Times New Roman" panose="02020603050405020304" pitchFamily="18" charset="0"/>
                <a:cs typeface="Times New Roman" panose="02020603050405020304" pitchFamily="18" charset="0"/>
              </a:rPr>
              <a:t>Внеплановая</a:t>
            </a:r>
          </a:p>
          <a:p>
            <a:pPr marL="285750" indent="-285750">
              <a:buFontTx/>
              <a:buChar char="-"/>
            </a:pPr>
            <a:r>
              <a:rPr lang="ru-RU" sz="1600" dirty="0">
                <a:latin typeface="Times New Roman" panose="02020603050405020304" pitchFamily="18" charset="0"/>
                <a:cs typeface="Times New Roman" panose="02020603050405020304" pitchFamily="18" charset="0"/>
              </a:rPr>
              <a:t>Техническая</a:t>
            </a:r>
          </a:p>
        </p:txBody>
      </p:sp>
      <p:sp>
        <p:nvSpPr>
          <p:cNvPr id="32" name="Стрелка: вправо 31">
            <a:extLst>
              <a:ext uri="{FF2B5EF4-FFF2-40B4-BE49-F238E27FC236}">
                <a16:creationId xmlns:a16="http://schemas.microsoft.com/office/drawing/2014/main" id="{3695D996-412F-1B6B-5298-EF8BE2C4E9B4}"/>
              </a:ext>
            </a:extLst>
          </p:cNvPr>
          <p:cNvSpPr/>
          <p:nvPr/>
        </p:nvSpPr>
        <p:spPr>
          <a:xfrm>
            <a:off x="6611017" y="3559354"/>
            <a:ext cx="1595336" cy="245527"/>
          </a:xfrm>
          <a:prstGeom prst="rightArrow">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Стрелка: вправо 32">
            <a:extLst>
              <a:ext uri="{FF2B5EF4-FFF2-40B4-BE49-F238E27FC236}">
                <a16:creationId xmlns:a16="http://schemas.microsoft.com/office/drawing/2014/main" id="{71D249FF-979F-75AE-C64F-6DD14A93F88F}"/>
              </a:ext>
            </a:extLst>
          </p:cNvPr>
          <p:cNvSpPr/>
          <p:nvPr/>
        </p:nvSpPr>
        <p:spPr>
          <a:xfrm>
            <a:off x="6646137" y="4761915"/>
            <a:ext cx="1595336" cy="245527"/>
          </a:xfrm>
          <a:prstGeom prst="rightArrow">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Стрелка: вправо 33">
            <a:extLst>
              <a:ext uri="{FF2B5EF4-FFF2-40B4-BE49-F238E27FC236}">
                <a16:creationId xmlns:a16="http://schemas.microsoft.com/office/drawing/2014/main" id="{CBC9C084-BB41-1082-B414-F99DBD1965D7}"/>
              </a:ext>
            </a:extLst>
          </p:cNvPr>
          <p:cNvSpPr/>
          <p:nvPr/>
        </p:nvSpPr>
        <p:spPr>
          <a:xfrm>
            <a:off x="6646137" y="5970011"/>
            <a:ext cx="1595336" cy="245527"/>
          </a:xfrm>
          <a:prstGeom prst="rightArrow">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36" name="Прямая со стрелкой 35">
            <a:extLst>
              <a:ext uri="{FF2B5EF4-FFF2-40B4-BE49-F238E27FC236}">
                <a16:creationId xmlns:a16="http://schemas.microsoft.com/office/drawing/2014/main" id="{AE8967E9-401A-C3B8-76A5-AB093ADB75A7}"/>
              </a:ext>
            </a:extLst>
          </p:cNvPr>
          <p:cNvCxnSpPr>
            <a:cxnSpLocks/>
            <a:endCxn id="9" idx="0"/>
          </p:cNvCxnSpPr>
          <p:nvPr/>
        </p:nvCxnSpPr>
        <p:spPr>
          <a:xfrm>
            <a:off x="4070720" y="688934"/>
            <a:ext cx="0" cy="307319"/>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9" name="Прямая со стрелкой 38">
            <a:extLst>
              <a:ext uri="{FF2B5EF4-FFF2-40B4-BE49-F238E27FC236}">
                <a16:creationId xmlns:a16="http://schemas.microsoft.com/office/drawing/2014/main" id="{8D68F66F-09C8-2AE6-A4CE-F9B500E329EE}"/>
              </a:ext>
            </a:extLst>
          </p:cNvPr>
          <p:cNvCxnSpPr>
            <a:cxnSpLocks/>
            <a:stCxn id="16" idx="1"/>
            <a:endCxn id="7" idx="0"/>
          </p:cNvCxnSpPr>
          <p:nvPr/>
        </p:nvCxnSpPr>
        <p:spPr>
          <a:xfrm flipH="1">
            <a:off x="1330356" y="664486"/>
            <a:ext cx="609542" cy="32975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3" name="Прямая со стрелкой 42">
            <a:extLst>
              <a:ext uri="{FF2B5EF4-FFF2-40B4-BE49-F238E27FC236}">
                <a16:creationId xmlns:a16="http://schemas.microsoft.com/office/drawing/2014/main" id="{305C6A49-7E7B-7BF3-9D16-D7E68A84ADE2}"/>
              </a:ext>
            </a:extLst>
          </p:cNvPr>
          <p:cNvCxnSpPr>
            <a:cxnSpLocks/>
            <a:stCxn id="16" idx="3"/>
            <a:endCxn id="8" idx="0"/>
          </p:cNvCxnSpPr>
          <p:nvPr/>
        </p:nvCxnSpPr>
        <p:spPr>
          <a:xfrm>
            <a:off x="6391598" y="664486"/>
            <a:ext cx="676765" cy="27651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488473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8EC066-2297-789C-BBDA-F3585739A401}"/>
              </a:ext>
            </a:extLst>
          </p:cNvPr>
          <p:cNvSpPr>
            <a:spLocks noGrp="1"/>
          </p:cNvSpPr>
          <p:nvPr>
            <p:ph type="title"/>
          </p:nvPr>
        </p:nvSpPr>
        <p:spPr>
          <a:xfrm>
            <a:off x="804724" y="18255"/>
            <a:ext cx="10907378" cy="1325563"/>
          </a:xfrm>
        </p:spPr>
        <p:txBody>
          <a:bodyPr/>
          <a:lstStyle/>
          <a:p>
            <a:pPr algn="ctr"/>
            <a:r>
              <a:rPr lang="ru-RU" dirty="0">
                <a:solidFill>
                  <a:srgbClr val="0070C0"/>
                </a:solidFill>
                <a:latin typeface="Times New Roman" panose="02020603050405020304" pitchFamily="18" charset="0"/>
                <a:cs typeface="Times New Roman" panose="02020603050405020304" pitchFamily="18" charset="0"/>
              </a:rPr>
              <a:t>Условия и сроки проведения обязательной инвентаризации</a:t>
            </a:r>
          </a:p>
        </p:txBody>
      </p:sp>
      <p:sp>
        <p:nvSpPr>
          <p:cNvPr id="5" name="Номер слайда 4">
            <a:extLst>
              <a:ext uri="{FF2B5EF4-FFF2-40B4-BE49-F238E27FC236}">
                <a16:creationId xmlns:a16="http://schemas.microsoft.com/office/drawing/2014/main" id="{B457B4AB-EF6F-13DE-120C-BB486D6CA91E}"/>
              </a:ext>
            </a:extLst>
          </p:cNvPr>
          <p:cNvSpPr>
            <a:spLocks noGrp="1"/>
          </p:cNvSpPr>
          <p:nvPr>
            <p:ph type="sldNum" sz="quarter" idx="12"/>
          </p:nvPr>
        </p:nvSpPr>
        <p:spPr>
          <a:xfrm>
            <a:off x="9310992" y="6297984"/>
            <a:ext cx="2743200" cy="365125"/>
          </a:xfrm>
        </p:spPr>
        <p:txBody>
          <a:bodyPr vert="horz" lIns="91440" tIns="45720" rIns="91440" bIns="45720" rtlCol="0" anchor="ct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pPr/>
              <a:t>9</a:t>
            </a:fld>
            <a:endParaRPr lang="ru-RU" sz="2000" b="1" dirty="0">
              <a:solidFill>
                <a:srgbClr val="0070C0"/>
              </a:solidFill>
              <a:latin typeface="Times New Roman" panose="02020603050405020304" pitchFamily="18" charset="0"/>
              <a:cs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26D237E4-6C4A-E8DF-C7DE-E75A2F9791C4}"/>
              </a:ext>
            </a:extLst>
          </p:cNvPr>
          <p:cNvGraphicFramePr>
            <a:graphicFrameLocks noGrp="1"/>
          </p:cNvGraphicFramePr>
          <p:nvPr>
            <p:extLst>
              <p:ext uri="{D42A27DB-BD31-4B8C-83A1-F6EECF244321}">
                <p14:modId xmlns:p14="http://schemas.microsoft.com/office/powerpoint/2010/main" val="567608974"/>
              </p:ext>
            </p:extLst>
          </p:nvPr>
        </p:nvGraphicFramePr>
        <p:xfrm>
          <a:off x="1163026" y="1343818"/>
          <a:ext cx="10224250" cy="4954167"/>
        </p:xfrm>
        <a:graphic>
          <a:graphicData uri="http://schemas.openxmlformats.org/drawingml/2006/table">
            <a:tbl>
              <a:tblPr firstRow="1" firstCol="1" bandRow="1">
                <a:tableStyleId>{93296810-A885-4BE3-A3E7-6D5BEEA58F35}</a:tableStyleId>
              </a:tblPr>
              <a:tblGrid>
                <a:gridCol w="5055475">
                  <a:extLst>
                    <a:ext uri="{9D8B030D-6E8A-4147-A177-3AD203B41FA5}">
                      <a16:colId xmlns:a16="http://schemas.microsoft.com/office/drawing/2014/main" val="3657750872"/>
                    </a:ext>
                  </a:extLst>
                </a:gridCol>
                <a:gridCol w="5168775">
                  <a:extLst>
                    <a:ext uri="{9D8B030D-6E8A-4147-A177-3AD203B41FA5}">
                      <a16:colId xmlns:a16="http://schemas.microsoft.com/office/drawing/2014/main" val="950972226"/>
                    </a:ext>
                  </a:extLst>
                </a:gridCol>
              </a:tblGrid>
              <a:tr h="376749">
                <a:tc>
                  <a:txBody>
                    <a:bodyPr/>
                    <a:lstStyle/>
                    <a:p>
                      <a:pPr algn="ctr"/>
                      <a:r>
                        <a:rPr lang="ru-RU" sz="1400" dirty="0">
                          <a:effectLst/>
                          <a:latin typeface="Times New Roman" panose="02020603050405020304" pitchFamily="18" charset="0"/>
                          <a:cs typeface="Times New Roman" panose="02020603050405020304" pitchFamily="18" charset="0"/>
                        </a:rPr>
                        <a:t>Условия обязательной инвентаризации</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ru-RU" sz="1400">
                          <a:effectLst/>
                          <a:latin typeface="Times New Roman" panose="02020603050405020304" pitchFamily="18" charset="0"/>
                          <a:cs typeface="Times New Roman" panose="02020603050405020304" pitchFamily="18" charset="0"/>
                        </a:rPr>
                        <a:t>Даты обязательной инвентаризации</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81695092"/>
                  </a:ext>
                </a:extLst>
              </a:tr>
              <a:tr h="955980">
                <a:tc>
                  <a:txBody>
                    <a:bodyPr/>
                    <a:lstStyle/>
                    <a:p>
                      <a:pPr algn="just"/>
                      <a:r>
                        <a:rPr lang="ru-RU" sz="1400">
                          <a:effectLst/>
                          <a:latin typeface="Times New Roman" panose="02020603050405020304" pitchFamily="18" charset="0"/>
                          <a:cs typeface="Times New Roman" panose="02020603050405020304" pitchFamily="18" charset="0"/>
                        </a:rPr>
                        <a:t>При составлении годовой финансовой отчетности</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r>
                        <a:rPr lang="ru-RU" sz="1400">
                          <a:effectLst/>
                          <a:latin typeface="Times New Roman" panose="02020603050405020304" pitchFamily="18" charset="0"/>
                          <a:cs typeface="Times New Roman" panose="02020603050405020304" pitchFamily="18" charset="0"/>
                        </a:rPr>
                        <a:t>Для всех активов, кроме ОС, НМА, капитальных вложений, запасов, инвентаризация которых проводилась не ранее 1 октября отчетного года по состоянию на дату окончания отчетного периода</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70698052"/>
                  </a:ext>
                </a:extLst>
              </a:tr>
              <a:tr h="376749">
                <a:tc>
                  <a:txBody>
                    <a:bodyPr/>
                    <a:lstStyle/>
                    <a:p>
                      <a:pPr algn="just"/>
                      <a:r>
                        <a:rPr lang="ru-RU" sz="1400">
                          <a:effectLst/>
                          <a:latin typeface="Times New Roman" panose="02020603050405020304" pitchFamily="18" charset="0"/>
                          <a:cs typeface="Times New Roman" panose="02020603050405020304" pitchFamily="18" charset="0"/>
                        </a:rPr>
                        <a:t>При смене материально ответственных лиц</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r>
                        <a:rPr lang="ru-RU" sz="1400">
                          <a:effectLst/>
                          <a:latin typeface="Times New Roman" panose="02020603050405020304" pitchFamily="18" charset="0"/>
                          <a:cs typeface="Times New Roman" panose="02020603050405020304" pitchFamily="18" charset="0"/>
                        </a:rPr>
                        <a:t>По состоянию на день приемки-передачи дел</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74269813"/>
                  </a:ext>
                </a:extLst>
              </a:tr>
              <a:tr h="955980">
                <a:tc>
                  <a:txBody>
                    <a:bodyPr/>
                    <a:lstStyle/>
                    <a:p>
                      <a:pPr algn="just"/>
                      <a:r>
                        <a:rPr lang="ru-RU" sz="1400">
                          <a:effectLst/>
                          <a:latin typeface="Times New Roman" panose="02020603050405020304" pitchFamily="18" charset="0"/>
                          <a:cs typeface="Times New Roman" panose="02020603050405020304" pitchFamily="18" charset="0"/>
                        </a:rPr>
                        <a:t>При передаче (возврате) активов экономического субъекта (кроме обычной деятельности) в аренду, управление, безвозмездное пользование, а также при отчуждении активов</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r>
                        <a:rPr lang="ru-RU" sz="1400">
                          <a:effectLst/>
                          <a:latin typeface="Times New Roman" panose="02020603050405020304" pitchFamily="18" charset="0"/>
                          <a:cs typeface="Times New Roman" panose="02020603050405020304" pitchFamily="18" charset="0"/>
                        </a:rPr>
                        <a:t>Непосредственно перед передачей (возвратом) активов</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19625776"/>
                  </a:ext>
                </a:extLst>
              </a:tr>
              <a:tr h="376749">
                <a:tc>
                  <a:txBody>
                    <a:bodyPr/>
                    <a:lstStyle/>
                    <a:p>
                      <a:pPr algn="just"/>
                      <a:r>
                        <a:rPr lang="ru-RU" sz="1400">
                          <a:effectLst/>
                          <a:latin typeface="Times New Roman" panose="02020603050405020304" pitchFamily="18" charset="0"/>
                          <a:cs typeface="Times New Roman" panose="02020603050405020304" pitchFamily="18" charset="0"/>
                        </a:rPr>
                        <a:t>По требованию членов коллектива</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r>
                        <a:rPr lang="ru-RU" sz="1400">
                          <a:effectLst/>
                          <a:latin typeface="Times New Roman" panose="02020603050405020304" pitchFamily="18" charset="0"/>
                          <a:cs typeface="Times New Roman" panose="02020603050405020304" pitchFamily="18" charset="0"/>
                        </a:rPr>
                        <a:t>Непосредственно по факту предъявления требования</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74901375"/>
                  </a:ext>
                </a:extLst>
              </a:tr>
              <a:tr h="477990">
                <a:tc>
                  <a:txBody>
                    <a:bodyPr/>
                    <a:lstStyle/>
                    <a:p>
                      <a:pPr algn="just"/>
                      <a:r>
                        <a:rPr lang="ru-RU" sz="1400">
                          <a:effectLst/>
                          <a:latin typeface="Times New Roman" panose="02020603050405020304" pitchFamily="18" charset="0"/>
                          <a:cs typeface="Times New Roman" panose="02020603050405020304" pitchFamily="18" charset="0"/>
                        </a:rPr>
                        <a:t>При установлении факта утраты или порчи (повреждения) активов</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r>
                        <a:rPr lang="ru-RU" sz="1400">
                          <a:effectLst/>
                          <a:latin typeface="Times New Roman" panose="02020603050405020304" pitchFamily="18" charset="0"/>
                          <a:cs typeface="Times New Roman" panose="02020603050405020304" pitchFamily="18" charset="0"/>
                        </a:rPr>
                        <a:t>Непосредственно по установлению такого факта</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83873106"/>
                  </a:ext>
                </a:extLst>
              </a:tr>
              <a:tr h="477990">
                <a:tc>
                  <a:txBody>
                    <a:bodyPr/>
                    <a:lstStyle/>
                    <a:p>
                      <a:pPr algn="just"/>
                      <a:r>
                        <a:rPr lang="ru-RU" sz="1400">
                          <a:effectLst/>
                          <a:latin typeface="Times New Roman" panose="02020603050405020304" pitchFamily="18" charset="0"/>
                          <a:cs typeface="Times New Roman" panose="02020603050405020304" pitchFamily="18" charset="0"/>
                        </a:rPr>
                        <a:t>В случае пожара, аварии, стихийного бедствия и иных чрезвычайных ситуаций</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r>
                        <a:rPr lang="ru-RU" sz="1400" dirty="0">
                          <a:effectLst/>
                          <a:latin typeface="Times New Roman" panose="02020603050405020304" pitchFamily="18" charset="0"/>
                          <a:cs typeface="Times New Roman" panose="02020603050405020304" pitchFamily="18" charset="0"/>
                        </a:rPr>
                        <a:t>При возможности непосредственно по окончании соответствующего события</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24715427"/>
                  </a:ext>
                </a:extLst>
              </a:tr>
              <a:tr h="477990">
                <a:tc>
                  <a:txBody>
                    <a:bodyPr/>
                    <a:lstStyle/>
                    <a:p>
                      <a:pPr algn="just"/>
                      <a:r>
                        <a:rPr lang="ru-RU" sz="1400" dirty="0">
                          <a:effectLst/>
                          <a:latin typeface="Times New Roman" panose="02020603050405020304" pitchFamily="18" charset="0"/>
                          <a:cs typeface="Times New Roman" panose="02020603050405020304" pitchFamily="18" charset="0"/>
                        </a:rPr>
                        <a:t>При ликвидации организации</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r>
                        <a:rPr lang="ru-RU" sz="1400" dirty="0">
                          <a:effectLst/>
                          <a:latin typeface="Times New Roman" panose="02020603050405020304" pitchFamily="18" charset="0"/>
                          <a:cs typeface="Times New Roman" panose="02020603050405020304" pitchFamily="18" charset="0"/>
                        </a:rPr>
                        <a:t>Перед составлением промежуточного ликвидационного баланса</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32142689"/>
                  </a:ext>
                </a:extLst>
              </a:tr>
              <a:tr h="477990">
                <a:tc>
                  <a:txBody>
                    <a:bodyPr/>
                    <a:lstStyle/>
                    <a:p>
                      <a:pPr algn="just"/>
                      <a:r>
                        <a:rPr lang="ru-RU" sz="1400">
                          <a:effectLst/>
                          <a:latin typeface="Times New Roman" panose="02020603050405020304" pitchFamily="18" charset="0"/>
                          <a:cs typeface="Times New Roman" panose="02020603050405020304" pitchFamily="18" charset="0"/>
                        </a:rPr>
                        <a:t>При реорганизации организации</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r>
                        <a:rPr lang="ru-RU" sz="1400" dirty="0">
                          <a:effectLst/>
                          <a:latin typeface="Times New Roman" panose="02020603050405020304" pitchFamily="18" charset="0"/>
                          <a:cs typeface="Times New Roman" panose="02020603050405020304" pitchFamily="18" charset="0"/>
                        </a:rPr>
                        <a:t>Перед составлением передаточного акта или разделительного баланса</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0640360"/>
                  </a:ext>
                </a:extLst>
              </a:tr>
            </a:tbl>
          </a:graphicData>
        </a:graphic>
      </p:graphicFrame>
      <p:pic>
        <p:nvPicPr>
          <p:cNvPr id="7" name="Рисунок 6">
            <a:extLst>
              <a:ext uri="{FF2B5EF4-FFF2-40B4-BE49-F238E27FC236}">
                <a16:creationId xmlns:a16="http://schemas.microsoft.com/office/drawing/2014/main" id="{7C2E11F2-8B6C-3751-2C82-27D578F20D94}"/>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127397" y="232604"/>
            <a:ext cx="826490" cy="547527"/>
          </a:xfrm>
          <a:prstGeom prst="rect">
            <a:avLst/>
          </a:prstGeom>
        </p:spPr>
      </p:pic>
    </p:spTree>
    <p:extLst>
      <p:ext uri="{BB962C8B-B14F-4D97-AF65-F5344CB8AC3E}">
        <p14:creationId xmlns:p14="http://schemas.microsoft.com/office/powerpoint/2010/main" val="37322274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Объект 11">
            <a:extLst>
              <a:ext uri="{FF2B5EF4-FFF2-40B4-BE49-F238E27FC236}">
                <a16:creationId xmlns:a16="http://schemas.microsoft.com/office/drawing/2014/main" id="{3EF44C44-B383-23CF-1364-B49A574D3B70}"/>
              </a:ext>
            </a:extLst>
          </p:cNvPr>
          <p:cNvSpPr>
            <a:spLocks noGrp="1"/>
          </p:cNvSpPr>
          <p:nvPr>
            <p:ph idx="1"/>
          </p:nvPr>
        </p:nvSpPr>
        <p:spPr>
          <a:xfrm>
            <a:off x="1032753" y="1834426"/>
            <a:ext cx="10515600" cy="4351338"/>
          </a:xfrm>
        </p:spPr>
        <p:txBody>
          <a:bodyPr>
            <a:normAutofit/>
          </a:bodyPr>
          <a:lstStyle/>
          <a:p>
            <a:pPr marL="0" indent="0" algn="ctr">
              <a:buNone/>
            </a:pPr>
            <a:r>
              <a:rPr lang="ru-RU" sz="4000" b="1" i="1" dirty="0">
                <a:solidFill>
                  <a:srgbClr val="0070C0"/>
                </a:solidFill>
                <a:latin typeface="Times New Roman" panose="02020603050405020304" pitchFamily="18" charset="0"/>
                <a:ea typeface="+mj-ea"/>
                <a:cs typeface="Times New Roman" panose="02020603050405020304" pitchFamily="18" charset="0"/>
              </a:rPr>
              <a:t>АО «Желдоручет» осуществляет организацию учета по </a:t>
            </a:r>
            <a:r>
              <a:rPr lang="ru-RU" sz="4000" b="1" i="1" dirty="0">
                <a:latin typeface="Times New Roman" panose="02020603050405020304" pitchFamily="18" charset="0"/>
                <a:ea typeface="+mj-ea"/>
                <a:cs typeface="Times New Roman" panose="02020603050405020304" pitchFamily="18" charset="0"/>
              </a:rPr>
              <a:t>балансовым единицам (БЕ -структурное подразделение ОАО «РЖД»)</a:t>
            </a:r>
            <a:endParaRPr lang="ru-RU" sz="4000" b="1" i="1" dirty="0">
              <a:solidFill>
                <a:srgbClr val="0070C0"/>
              </a:solidFill>
              <a:latin typeface="Times New Roman" panose="02020603050405020304" pitchFamily="18" charset="0"/>
              <a:ea typeface="+mj-ea"/>
              <a:cs typeface="Times New Roman" panose="02020603050405020304" pitchFamily="18" charset="0"/>
            </a:endParaRPr>
          </a:p>
        </p:txBody>
      </p:sp>
      <p:sp>
        <p:nvSpPr>
          <p:cNvPr id="5" name="Номер слайда 4">
            <a:extLst>
              <a:ext uri="{FF2B5EF4-FFF2-40B4-BE49-F238E27FC236}">
                <a16:creationId xmlns:a16="http://schemas.microsoft.com/office/drawing/2014/main" id="{4B98ED95-7489-4029-6B3A-318A5A92F6DD}"/>
              </a:ext>
            </a:extLst>
          </p:cNvPr>
          <p:cNvSpPr>
            <a:spLocks noGrp="1"/>
          </p:cNvSpPr>
          <p:nvPr>
            <p:ph type="sldNum" sz="quarter" idx="12"/>
          </p:nvPr>
        </p:nvSpPr>
        <p:spPr/>
        <p:txBody>
          <a:bodyPr vert="horz" lIns="91440" tIns="45720" rIns="91440" bIns="45720" rtlCol="0" anchor="ct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pPr/>
              <a:t>10</a:t>
            </a:fld>
            <a:endParaRPr lang="ru-RU" sz="20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8371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5E915305-F761-D000-EE4A-09C90C68E271}"/>
              </a:ext>
            </a:extLst>
          </p:cNvPr>
          <p:cNvSpPr>
            <a:spLocks noGrp="1"/>
          </p:cNvSpPr>
          <p:nvPr>
            <p:ph type="sldNum" sz="quarter" idx="12"/>
          </p:nvPr>
        </p:nvSpPr>
        <p:spPr>
          <a:xfrm>
            <a:off x="9306046" y="6411527"/>
            <a:ext cx="2743200" cy="365125"/>
          </a:xfrm>
        </p:spPr>
        <p:txBody>
          <a:bodyPr vert="horz" lIns="91440" tIns="45720" rIns="91440" bIns="45720" rtlCol="0" anchor="ct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pPr/>
              <a:t>11</a:t>
            </a:fld>
            <a:endParaRPr lang="ru-RU" sz="2000" b="1" dirty="0">
              <a:solidFill>
                <a:srgbClr val="0070C0"/>
              </a:solidFill>
              <a:latin typeface="Times New Roman" panose="02020603050405020304" pitchFamily="18" charset="0"/>
              <a:cs typeface="Times New Roman" panose="02020603050405020304" pitchFamily="18" charset="0"/>
            </a:endParaRPr>
          </a:p>
        </p:txBody>
      </p:sp>
      <p:sp>
        <p:nvSpPr>
          <p:cNvPr id="6" name="Заголовок 5">
            <a:extLst>
              <a:ext uri="{FF2B5EF4-FFF2-40B4-BE49-F238E27FC236}">
                <a16:creationId xmlns:a16="http://schemas.microsoft.com/office/drawing/2014/main" id="{4DC5C2C7-A9A1-5E7A-6604-E8987607AAA1}"/>
              </a:ext>
            </a:extLst>
          </p:cNvPr>
          <p:cNvSpPr>
            <a:spLocks noGrp="1"/>
          </p:cNvSpPr>
          <p:nvPr>
            <p:ph type="ctrTitle"/>
          </p:nvPr>
        </p:nvSpPr>
        <p:spPr>
          <a:xfrm>
            <a:off x="6152907" y="2634912"/>
            <a:ext cx="5953246" cy="2272461"/>
          </a:xfrm>
        </p:spPr>
        <p:txBody>
          <a:bodyPr>
            <a:normAutofit fontScale="90000"/>
          </a:bodyPr>
          <a:lstStyle/>
          <a:p>
            <a:r>
              <a:rPr lang="ru-RU" dirty="0"/>
              <a:t>Инвентаризация запасов топлива ОАО «РЖД» </a:t>
            </a:r>
            <a:br>
              <a:rPr lang="ru-RU" dirty="0"/>
            </a:br>
            <a:r>
              <a:rPr lang="ru-RU" dirty="0"/>
              <a:t>- </a:t>
            </a:r>
            <a:br>
              <a:rPr lang="ru-RU" dirty="0"/>
            </a:br>
            <a:r>
              <a:rPr lang="ru-RU" dirty="0"/>
              <a:t>БЕ 1319 ДТЦФТО</a:t>
            </a:r>
          </a:p>
        </p:txBody>
      </p:sp>
      <p:sp>
        <p:nvSpPr>
          <p:cNvPr id="9" name="TextBox 8">
            <a:extLst>
              <a:ext uri="{FF2B5EF4-FFF2-40B4-BE49-F238E27FC236}">
                <a16:creationId xmlns:a16="http://schemas.microsoft.com/office/drawing/2014/main" id="{63C5FB77-287D-2520-9AEE-B4D79A661973}"/>
              </a:ext>
            </a:extLst>
          </p:cNvPr>
          <p:cNvSpPr txBox="1"/>
          <p:nvPr/>
        </p:nvSpPr>
        <p:spPr>
          <a:xfrm>
            <a:off x="92529" y="263910"/>
            <a:ext cx="5791199" cy="1477328"/>
          </a:xfrm>
          <a:prstGeom prst="rect">
            <a:avLst/>
          </a:prstGeom>
          <a:noFill/>
        </p:spPr>
        <p:txBody>
          <a:bodyPr wrap="square" rtlCol="0">
            <a:spAutoFit/>
          </a:bodyPr>
          <a:lstStyle/>
          <a:p>
            <a:pPr marL="285750" indent="-285750" algn="just">
              <a:buFont typeface="Wingdings" panose="05000000000000000000" pitchFamily="2" charset="2"/>
              <a:buChar char="§"/>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Члены инвентаризационной комиссии АО «Желдоручет» для учета фактического наличия дизельного топлива в баке локомотива используют ярлык по замеру нефтепродуктов формы № ФМУ-8.</a:t>
            </a:r>
          </a:p>
          <a:p>
            <a:pPr algn="just"/>
            <a:endParaRPr lang="ru-RU" dirty="0"/>
          </a:p>
        </p:txBody>
      </p:sp>
      <p:sp>
        <p:nvSpPr>
          <p:cNvPr id="10" name="TextBox 9">
            <a:extLst>
              <a:ext uri="{FF2B5EF4-FFF2-40B4-BE49-F238E27FC236}">
                <a16:creationId xmlns:a16="http://schemas.microsoft.com/office/drawing/2014/main" id="{8FCA2946-717B-649A-B968-005CEB0E340D}"/>
              </a:ext>
            </a:extLst>
          </p:cNvPr>
          <p:cNvSpPr txBox="1"/>
          <p:nvPr/>
        </p:nvSpPr>
        <p:spPr>
          <a:xfrm>
            <a:off x="85847" y="1741238"/>
            <a:ext cx="5867400" cy="1477328"/>
          </a:xfrm>
          <a:prstGeom prst="rect">
            <a:avLst/>
          </a:prstGeom>
          <a:noFill/>
        </p:spPr>
        <p:txBody>
          <a:bodyPr wrap="square" rtlCol="0">
            <a:spAutoFit/>
          </a:bodyPr>
          <a:lstStyle/>
          <a:p>
            <a:pPr marL="285750" indent="-285750" algn="just">
              <a:buFont typeface="Wingdings" panose="05000000000000000000" pitchFamily="2" charset="2"/>
              <a:buChar char="§"/>
            </a:pPr>
            <a:r>
              <a:rPr lang="ru-RU" dirty="0">
                <a:latin typeface="Times New Roman" panose="02020603050405020304" pitchFamily="18" charset="0"/>
                <a:cs typeface="Times New Roman" panose="02020603050405020304" pitchFamily="18" charset="0"/>
              </a:rPr>
              <a:t>Членам комиссии АО «Желдоручет» предоставляют приборы, установленные на локомотиве </a:t>
            </a:r>
            <a:r>
              <a:rPr lang="ru-RU" b="1" i="1" dirty="0">
                <a:latin typeface="Times New Roman" panose="02020603050405020304" pitchFamily="18" charset="0"/>
                <a:cs typeface="Times New Roman" panose="02020603050405020304" pitchFamily="18" charset="0"/>
              </a:rPr>
              <a:t>(рейка, </a:t>
            </a:r>
            <a:r>
              <a:rPr lang="ru-RU" b="1" i="1" dirty="0" err="1">
                <a:latin typeface="Times New Roman" panose="02020603050405020304" pitchFamily="18" charset="0"/>
                <a:cs typeface="Times New Roman" panose="02020603050405020304" pitchFamily="18" charset="0"/>
              </a:rPr>
              <a:t>топливомерные</a:t>
            </a:r>
            <a:r>
              <a:rPr lang="ru-RU" b="1" i="1" dirty="0">
                <a:latin typeface="Times New Roman" panose="02020603050405020304" pitchFamily="18" charset="0"/>
                <a:cs typeface="Times New Roman" panose="02020603050405020304" pitchFamily="18" charset="0"/>
              </a:rPr>
              <a:t> стекла, бортовые системы учета)</a:t>
            </a:r>
            <a:r>
              <a:rPr lang="ru-RU" dirty="0">
                <a:latin typeface="Times New Roman" panose="02020603050405020304" pitchFamily="18" charset="0"/>
                <a:cs typeface="Times New Roman" panose="02020603050405020304" pitchFamily="18" charset="0"/>
              </a:rPr>
              <a:t> для замера фактического наличия топлива в баках локомотивов. </a:t>
            </a:r>
          </a:p>
        </p:txBody>
      </p:sp>
      <p:sp>
        <p:nvSpPr>
          <p:cNvPr id="12" name="TextBox 11">
            <a:extLst>
              <a:ext uri="{FF2B5EF4-FFF2-40B4-BE49-F238E27FC236}">
                <a16:creationId xmlns:a16="http://schemas.microsoft.com/office/drawing/2014/main" id="{63FAFC99-D318-1AC8-73A8-92A7558076E8}"/>
              </a:ext>
            </a:extLst>
          </p:cNvPr>
          <p:cNvSpPr txBox="1"/>
          <p:nvPr/>
        </p:nvSpPr>
        <p:spPr>
          <a:xfrm>
            <a:off x="92529" y="3512227"/>
            <a:ext cx="5791199" cy="2585323"/>
          </a:xfrm>
          <a:prstGeom prst="rect">
            <a:avLst/>
          </a:prstGeom>
          <a:noFill/>
        </p:spPr>
        <p:txBody>
          <a:bodyPr wrap="square">
            <a:spAutoFit/>
          </a:bodyPr>
          <a:lstStyle/>
          <a:p>
            <a:pPr marL="285750" indent="-285750" algn="just">
              <a:buFont typeface="Wingdings" panose="05000000000000000000" pitchFamily="2" charset="2"/>
              <a:buChar char="§"/>
            </a:pPr>
            <a:r>
              <a:rPr lang="ru-RU" dirty="0">
                <a:latin typeface="Times New Roman" panose="02020603050405020304" pitchFamily="18" charset="0"/>
                <a:ea typeface="Times New Roman" panose="02020603050405020304" pitchFamily="18" charset="0"/>
              </a:rPr>
              <a:t>П</a:t>
            </a:r>
            <a:r>
              <a:rPr lang="ru-RU" sz="1800" dirty="0">
                <a:effectLst/>
                <a:latin typeface="Times New Roman" panose="02020603050405020304" pitchFamily="18" charset="0"/>
                <a:ea typeface="Times New Roman" panose="02020603050405020304" pitchFamily="18" charset="0"/>
              </a:rPr>
              <a:t>осле обработки всех первичных документов работник бухгалтерии АО «Желдоручет» из системы ЕК АСУФР-2 распечатывает акт формы № ФНУ-3 с заполнением всех данных, кроме фактического наличия дизельного топлива, и выдается комиссии на бумажных носителях. Фактическое наличие дизельного топлива в акте формы № ФНУ-3 заполняется на основании данных ярлыков формы № ФМУ-8.</a:t>
            </a:r>
            <a:endParaRPr lang="ru-RU" dirty="0"/>
          </a:p>
        </p:txBody>
      </p:sp>
      <p:pic>
        <p:nvPicPr>
          <p:cNvPr id="13" name="Рисунок 12">
            <a:extLst>
              <a:ext uri="{FF2B5EF4-FFF2-40B4-BE49-F238E27FC236}">
                <a16:creationId xmlns:a16="http://schemas.microsoft.com/office/drawing/2014/main" id="{5983BC55-A8F0-499B-A46E-4C75152FD39E}"/>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127397" y="232604"/>
            <a:ext cx="826490" cy="547527"/>
          </a:xfrm>
          <a:prstGeom prst="rect">
            <a:avLst/>
          </a:prstGeom>
        </p:spPr>
      </p:pic>
    </p:spTree>
    <p:extLst>
      <p:ext uri="{BB962C8B-B14F-4D97-AF65-F5344CB8AC3E}">
        <p14:creationId xmlns:p14="http://schemas.microsoft.com/office/powerpoint/2010/main" val="5589653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3AE57F39-DF71-0F9E-0805-53545F4A9613}"/>
              </a:ext>
            </a:extLst>
          </p:cNvPr>
          <p:cNvSpPr>
            <a:spLocks noGrp="1"/>
          </p:cNvSpPr>
          <p:nvPr>
            <p:ph type="sldNum" sz="quarter" idx="12"/>
          </p:nvPr>
        </p:nvSpPr>
        <p:spPr>
          <a:xfrm>
            <a:off x="9231085" y="6236607"/>
            <a:ext cx="2743200" cy="365125"/>
          </a:xfrm>
        </p:spPr>
        <p:txBody>
          <a:bodyP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t>12</a:t>
            </a:fld>
            <a:endParaRPr lang="ru-RU" sz="2000" b="1" dirty="0">
              <a:solidFill>
                <a:srgbClr val="0070C0"/>
              </a:solidFill>
              <a:latin typeface="Times New Roman" panose="02020603050405020304" pitchFamily="18" charset="0"/>
              <a:cs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E44ABDA0-CEC2-28CA-2B13-7B7F1FF47C9C}"/>
              </a:ext>
            </a:extLst>
          </p:cNvPr>
          <p:cNvGraphicFramePr>
            <a:graphicFrameLocks noGrp="1"/>
          </p:cNvGraphicFramePr>
          <p:nvPr>
            <p:extLst>
              <p:ext uri="{D42A27DB-BD31-4B8C-83A1-F6EECF244321}">
                <p14:modId xmlns:p14="http://schemas.microsoft.com/office/powerpoint/2010/main" val="3263707141"/>
              </p:ext>
            </p:extLst>
          </p:nvPr>
        </p:nvGraphicFramePr>
        <p:xfrm>
          <a:off x="413657" y="1746555"/>
          <a:ext cx="11419114" cy="2520645"/>
        </p:xfrm>
        <a:graphic>
          <a:graphicData uri="http://schemas.openxmlformats.org/drawingml/2006/table">
            <a:tbl>
              <a:tblPr firstRow="1" firstCol="1" bandRow="1">
                <a:tableStyleId>{93296810-A885-4BE3-A3E7-6D5BEEA58F35}</a:tableStyleId>
              </a:tblPr>
              <a:tblGrid>
                <a:gridCol w="3946191">
                  <a:extLst>
                    <a:ext uri="{9D8B030D-6E8A-4147-A177-3AD203B41FA5}">
                      <a16:colId xmlns:a16="http://schemas.microsoft.com/office/drawing/2014/main" val="3739205497"/>
                    </a:ext>
                  </a:extLst>
                </a:gridCol>
                <a:gridCol w="2173451">
                  <a:extLst>
                    <a:ext uri="{9D8B030D-6E8A-4147-A177-3AD203B41FA5}">
                      <a16:colId xmlns:a16="http://schemas.microsoft.com/office/drawing/2014/main" val="1509100225"/>
                    </a:ext>
                  </a:extLst>
                </a:gridCol>
                <a:gridCol w="1970752">
                  <a:extLst>
                    <a:ext uri="{9D8B030D-6E8A-4147-A177-3AD203B41FA5}">
                      <a16:colId xmlns:a16="http://schemas.microsoft.com/office/drawing/2014/main" val="1400738667"/>
                    </a:ext>
                  </a:extLst>
                </a:gridCol>
                <a:gridCol w="3328720">
                  <a:extLst>
                    <a:ext uri="{9D8B030D-6E8A-4147-A177-3AD203B41FA5}">
                      <a16:colId xmlns:a16="http://schemas.microsoft.com/office/drawing/2014/main" val="1132543438"/>
                    </a:ext>
                  </a:extLst>
                </a:gridCol>
              </a:tblGrid>
              <a:tr h="645809">
                <a:tc rowSpan="2">
                  <a:txBody>
                    <a:bodyPr/>
                    <a:lstStyle/>
                    <a:p>
                      <a:pPr algn="ctr"/>
                      <a:r>
                        <a:rPr lang="ru-RU" sz="2000" dirty="0">
                          <a:effectLst/>
                          <a:latin typeface="Times New Roman" panose="02020603050405020304" pitchFamily="18" charset="0"/>
                          <a:cs typeface="Times New Roman" panose="02020603050405020304" pitchFamily="18" charset="0"/>
                        </a:rPr>
                        <a:t>Хозяйственная операция</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gridSpan="2">
                  <a:txBody>
                    <a:bodyPr/>
                    <a:lstStyle/>
                    <a:p>
                      <a:pPr algn="ctr">
                        <a:lnSpc>
                          <a:spcPct val="150000"/>
                        </a:lnSpc>
                      </a:pPr>
                      <a:r>
                        <a:rPr lang="ru-RU" sz="2000">
                          <a:effectLst/>
                          <a:latin typeface="Times New Roman" panose="02020603050405020304" pitchFamily="18" charset="0"/>
                          <a:cs typeface="Times New Roman" panose="02020603050405020304" pitchFamily="18" charset="0"/>
                        </a:rPr>
                        <a:t>Бухгалтерская запись</a:t>
                      </a:r>
                      <a:endParaRPr lang="ru-RU"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ru-RU"/>
                    </a:p>
                  </a:txBody>
                  <a:tcPr/>
                </a:tc>
                <a:tc rowSpan="2">
                  <a:txBody>
                    <a:bodyPr/>
                    <a:lstStyle/>
                    <a:p>
                      <a:pPr algn="ctr">
                        <a:lnSpc>
                          <a:spcPct val="150000"/>
                        </a:lnSpc>
                      </a:pPr>
                      <a:r>
                        <a:rPr lang="ru-RU" sz="2000" dirty="0">
                          <a:effectLst/>
                          <a:latin typeface="Times New Roman" panose="02020603050405020304" pitchFamily="18" charset="0"/>
                          <a:cs typeface="Times New Roman" panose="02020603050405020304" pitchFamily="18" charset="0"/>
                        </a:rPr>
                        <a:t>Сумма</a:t>
                      </a:r>
                      <a:r>
                        <a:rPr lang="en-US" sz="2000" dirty="0">
                          <a:effectLst/>
                          <a:latin typeface="Times New Roman" panose="02020603050405020304" pitchFamily="18" charset="0"/>
                          <a:cs typeface="Times New Roman" panose="02020603050405020304" pitchFamily="18" charset="0"/>
                        </a:rPr>
                        <a:t>, </a:t>
                      </a:r>
                      <a:r>
                        <a:rPr lang="ru-RU" sz="2000" dirty="0" err="1">
                          <a:effectLst/>
                          <a:latin typeface="Times New Roman" panose="02020603050405020304" pitchFamily="18" charset="0"/>
                          <a:cs typeface="Times New Roman" panose="02020603050405020304" pitchFamily="18" charset="0"/>
                        </a:rPr>
                        <a:t>руб</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544507728"/>
                  </a:ext>
                </a:extLst>
              </a:tr>
              <a:tr h="645809">
                <a:tc vMerge="1">
                  <a:txBody>
                    <a:bodyPr/>
                    <a:lstStyle/>
                    <a:p>
                      <a:endParaRPr lang="ru-RU"/>
                    </a:p>
                  </a:txBody>
                  <a:tcPr/>
                </a:tc>
                <a:tc>
                  <a:txBody>
                    <a:bodyPr/>
                    <a:lstStyle/>
                    <a:p>
                      <a:pPr algn="ctr">
                        <a:lnSpc>
                          <a:spcPct val="150000"/>
                        </a:lnSpc>
                      </a:pPr>
                      <a:r>
                        <a:rPr lang="ru-RU" sz="2000">
                          <a:effectLst/>
                          <a:latin typeface="Times New Roman" panose="02020603050405020304" pitchFamily="18" charset="0"/>
                          <a:cs typeface="Times New Roman" panose="02020603050405020304" pitchFamily="18" charset="0"/>
                        </a:rPr>
                        <a:t>Дебет</a:t>
                      </a:r>
                      <a:endParaRPr lang="ru-RU"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ru-RU" sz="2000">
                          <a:effectLst/>
                          <a:latin typeface="Times New Roman" panose="02020603050405020304" pitchFamily="18" charset="0"/>
                          <a:cs typeface="Times New Roman" panose="02020603050405020304" pitchFamily="18" charset="0"/>
                        </a:rPr>
                        <a:t>Кредит</a:t>
                      </a:r>
                      <a:endParaRPr lang="ru-RU"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vMerge="1">
                  <a:txBody>
                    <a:bodyPr/>
                    <a:lstStyle/>
                    <a:p>
                      <a:endParaRPr lang="ru-RU"/>
                    </a:p>
                  </a:txBody>
                  <a:tcPr/>
                </a:tc>
                <a:extLst>
                  <a:ext uri="{0D108BD9-81ED-4DB2-BD59-A6C34878D82A}">
                    <a16:rowId xmlns:a16="http://schemas.microsoft.com/office/drawing/2014/main" val="1274320947"/>
                  </a:ext>
                </a:extLst>
              </a:tr>
              <a:tr h="1229027">
                <a:tc>
                  <a:txBody>
                    <a:bodyPr/>
                    <a:lstStyle/>
                    <a:p>
                      <a:r>
                        <a:rPr lang="ru-RU" sz="2000" dirty="0">
                          <a:effectLst/>
                          <a:latin typeface="Times New Roman" panose="02020603050405020304" pitchFamily="18" charset="0"/>
                          <a:cs typeface="Times New Roman" panose="02020603050405020304" pitchFamily="18" charset="0"/>
                        </a:rPr>
                        <a:t>Отражение суммы выявленной недостачи топливных запасов</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ru-RU" sz="2000" dirty="0">
                          <a:effectLst/>
                          <a:latin typeface="Times New Roman" panose="02020603050405020304" pitchFamily="18" charset="0"/>
                          <a:cs typeface="Times New Roman" panose="02020603050405020304" pitchFamily="18" charset="0"/>
                        </a:rPr>
                        <a:t>94</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ru-RU" sz="2000" dirty="0">
                          <a:effectLst/>
                          <a:latin typeface="Times New Roman" panose="02020603050405020304" pitchFamily="18" charset="0"/>
                          <a:cs typeface="Times New Roman" panose="02020603050405020304" pitchFamily="18" charset="0"/>
                        </a:rPr>
                        <a:t>10.3</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ru-RU" sz="2000" dirty="0">
                          <a:effectLst/>
                          <a:latin typeface="Times New Roman" panose="02020603050405020304" pitchFamily="18" charset="0"/>
                          <a:cs typeface="Times New Roman" panose="02020603050405020304" pitchFamily="18" charset="0"/>
                        </a:rPr>
                        <a:t>3 150</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603660419"/>
                  </a:ext>
                </a:extLst>
              </a:tr>
            </a:tbl>
          </a:graphicData>
        </a:graphic>
      </p:graphicFrame>
      <p:sp>
        <p:nvSpPr>
          <p:cNvPr id="7" name="TextBox 6">
            <a:extLst>
              <a:ext uri="{FF2B5EF4-FFF2-40B4-BE49-F238E27FC236}">
                <a16:creationId xmlns:a16="http://schemas.microsoft.com/office/drawing/2014/main" id="{B163F54D-D4F6-5DAC-42D0-BAD74B63FBE0}"/>
              </a:ext>
            </a:extLst>
          </p:cNvPr>
          <p:cNvSpPr txBox="1"/>
          <p:nvPr/>
        </p:nvSpPr>
        <p:spPr>
          <a:xfrm>
            <a:off x="838199" y="166501"/>
            <a:ext cx="11234057" cy="1323439"/>
          </a:xfrm>
          <a:prstGeom prst="rect">
            <a:avLst/>
          </a:prstGeom>
          <a:noFill/>
        </p:spPr>
        <p:txBody>
          <a:bodyPr wrap="square" rtlCol="0">
            <a:spAutoFit/>
          </a:bodyPr>
          <a:lstStyle/>
          <a:p>
            <a:pPr algn="ctr"/>
            <a:r>
              <a:rPr lang="ru-RU" sz="4000" b="1" dirty="0">
                <a:solidFill>
                  <a:srgbClr val="0070C0"/>
                </a:solidFill>
                <a:latin typeface="Times New Roman" panose="02020603050405020304" pitchFamily="18" charset="0"/>
                <a:ea typeface="+mj-ea"/>
                <a:cs typeface="Times New Roman" panose="02020603050405020304" pitchFamily="18" charset="0"/>
              </a:rPr>
              <a:t>Бухгалтерская запись по итогам инвентаризации топлива</a:t>
            </a:r>
          </a:p>
        </p:txBody>
      </p:sp>
      <p:pic>
        <p:nvPicPr>
          <p:cNvPr id="10" name="Рисунок 9">
            <a:extLst>
              <a:ext uri="{FF2B5EF4-FFF2-40B4-BE49-F238E27FC236}">
                <a16:creationId xmlns:a16="http://schemas.microsoft.com/office/drawing/2014/main" id="{5DB2FCC8-C835-7061-007E-A5D5A63738AC}"/>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127397" y="232604"/>
            <a:ext cx="826490" cy="547527"/>
          </a:xfrm>
          <a:prstGeom prst="rect">
            <a:avLst/>
          </a:prstGeom>
        </p:spPr>
      </p:pic>
    </p:spTree>
    <p:extLst>
      <p:ext uri="{BB962C8B-B14F-4D97-AF65-F5344CB8AC3E}">
        <p14:creationId xmlns:p14="http://schemas.microsoft.com/office/powerpoint/2010/main" val="36003321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5401A83-A86D-79C9-0A7C-98C7127F87DE}"/>
              </a:ext>
            </a:extLst>
          </p:cNvPr>
          <p:cNvSpPr>
            <a:spLocks noGrp="1"/>
          </p:cNvSpPr>
          <p:nvPr>
            <p:ph idx="1"/>
          </p:nvPr>
        </p:nvSpPr>
        <p:spPr>
          <a:xfrm>
            <a:off x="0" y="136525"/>
            <a:ext cx="11723914" cy="2846161"/>
          </a:xfrm>
        </p:spPr>
        <p:txBody>
          <a:bodyPr>
            <a:normAutofit fontScale="92500" lnSpcReduction="20000"/>
          </a:bodyPr>
          <a:lstStyle/>
          <a:p>
            <a:pPr indent="0" algn="just">
              <a:lnSpc>
                <a:spcPct val="150000"/>
              </a:lnSpc>
              <a:spcBef>
                <a:spcPts val="600"/>
              </a:spcBef>
              <a:buNone/>
            </a:pPr>
            <a:r>
              <a:rPr lang="ru-RU" sz="1800" b="1" dirty="0">
                <a:solidFill>
                  <a:srgbClr val="0070C0"/>
                </a:solidFill>
                <a:latin typeface="Times New Roman" panose="02020603050405020304" pitchFamily="18" charset="0"/>
                <a:ea typeface="+mj-ea"/>
                <a:cs typeface="Times New Roman" panose="02020603050405020304" pitchFamily="18" charset="0"/>
              </a:rPr>
              <a:t>Для определения виновности МОЛ в недостаче осуществлялся следующий ряд операции:</a:t>
            </a:r>
          </a:p>
          <a:p>
            <a:pPr marL="514350" indent="-285750" algn="just">
              <a:lnSpc>
                <a:spcPct val="110000"/>
              </a:lnSpc>
              <a:spcBef>
                <a:spcPts val="600"/>
              </a:spcBef>
              <a:buFont typeface="Wingdings" panose="05000000000000000000" pitchFamily="2" charset="2"/>
              <a:buChar char="§"/>
            </a:pPr>
            <a:r>
              <a:rPr lang="ru-RU" sz="1800" dirty="0">
                <a:effectLst/>
                <a:latin typeface="Times New Roman" panose="02020603050405020304" pitchFamily="18" charset="0"/>
                <a:ea typeface="Times New Roman" panose="02020603050405020304" pitchFamily="18" charset="0"/>
              </a:rPr>
              <a:t>сбор документов и оформление результатов инвентаризации, при которой присутствовал МОЛ;</a:t>
            </a:r>
          </a:p>
          <a:p>
            <a:pPr marL="514350" indent="-285750" algn="just">
              <a:lnSpc>
                <a:spcPct val="110000"/>
              </a:lnSpc>
              <a:spcBef>
                <a:spcPts val="600"/>
              </a:spcBef>
              <a:buFont typeface="Wingdings" panose="05000000000000000000" pitchFamily="2" charset="2"/>
              <a:buChar char="§"/>
            </a:pPr>
            <a:r>
              <a:rPr lang="ru-RU" sz="1800" dirty="0">
                <a:effectLst/>
                <a:latin typeface="Times New Roman" panose="02020603050405020304" pitchFamily="18" charset="0"/>
                <a:ea typeface="Times New Roman" panose="02020603050405020304" pitchFamily="18" charset="0"/>
              </a:rPr>
              <a:t>запрос письменного объяснения по факту выявленной недостачи у МОЛ;</a:t>
            </a:r>
          </a:p>
          <a:p>
            <a:pPr marL="514350" indent="-285750" algn="just">
              <a:lnSpc>
                <a:spcPct val="110000"/>
              </a:lnSpc>
              <a:spcBef>
                <a:spcPts val="600"/>
              </a:spcBef>
              <a:buFont typeface="Wingdings" panose="05000000000000000000" pitchFamily="2" charset="2"/>
              <a:buChar char="§"/>
            </a:pPr>
            <a:r>
              <a:rPr lang="ru-RU" sz="1800" dirty="0">
                <a:effectLst/>
                <a:latin typeface="Times New Roman" panose="02020603050405020304" pitchFamily="18" charset="0"/>
                <a:ea typeface="Times New Roman" panose="02020603050405020304" pitchFamily="18" charset="0"/>
              </a:rPr>
              <a:t>проведение служебного расследования (установка причины возникновения недостачи и определялась степень вины МОЛ);</a:t>
            </a:r>
          </a:p>
          <a:p>
            <a:pPr marL="514350" indent="-285750" algn="just">
              <a:lnSpc>
                <a:spcPct val="110000"/>
              </a:lnSpc>
              <a:spcBef>
                <a:spcPts val="600"/>
              </a:spcBef>
              <a:buFont typeface="Wingdings" panose="05000000000000000000" pitchFamily="2" charset="2"/>
              <a:buChar char="§"/>
            </a:pPr>
            <a:r>
              <a:rPr lang="ru-RU" sz="1800" dirty="0">
                <a:effectLst/>
                <a:latin typeface="Times New Roman" panose="02020603050405020304" pitchFamily="18" charset="0"/>
                <a:ea typeface="Times New Roman" panose="02020603050405020304" pitchFamily="18" charset="0"/>
              </a:rPr>
              <a:t>определение размера ущерба (размер ущерба ссылался на данные бухгалтерского баланса, рыночные цены и иные документы, подтверждающие стоимость утраченного имущества);</a:t>
            </a:r>
          </a:p>
          <a:p>
            <a:pPr marL="514350" indent="-285750" algn="just">
              <a:lnSpc>
                <a:spcPct val="110000"/>
              </a:lnSpc>
              <a:spcBef>
                <a:spcPts val="600"/>
              </a:spcBef>
              <a:buFont typeface="Wingdings" panose="05000000000000000000" pitchFamily="2" charset="2"/>
              <a:buChar char="§"/>
            </a:pPr>
            <a:r>
              <a:rPr lang="ru-RU" sz="1800" dirty="0">
                <a:effectLst/>
                <a:latin typeface="Times New Roman" panose="02020603050405020304" pitchFamily="18" charset="0"/>
                <a:ea typeface="Times New Roman" panose="02020603050405020304" pitchFamily="18" charset="0"/>
              </a:rPr>
              <a:t>возмещение ущерба;</a:t>
            </a:r>
          </a:p>
          <a:p>
            <a:pPr marL="514350" indent="-285750" algn="just">
              <a:lnSpc>
                <a:spcPct val="110000"/>
              </a:lnSpc>
              <a:spcBef>
                <a:spcPts val="600"/>
              </a:spcBef>
              <a:buFont typeface="Wingdings" panose="05000000000000000000" pitchFamily="2" charset="2"/>
              <a:buChar char="§"/>
            </a:pPr>
            <a:r>
              <a:rPr lang="ru-RU" sz="1800" dirty="0">
                <a:effectLst/>
                <a:latin typeface="Times New Roman" panose="02020603050405020304" pitchFamily="18" charset="0"/>
                <a:ea typeface="Times New Roman" panose="02020603050405020304" pitchFamily="18" charset="0"/>
              </a:rPr>
              <a:t>отражение в учёте.</a:t>
            </a:r>
          </a:p>
          <a:p>
            <a:endParaRPr lang="ru-RU" dirty="0"/>
          </a:p>
        </p:txBody>
      </p:sp>
      <p:sp>
        <p:nvSpPr>
          <p:cNvPr id="5" name="Номер слайда 4">
            <a:extLst>
              <a:ext uri="{FF2B5EF4-FFF2-40B4-BE49-F238E27FC236}">
                <a16:creationId xmlns:a16="http://schemas.microsoft.com/office/drawing/2014/main" id="{733F442A-E954-A8FC-1EEE-EE20FE54DB19}"/>
              </a:ext>
            </a:extLst>
          </p:cNvPr>
          <p:cNvSpPr>
            <a:spLocks noGrp="1"/>
          </p:cNvSpPr>
          <p:nvPr>
            <p:ph type="sldNum" sz="quarter" idx="12"/>
          </p:nvPr>
        </p:nvSpPr>
        <p:spPr>
          <a:xfrm>
            <a:off x="9307284" y="6356350"/>
            <a:ext cx="2743200" cy="365125"/>
          </a:xfrm>
        </p:spPr>
        <p:txBody>
          <a:bodyPr vert="horz" lIns="91440" tIns="45720" rIns="91440" bIns="45720" rtlCol="0" anchor="ct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pPr/>
              <a:t>13</a:t>
            </a:fld>
            <a:endParaRPr lang="ru-RU" sz="2000" b="1" dirty="0">
              <a:solidFill>
                <a:srgbClr val="0070C0"/>
              </a:solidFill>
              <a:latin typeface="Times New Roman" panose="02020603050405020304" pitchFamily="18" charset="0"/>
              <a:cs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E54EC783-B457-A467-6A80-69B3A75053D5}"/>
              </a:ext>
            </a:extLst>
          </p:cNvPr>
          <p:cNvGraphicFramePr>
            <a:graphicFrameLocks noGrp="1"/>
          </p:cNvGraphicFramePr>
          <p:nvPr>
            <p:extLst>
              <p:ext uri="{D42A27DB-BD31-4B8C-83A1-F6EECF244321}">
                <p14:modId xmlns:p14="http://schemas.microsoft.com/office/powerpoint/2010/main" val="2821971555"/>
              </p:ext>
            </p:extLst>
          </p:nvPr>
        </p:nvGraphicFramePr>
        <p:xfrm>
          <a:off x="620076" y="4067784"/>
          <a:ext cx="11136901" cy="2204045"/>
        </p:xfrm>
        <a:graphic>
          <a:graphicData uri="http://schemas.openxmlformats.org/drawingml/2006/table">
            <a:tbl>
              <a:tblPr firstRow="1" firstCol="1" bandRow="1">
                <a:tableStyleId>{93296810-A885-4BE3-A3E7-6D5BEEA58F35}</a:tableStyleId>
              </a:tblPr>
              <a:tblGrid>
                <a:gridCol w="3829733">
                  <a:extLst>
                    <a:ext uri="{9D8B030D-6E8A-4147-A177-3AD203B41FA5}">
                      <a16:colId xmlns:a16="http://schemas.microsoft.com/office/drawing/2014/main" val="1277584778"/>
                    </a:ext>
                  </a:extLst>
                </a:gridCol>
                <a:gridCol w="2547563">
                  <a:extLst>
                    <a:ext uri="{9D8B030D-6E8A-4147-A177-3AD203B41FA5}">
                      <a16:colId xmlns:a16="http://schemas.microsoft.com/office/drawing/2014/main" val="3383037093"/>
                    </a:ext>
                  </a:extLst>
                </a:gridCol>
                <a:gridCol w="1624880">
                  <a:extLst>
                    <a:ext uri="{9D8B030D-6E8A-4147-A177-3AD203B41FA5}">
                      <a16:colId xmlns:a16="http://schemas.microsoft.com/office/drawing/2014/main" val="2212823002"/>
                    </a:ext>
                  </a:extLst>
                </a:gridCol>
                <a:gridCol w="3134725">
                  <a:extLst>
                    <a:ext uri="{9D8B030D-6E8A-4147-A177-3AD203B41FA5}">
                      <a16:colId xmlns:a16="http://schemas.microsoft.com/office/drawing/2014/main" val="3095851320"/>
                    </a:ext>
                  </a:extLst>
                </a:gridCol>
              </a:tblGrid>
              <a:tr h="386652">
                <a:tc rowSpan="2">
                  <a:txBody>
                    <a:bodyPr/>
                    <a:lstStyle/>
                    <a:p>
                      <a:pPr algn="ctr"/>
                      <a:r>
                        <a:rPr lang="ru-RU" sz="1600">
                          <a:effectLst/>
                          <a:latin typeface="Times New Roman" panose="02020603050405020304" pitchFamily="18" charset="0"/>
                          <a:cs typeface="Times New Roman" panose="02020603050405020304" pitchFamily="18" charset="0"/>
                        </a:rPr>
                        <a:t>Хозяйственная операция</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gridSpan="2">
                  <a:txBody>
                    <a:bodyPr/>
                    <a:lstStyle/>
                    <a:p>
                      <a:pPr algn="ctr">
                        <a:lnSpc>
                          <a:spcPct val="150000"/>
                        </a:lnSpc>
                      </a:pPr>
                      <a:r>
                        <a:rPr lang="ru-RU" sz="1600" dirty="0">
                          <a:effectLst/>
                          <a:latin typeface="Times New Roman" panose="02020603050405020304" pitchFamily="18" charset="0"/>
                          <a:cs typeface="Times New Roman" panose="02020603050405020304" pitchFamily="18" charset="0"/>
                        </a:rPr>
                        <a:t>Бухгалтерская запись</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ru-RU"/>
                    </a:p>
                  </a:txBody>
                  <a:tcPr/>
                </a:tc>
                <a:tc rowSpan="2">
                  <a:txBody>
                    <a:bodyPr/>
                    <a:lstStyle/>
                    <a:p>
                      <a:pPr algn="ctr">
                        <a:lnSpc>
                          <a:spcPct val="150000"/>
                        </a:lnSpc>
                      </a:pPr>
                      <a:r>
                        <a:rPr lang="ru-RU" sz="1600" dirty="0">
                          <a:effectLst/>
                          <a:latin typeface="Times New Roman" panose="02020603050405020304" pitchFamily="18" charset="0"/>
                          <a:cs typeface="Times New Roman" panose="02020603050405020304" pitchFamily="18" charset="0"/>
                        </a:rPr>
                        <a:t>Сумма</a:t>
                      </a:r>
                      <a:r>
                        <a:rPr lang="en-US" sz="1600" dirty="0">
                          <a:effectLst/>
                          <a:latin typeface="Times New Roman" panose="02020603050405020304" pitchFamily="18" charset="0"/>
                          <a:cs typeface="Times New Roman" panose="02020603050405020304" pitchFamily="18" charset="0"/>
                        </a:rPr>
                        <a:t>,</a:t>
                      </a:r>
                      <a:r>
                        <a:rPr lang="ru-RU" sz="1600" dirty="0" err="1">
                          <a:effectLst/>
                          <a:latin typeface="Times New Roman" panose="02020603050405020304" pitchFamily="18" charset="0"/>
                          <a:cs typeface="Times New Roman" panose="02020603050405020304" pitchFamily="18" charset="0"/>
                        </a:rPr>
                        <a:t>руб</a:t>
                      </a:r>
                      <a:endParaRPr lang="ru-RU" sz="1600" dirty="0">
                        <a:effectLst/>
                        <a:latin typeface="Times New Roman" panose="02020603050405020304" pitchFamily="18" charset="0"/>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4058392183"/>
                  </a:ext>
                </a:extLst>
              </a:tr>
              <a:tr h="386652">
                <a:tc vMerge="1">
                  <a:txBody>
                    <a:bodyPr/>
                    <a:lstStyle/>
                    <a:p>
                      <a:endParaRPr lang="ru-RU"/>
                    </a:p>
                  </a:txBody>
                  <a:tcPr/>
                </a:tc>
                <a:tc>
                  <a:txBody>
                    <a:bodyPr/>
                    <a:lstStyle/>
                    <a:p>
                      <a:pPr algn="ctr">
                        <a:lnSpc>
                          <a:spcPct val="150000"/>
                        </a:lnSpc>
                      </a:pPr>
                      <a:r>
                        <a:rPr lang="ru-RU" sz="1600">
                          <a:effectLst/>
                          <a:latin typeface="Times New Roman" panose="02020603050405020304" pitchFamily="18" charset="0"/>
                          <a:cs typeface="Times New Roman" panose="02020603050405020304" pitchFamily="18" charset="0"/>
                        </a:rPr>
                        <a:t>Дебет</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ru-RU" sz="1600">
                          <a:effectLst/>
                          <a:latin typeface="Times New Roman" panose="02020603050405020304" pitchFamily="18" charset="0"/>
                          <a:cs typeface="Times New Roman" panose="02020603050405020304" pitchFamily="18" charset="0"/>
                        </a:rPr>
                        <a:t>Кредит</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vMerge="1">
                  <a:txBody>
                    <a:bodyPr/>
                    <a:lstStyle/>
                    <a:p>
                      <a:endParaRPr lang="ru-RU"/>
                    </a:p>
                  </a:txBody>
                  <a:tcPr/>
                </a:tc>
                <a:extLst>
                  <a:ext uri="{0D108BD9-81ED-4DB2-BD59-A6C34878D82A}">
                    <a16:rowId xmlns:a16="http://schemas.microsoft.com/office/drawing/2014/main" val="3344358581"/>
                  </a:ext>
                </a:extLst>
              </a:tr>
              <a:tr h="537951">
                <a:tc>
                  <a:txBody>
                    <a:bodyPr/>
                    <a:lstStyle/>
                    <a:p>
                      <a:r>
                        <a:rPr lang="ru-RU" sz="1600">
                          <a:effectLst/>
                          <a:latin typeface="Times New Roman" panose="02020603050405020304" pitchFamily="18" charset="0"/>
                          <a:cs typeface="Times New Roman" panose="02020603050405020304" pitchFamily="18" charset="0"/>
                        </a:rPr>
                        <a:t>Списание недостачи топлива на производственные запасы</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ru-RU" sz="1600" dirty="0">
                          <a:effectLst/>
                          <a:latin typeface="Times New Roman" panose="02020603050405020304" pitchFamily="18" charset="0"/>
                          <a:cs typeface="Times New Roman" panose="02020603050405020304" pitchFamily="18" charset="0"/>
                        </a:rPr>
                        <a:t>20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ru-RU" sz="1600">
                          <a:effectLst/>
                          <a:latin typeface="Times New Roman" panose="02020603050405020304" pitchFamily="18" charset="0"/>
                          <a:cs typeface="Times New Roman" panose="02020603050405020304" pitchFamily="18" charset="0"/>
                        </a:rPr>
                        <a:t>94</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ru-RU" sz="1600">
                          <a:effectLst/>
                          <a:latin typeface="Times New Roman" panose="02020603050405020304" pitchFamily="18" charset="0"/>
                          <a:cs typeface="Times New Roman" panose="02020603050405020304" pitchFamily="18" charset="0"/>
                        </a:rPr>
                        <a:t>1 400</a:t>
                      </a:r>
                      <a:endParaRPr lang="ru-RU" sz="1600">
                        <a:effectLst/>
                        <a:latin typeface="Times New Roman" panose="02020603050405020304" pitchFamily="18" charset="0"/>
                        <a:ea typeface="+mn-ea"/>
                        <a:cs typeface="Times New Roman" panose="02020603050405020304" pitchFamily="18" charset="0"/>
                      </a:endParaRPr>
                    </a:p>
                  </a:txBody>
                  <a:tcPr marL="68580" marR="68580" marT="0" marB="0" anchor="b"/>
                </a:tc>
                <a:extLst>
                  <a:ext uri="{0D108BD9-81ED-4DB2-BD59-A6C34878D82A}">
                    <a16:rowId xmlns:a16="http://schemas.microsoft.com/office/drawing/2014/main" val="1399229312"/>
                  </a:ext>
                </a:extLst>
              </a:tr>
              <a:tr h="360410">
                <a:tc>
                  <a:txBody>
                    <a:bodyPr/>
                    <a:lstStyle/>
                    <a:p>
                      <a:r>
                        <a:rPr lang="ru-RU" sz="1600">
                          <a:effectLst/>
                          <a:latin typeface="Times New Roman" panose="02020603050405020304" pitchFamily="18" charset="0"/>
                          <a:cs typeface="Times New Roman" panose="02020603050405020304" pitchFamily="18" charset="0"/>
                        </a:rPr>
                        <a:t>Отнесение суммы недостачи на МОЛ</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ru-RU" sz="1600">
                          <a:effectLst/>
                          <a:latin typeface="Times New Roman" panose="02020603050405020304" pitchFamily="18" charset="0"/>
                          <a:cs typeface="Times New Roman" panose="02020603050405020304" pitchFamily="18" charset="0"/>
                        </a:rPr>
                        <a:t>73</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ru-RU" sz="1600">
                          <a:effectLst/>
                          <a:latin typeface="Times New Roman" panose="02020603050405020304" pitchFamily="18" charset="0"/>
                          <a:cs typeface="Times New Roman" panose="02020603050405020304" pitchFamily="18" charset="0"/>
                        </a:rPr>
                        <a:t>94</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ru-RU" sz="1600">
                          <a:effectLst/>
                          <a:latin typeface="Times New Roman" panose="02020603050405020304" pitchFamily="18" charset="0"/>
                          <a:cs typeface="Times New Roman" panose="02020603050405020304" pitchFamily="18" charset="0"/>
                        </a:rPr>
                        <a:t>3 150</a:t>
                      </a:r>
                      <a:endParaRPr lang="ru-RU" sz="1600">
                        <a:effectLst/>
                        <a:latin typeface="Times New Roman" panose="02020603050405020304" pitchFamily="18" charset="0"/>
                        <a:ea typeface="+mn-ea"/>
                        <a:cs typeface="Times New Roman" panose="02020603050405020304" pitchFamily="18" charset="0"/>
                      </a:endParaRPr>
                    </a:p>
                  </a:txBody>
                  <a:tcPr marL="68580" marR="68580" marT="0" marB="0" anchor="b"/>
                </a:tc>
                <a:extLst>
                  <a:ext uri="{0D108BD9-81ED-4DB2-BD59-A6C34878D82A}">
                    <a16:rowId xmlns:a16="http://schemas.microsoft.com/office/drawing/2014/main" val="4066348364"/>
                  </a:ext>
                </a:extLst>
              </a:tr>
              <a:tr h="532380">
                <a:tc>
                  <a:txBody>
                    <a:bodyPr/>
                    <a:lstStyle/>
                    <a:p>
                      <a:r>
                        <a:rPr lang="ru-RU" sz="1600">
                          <a:effectLst/>
                          <a:latin typeface="Times New Roman" panose="02020603050405020304" pitchFamily="18" charset="0"/>
                          <a:cs typeface="Times New Roman" panose="02020603050405020304" pitchFamily="18" charset="0"/>
                        </a:rPr>
                        <a:t>Погашение задолженности виновным лицом</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ru-RU" sz="1600">
                          <a:effectLst/>
                          <a:latin typeface="Times New Roman" panose="02020603050405020304" pitchFamily="18" charset="0"/>
                          <a:cs typeface="Times New Roman" panose="02020603050405020304" pitchFamily="18" charset="0"/>
                        </a:rPr>
                        <a:t>50</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ru-RU" sz="1600">
                          <a:effectLst/>
                          <a:latin typeface="Times New Roman" panose="02020603050405020304" pitchFamily="18" charset="0"/>
                          <a:cs typeface="Times New Roman" panose="02020603050405020304" pitchFamily="18" charset="0"/>
                        </a:rPr>
                        <a:t>73</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ru-RU" sz="1600" dirty="0">
                          <a:effectLst/>
                          <a:latin typeface="Times New Roman" panose="02020603050405020304" pitchFamily="18" charset="0"/>
                          <a:cs typeface="Times New Roman" panose="02020603050405020304" pitchFamily="18" charset="0"/>
                        </a:rPr>
                        <a:t>3 150</a:t>
                      </a:r>
                      <a:endParaRPr lang="ru-RU" sz="1600" dirty="0">
                        <a:effectLst/>
                        <a:latin typeface="Times New Roman" panose="02020603050405020304" pitchFamily="18" charset="0"/>
                        <a:ea typeface="+mn-ea"/>
                        <a:cs typeface="Times New Roman" panose="02020603050405020304" pitchFamily="18" charset="0"/>
                      </a:endParaRPr>
                    </a:p>
                  </a:txBody>
                  <a:tcPr marL="68580" marR="68580" marT="0" marB="0" anchor="b"/>
                </a:tc>
                <a:extLst>
                  <a:ext uri="{0D108BD9-81ED-4DB2-BD59-A6C34878D82A}">
                    <a16:rowId xmlns:a16="http://schemas.microsoft.com/office/drawing/2014/main" val="2763509336"/>
                  </a:ext>
                </a:extLst>
              </a:tr>
            </a:tbl>
          </a:graphicData>
        </a:graphic>
      </p:graphicFrame>
      <p:sp>
        <p:nvSpPr>
          <p:cNvPr id="9" name="TextBox 8">
            <a:extLst>
              <a:ext uri="{FF2B5EF4-FFF2-40B4-BE49-F238E27FC236}">
                <a16:creationId xmlns:a16="http://schemas.microsoft.com/office/drawing/2014/main" id="{12B77EFA-5EA6-2A04-A9E2-75A3AB151C60}"/>
              </a:ext>
            </a:extLst>
          </p:cNvPr>
          <p:cNvSpPr txBox="1"/>
          <p:nvPr/>
        </p:nvSpPr>
        <p:spPr>
          <a:xfrm>
            <a:off x="326570" y="2968900"/>
            <a:ext cx="11723914" cy="1200329"/>
          </a:xfrm>
          <a:prstGeom prst="rect">
            <a:avLst/>
          </a:prstGeom>
          <a:noFill/>
        </p:spPr>
        <p:txBody>
          <a:bodyPr wrap="square" rtlCol="0">
            <a:spAutoFit/>
          </a:bodyPr>
          <a:lstStyle/>
          <a:p>
            <a:r>
              <a:rPr lang="ru-RU" sz="1800" dirty="0">
                <a:solidFill>
                  <a:srgbClr val="0070C0"/>
                </a:solidFill>
                <a:latin typeface="Times New Roman" panose="02020603050405020304" pitchFamily="18" charset="0"/>
                <a:ea typeface="+mj-ea"/>
                <a:cs typeface="Times New Roman" panose="02020603050405020304" pitchFamily="18" charset="0"/>
              </a:rPr>
              <a:t>По документам</a:t>
            </a:r>
            <a:r>
              <a:rPr lang="en-US" dirty="0">
                <a:solidFill>
                  <a:srgbClr val="0070C0"/>
                </a:solidFill>
                <a:latin typeface="Times New Roman" panose="02020603050405020304" pitchFamily="18" charset="0"/>
                <a:ea typeface="+mj-ea"/>
                <a:cs typeface="Times New Roman" panose="02020603050405020304" pitchFamily="18" charset="0"/>
              </a:rPr>
              <a:t>: </a:t>
            </a:r>
            <a:r>
              <a:rPr lang="ru-RU" sz="1800" dirty="0">
                <a:solidFill>
                  <a:srgbClr val="0070C0"/>
                </a:solidFill>
                <a:latin typeface="Times New Roman" panose="02020603050405020304" pitchFamily="18" charset="0"/>
                <a:ea typeface="+mj-ea"/>
                <a:cs typeface="Times New Roman" panose="02020603050405020304" pitchFamily="18" charset="0"/>
              </a:rPr>
              <a:t>1000 л, фактически - 935 л, норма естественной убыли - 20 л:</a:t>
            </a:r>
          </a:p>
          <a:p>
            <a:r>
              <a:rPr lang="ru-RU" sz="1800" dirty="0">
                <a:solidFill>
                  <a:srgbClr val="0070C0"/>
                </a:solidFill>
                <a:latin typeface="Times New Roman" panose="02020603050405020304" pitchFamily="18" charset="0"/>
                <a:ea typeface="+mj-ea"/>
                <a:cs typeface="Times New Roman" panose="02020603050405020304" pitchFamily="18" charset="0"/>
              </a:rPr>
              <a:t>Общая недостача составила 65 литров;</a:t>
            </a:r>
            <a:r>
              <a:rPr lang="en-US" sz="1800" dirty="0">
                <a:solidFill>
                  <a:srgbClr val="0070C0"/>
                </a:solidFill>
                <a:latin typeface="Times New Roman" panose="02020603050405020304" pitchFamily="18" charset="0"/>
                <a:ea typeface="+mj-ea"/>
                <a:cs typeface="Times New Roman" panose="02020603050405020304" pitchFamily="18" charset="0"/>
              </a:rPr>
              <a:t> </a:t>
            </a:r>
            <a:r>
              <a:rPr lang="ru-RU" sz="1800" dirty="0">
                <a:solidFill>
                  <a:srgbClr val="0070C0"/>
                </a:solidFill>
                <a:latin typeface="Times New Roman" panose="02020603050405020304" pitchFamily="18" charset="0"/>
                <a:ea typeface="+mj-ea"/>
                <a:cs typeface="Times New Roman" panose="02020603050405020304" pitchFamily="18" charset="0"/>
              </a:rPr>
              <a:t>Недостача сверх нормы 45 литров;</a:t>
            </a:r>
            <a:r>
              <a:rPr lang="en-US" sz="1800" dirty="0">
                <a:solidFill>
                  <a:srgbClr val="0070C0"/>
                </a:solidFill>
                <a:latin typeface="Times New Roman" panose="02020603050405020304" pitchFamily="18" charset="0"/>
                <a:ea typeface="+mj-ea"/>
                <a:cs typeface="Times New Roman" panose="02020603050405020304" pitchFamily="18" charset="0"/>
              </a:rPr>
              <a:t> </a:t>
            </a:r>
            <a:r>
              <a:rPr lang="ru-RU" sz="1800" dirty="0">
                <a:solidFill>
                  <a:srgbClr val="0070C0"/>
                </a:solidFill>
                <a:latin typeface="Times New Roman" panose="02020603050405020304" pitchFamily="18" charset="0"/>
                <a:ea typeface="+mj-ea"/>
                <a:cs typeface="Times New Roman" panose="02020603050405020304" pitchFamily="18" charset="0"/>
              </a:rPr>
              <a:t>Списано на расходы 1400 </a:t>
            </a:r>
            <a:r>
              <a:rPr lang="ru-RU" sz="1800" dirty="0" err="1">
                <a:solidFill>
                  <a:srgbClr val="0070C0"/>
                </a:solidFill>
                <a:latin typeface="Times New Roman" panose="02020603050405020304" pitchFamily="18" charset="0"/>
                <a:ea typeface="+mj-ea"/>
                <a:cs typeface="Times New Roman" panose="02020603050405020304" pitchFamily="18" charset="0"/>
              </a:rPr>
              <a:t>руб</a:t>
            </a:r>
            <a:r>
              <a:rPr lang="ru-RU" sz="1800" dirty="0">
                <a:solidFill>
                  <a:srgbClr val="0070C0"/>
                </a:solidFill>
                <a:latin typeface="Times New Roman" panose="02020603050405020304" pitchFamily="18" charset="0"/>
                <a:ea typeface="+mj-ea"/>
                <a:cs typeface="Times New Roman" panose="02020603050405020304" pitchFamily="18" charset="0"/>
              </a:rPr>
              <a:t> (70 </a:t>
            </a:r>
            <a:r>
              <a:rPr lang="ru-RU" sz="1800" dirty="0" err="1">
                <a:solidFill>
                  <a:srgbClr val="0070C0"/>
                </a:solidFill>
                <a:latin typeface="Times New Roman" panose="02020603050405020304" pitchFamily="18" charset="0"/>
                <a:ea typeface="+mj-ea"/>
                <a:cs typeface="Times New Roman" panose="02020603050405020304" pitchFamily="18" charset="0"/>
              </a:rPr>
              <a:t>руб</a:t>
            </a:r>
            <a:r>
              <a:rPr lang="ru-RU" sz="1800" dirty="0">
                <a:solidFill>
                  <a:srgbClr val="0070C0"/>
                </a:solidFill>
                <a:latin typeface="Times New Roman" panose="02020603050405020304" pitchFamily="18" charset="0"/>
                <a:ea typeface="+mj-ea"/>
                <a:cs typeface="Times New Roman" panose="02020603050405020304" pitchFamily="18" charset="0"/>
              </a:rPr>
              <a:t> за 1 л);</a:t>
            </a:r>
            <a:r>
              <a:rPr lang="en-US" sz="1800" dirty="0">
                <a:solidFill>
                  <a:srgbClr val="0070C0"/>
                </a:solidFill>
                <a:latin typeface="Times New Roman" panose="02020603050405020304" pitchFamily="18" charset="0"/>
                <a:ea typeface="+mj-ea"/>
                <a:cs typeface="Times New Roman" panose="02020603050405020304" pitchFamily="18" charset="0"/>
              </a:rPr>
              <a:t> </a:t>
            </a:r>
            <a:r>
              <a:rPr lang="ru-RU" sz="1800" dirty="0">
                <a:solidFill>
                  <a:srgbClr val="0070C0"/>
                </a:solidFill>
                <a:latin typeface="Times New Roman" panose="02020603050405020304" pitchFamily="18" charset="0"/>
                <a:ea typeface="+mj-ea"/>
                <a:cs typeface="Times New Roman" panose="02020603050405020304" pitchFamily="18" charset="0"/>
              </a:rPr>
              <a:t>Списано на виновное лицо 3150 руб.</a:t>
            </a:r>
          </a:p>
          <a:p>
            <a:endParaRPr lang="ru-RU" dirty="0"/>
          </a:p>
        </p:txBody>
      </p:sp>
      <p:pic>
        <p:nvPicPr>
          <p:cNvPr id="10" name="Рисунок 9">
            <a:extLst>
              <a:ext uri="{FF2B5EF4-FFF2-40B4-BE49-F238E27FC236}">
                <a16:creationId xmlns:a16="http://schemas.microsoft.com/office/drawing/2014/main" id="{297B1389-BEAA-A8DD-DA5C-476716F43462}"/>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127397" y="232604"/>
            <a:ext cx="826490" cy="547527"/>
          </a:xfrm>
          <a:prstGeom prst="rect">
            <a:avLst/>
          </a:prstGeom>
        </p:spPr>
      </p:pic>
    </p:spTree>
    <p:extLst>
      <p:ext uri="{BB962C8B-B14F-4D97-AF65-F5344CB8AC3E}">
        <p14:creationId xmlns:p14="http://schemas.microsoft.com/office/powerpoint/2010/main" val="3178526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D05DC676-EB41-FBAF-B955-DC05AC6AFB85}"/>
              </a:ext>
            </a:extLst>
          </p:cNvPr>
          <p:cNvSpPr>
            <a:spLocks noGrp="1"/>
          </p:cNvSpPr>
          <p:nvPr>
            <p:ph type="sldNum" sz="quarter" idx="12"/>
          </p:nvPr>
        </p:nvSpPr>
        <p:spPr>
          <a:xfrm>
            <a:off x="9306046" y="6356350"/>
            <a:ext cx="2743200" cy="365125"/>
          </a:xfrm>
        </p:spPr>
        <p:txBody>
          <a:bodyP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t>14</a:t>
            </a:fld>
            <a:endParaRPr lang="ru-RU" sz="2000" b="1" dirty="0">
              <a:solidFill>
                <a:srgbClr val="0070C0"/>
              </a:solidFill>
              <a:latin typeface="Times New Roman" panose="02020603050405020304" pitchFamily="18" charset="0"/>
              <a:cs typeface="Times New Roman" panose="02020603050405020304" pitchFamily="18" charset="0"/>
            </a:endParaRPr>
          </a:p>
        </p:txBody>
      </p:sp>
      <p:sp>
        <p:nvSpPr>
          <p:cNvPr id="6" name="Заголовок 5">
            <a:extLst>
              <a:ext uri="{FF2B5EF4-FFF2-40B4-BE49-F238E27FC236}">
                <a16:creationId xmlns:a16="http://schemas.microsoft.com/office/drawing/2014/main" id="{D591F0D4-6AF6-0A56-1BC1-8BAF85F4529D}"/>
              </a:ext>
            </a:extLst>
          </p:cNvPr>
          <p:cNvSpPr>
            <a:spLocks noGrp="1"/>
          </p:cNvSpPr>
          <p:nvPr>
            <p:ph type="ctrTitle"/>
          </p:nvPr>
        </p:nvSpPr>
        <p:spPr>
          <a:xfrm>
            <a:off x="6096000" y="3208338"/>
            <a:ext cx="5953246" cy="2387600"/>
          </a:xfrm>
        </p:spPr>
        <p:txBody>
          <a:bodyPr>
            <a:normAutofit fontScale="90000"/>
          </a:bodyPr>
          <a:lstStyle/>
          <a:p>
            <a:r>
              <a:rPr lang="ru-RU" dirty="0"/>
              <a:t>Инвентаризация постельного белья ОАО «РЖД»</a:t>
            </a:r>
            <a:r>
              <a:rPr lang="en-US" dirty="0"/>
              <a:t> </a:t>
            </a:r>
            <a:br>
              <a:rPr lang="ru-RU" dirty="0"/>
            </a:br>
            <a:r>
              <a:rPr lang="ru-RU" dirty="0"/>
              <a:t>- </a:t>
            </a:r>
            <a:br>
              <a:rPr lang="ru-RU" dirty="0"/>
            </a:br>
            <a:r>
              <a:rPr lang="ru-RU" dirty="0"/>
              <a:t>БЕ 9379 АХЦ ДВОСТ Ж.Д</a:t>
            </a:r>
          </a:p>
        </p:txBody>
      </p:sp>
      <p:sp>
        <p:nvSpPr>
          <p:cNvPr id="9" name="TextBox 8">
            <a:extLst>
              <a:ext uri="{FF2B5EF4-FFF2-40B4-BE49-F238E27FC236}">
                <a16:creationId xmlns:a16="http://schemas.microsoft.com/office/drawing/2014/main" id="{DD7E87A9-3B9A-F5BA-3F60-94C783FD153D}"/>
              </a:ext>
            </a:extLst>
          </p:cNvPr>
          <p:cNvSpPr txBox="1"/>
          <p:nvPr/>
        </p:nvSpPr>
        <p:spPr>
          <a:xfrm>
            <a:off x="97971" y="1356314"/>
            <a:ext cx="5802086" cy="1200329"/>
          </a:xfrm>
          <a:prstGeom prst="rect">
            <a:avLst/>
          </a:prstGeom>
          <a:noFill/>
        </p:spPr>
        <p:txBody>
          <a:bodyPr wrap="square" rtlCol="0">
            <a:spAutoFit/>
          </a:bodyPr>
          <a:lstStyle/>
          <a:p>
            <a:pPr marL="285750" indent="-285750">
              <a:buFont typeface="Wingdings" panose="05000000000000000000" pitchFamily="2" charset="2"/>
              <a:buChar char="§"/>
            </a:pPr>
            <a:r>
              <a:rPr lang="ru-RU" sz="1800" dirty="0">
                <a:effectLst/>
                <a:latin typeface="Times New Roman" panose="02020603050405020304" pitchFamily="18" charset="0"/>
                <a:ea typeface="Times New Roman" panose="02020603050405020304" pitchFamily="18" charset="0"/>
              </a:rPr>
              <a:t>По требованию работников Центра внутреннего контроля «</a:t>
            </a:r>
            <a:r>
              <a:rPr lang="ru-RU" sz="1800" dirty="0" err="1">
                <a:effectLst/>
                <a:latin typeface="Times New Roman" panose="02020603050405020304" pitchFamily="18" charset="0"/>
                <a:ea typeface="Times New Roman" panose="02020603050405020304" pitchFamily="18" charset="0"/>
              </a:rPr>
              <a:t>Желдорконтроль</a:t>
            </a:r>
            <a:r>
              <a:rPr lang="ru-RU" sz="1800" dirty="0">
                <a:effectLst/>
                <a:latin typeface="Times New Roman" panose="02020603050405020304" pitchFamily="18" charset="0"/>
                <a:ea typeface="Times New Roman" panose="02020603050405020304" pitchFamily="18" charset="0"/>
              </a:rPr>
              <a:t>» в рамках контрольно-проверочных мероприятий была проведена инвентаризация</a:t>
            </a:r>
            <a:endParaRPr lang="ru-RU" dirty="0"/>
          </a:p>
        </p:txBody>
      </p:sp>
      <p:sp>
        <p:nvSpPr>
          <p:cNvPr id="10" name="TextBox 9">
            <a:extLst>
              <a:ext uri="{FF2B5EF4-FFF2-40B4-BE49-F238E27FC236}">
                <a16:creationId xmlns:a16="http://schemas.microsoft.com/office/drawing/2014/main" id="{B2D27FAC-DB4B-70C4-76FE-A729F5463416}"/>
              </a:ext>
            </a:extLst>
          </p:cNvPr>
          <p:cNvSpPr txBox="1"/>
          <p:nvPr/>
        </p:nvSpPr>
        <p:spPr>
          <a:xfrm>
            <a:off x="97971" y="3208338"/>
            <a:ext cx="5802086" cy="1200329"/>
          </a:xfrm>
          <a:prstGeom prst="rect">
            <a:avLst/>
          </a:prstGeom>
          <a:noFill/>
        </p:spPr>
        <p:txBody>
          <a:bodyPr wrap="square" rtlCol="0">
            <a:spAutoFit/>
          </a:bodyPr>
          <a:lstStyle/>
          <a:p>
            <a:pPr marL="285750" indent="-285750">
              <a:buFont typeface="Wingdings" panose="05000000000000000000" pitchFamily="2" charset="2"/>
              <a:buChar char="§"/>
            </a:pPr>
            <a:r>
              <a:rPr lang="ru-RU" dirty="0">
                <a:latin typeface="Times New Roman" panose="02020603050405020304" pitchFamily="18" charset="0"/>
                <a:ea typeface="Times New Roman" panose="02020603050405020304" pitchFamily="18" charset="0"/>
              </a:rPr>
              <a:t>И</a:t>
            </a:r>
            <a:r>
              <a:rPr lang="ru-RU" sz="1800" dirty="0">
                <a:effectLst/>
                <a:latin typeface="Times New Roman" panose="02020603050405020304" pitchFamily="18" charset="0"/>
                <a:ea typeface="Times New Roman" panose="02020603050405020304" pitchFamily="18" charset="0"/>
              </a:rPr>
              <a:t>нвентаризационная комиссия состояла из сотрудников </a:t>
            </a:r>
            <a:r>
              <a:rPr lang="ru-RU" dirty="0">
                <a:latin typeface="Times New Roman" panose="02020603050405020304" pitchFamily="18" charset="0"/>
                <a:ea typeface="Times New Roman" panose="02020603050405020304" pitchFamily="18" charset="0"/>
              </a:rPr>
              <a:t>таких </a:t>
            </a:r>
            <a:r>
              <a:rPr lang="ru-RU" sz="1800" dirty="0">
                <a:effectLst/>
                <a:latin typeface="Times New Roman" panose="02020603050405020304" pitchFamily="18" charset="0"/>
                <a:ea typeface="Times New Roman" panose="02020603050405020304" pitchFamily="18" charset="0"/>
              </a:rPr>
              <a:t>подразделений, как бухгалтерия, служба пассажирского хозяйства и материально-технического снабжения.</a:t>
            </a:r>
            <a:endParaRPr lang="ru-RU" dirty="0"/>
          </a:p>
        </p:txBody>
      </p:sp>
      <p:pic>
        <p:nvPicPr>
          <p:cNvPr id="11" name="Рисунок 10">
            <a:extLst>
              <a:ext uri="{FF2B5EF4-FFF2-40B4-BE49-F238E27FC236}">
                <a16:creationId xmlns:a16="http://schemas.microsoft.com/office/drawing/2014/main" id="{332E9EB6-597A-9947-277D-1808E8A02680}"/>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127397" y="232604"/>
            <a:ext cx="826490" cy="547527"/>
          </a:xfrm>
          <a:prstGeom prst="rect">
            <a:avLst/>
          </a:prstGeom>
        </p:spPr>
      </p:pic>
    </p:spTree>
    <p:extLst>
      <p:ext uri="{BB962C8B-B14F-4D97-AF65-F5344CB8AC3E}">
        <p14:creationId xmlns:p14="http://schemas.microsoft.com/office/powerpoint/2010/main" val="35706304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EF4FC0-F8F6-D845-8289-48F2B2C790DE}"/>
              </a:ext>
            </a:extLst>
          </p:cNvPr>
          <p:cNvSpPr>
            <a:spLocks noGrp="1"/>
          </p:cNvSpPr>
          <p:nvPr>
            <p:ph type="title"/>
          </p:nvPr>
        </p:nvSpPr>
        <p:spPr>
          <a:xfrm>
            <a:off x="751114" y="136525"/>
            <a:ext cx="10515600" cy="1325563"/>
          </a:xfrm>
        </p:spPr>
        <p:txBody>
          <a:bodyPr>
            <a:normAutofit/>
          </a:bodyPr>
          <a:lstStyle/>
          <a:p>
            <a:pPr algn="ctr"/>
            <a:r>
              <a:rPr lang="ru-RU" sz="2400" dirty="0">
                <a:solidFill>
                  <a:srgbClr val="0070C0"/>
                </a:solidFill>
                <a:latin typeface="Times New Roman" panose="02020603050405020304" pitchFamily="18" charset="0"/>
                <a:cs typeface="Times New Roman" panose="02020603050405020304" pitchFamily="18" charset="0"/>
              </a:rPr>
              <a:t>По результатам инвентаризации постельного белья были составлены бухгалтерские проводки</a:t>
            </a:r>
          </a:p>
        </p:txBody>
      </p:sp>
      <p:sp>
        <p:nvSpPr>
          <p:cNvPr id="5" name="Номер слайда 4">
            <a:extLst>
              <a:ext uri="{FF2B5EF4-FFF2-40B4-BE49-F238E27FC236}">
                <a16:creationId xmlns:a16="http://schemas.microsoft.com/office/drawing/2014/main" id="{AA100DC9-C10C-F244-BB56-BAEB6EF57341}"/>
              </a:ext>
            </a:extLst>
          </p:cNvPr>
          <p:cNvSpPr>
            <a:spLocks noGrp="1"/>
          </p:cNvSpPr>
          <p:nvPr>
            <p:ph type="sldNum" sz="quarter" idx="12"/>
          </p:nvPr>
        </p:nvSpPr>
        <p:spPr>
          <a:xfrm>
            <a:off x="9252858" y="6225721"/>
            <a:ext cx="2743200" cy="365125"/>
          </a:xfrm>
        </p:spPr>
        <p:txBody>
          <a:bodyPr vert="horz" lIns="91440" tIns="45720" rIns="91440" bIns="45720" rtlCol="0" anchor="ct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pPr/>
              <a:t>15</a:t>
            </a:fld>
            <a:endParaRPr lang="ru-RU" sz="2000" b="1" dirty="0">
              <a:solidFill>
                <a:srgbClr val="0070C0"/>
              </a:solidFill>
              <a:latin typeface="Times New Roman" panose="02020603050405020304" pitchFamily="18" charset="0"/>
              <a:cs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981EFB02-C43E-D957-CB1D-4F50B3E4563C}"/>
              </a:ext>
            </a:extLst>
          </p:cNvPr>
          <p:cNvGraphicFramePr>
            <a:graphicFrameLocks noGrp="1"/>
          </p:cNvGraphicFramePr>
          <p:nvPr>
            <p:extLst>
              <p:ext uri="{D42A27DB-BD31-4B8C-83A1-F6EECF244321}">
                <p14:modId xmlns:p14="http://schemas.microsoft.com/office/powerpoint/2010/main" val="1290750043"/>
              </p:ext>
            </p:extLst>
          </p:nvPr>
        </p:nvGraphicFramePr>
        <p:xfrm>
          <a:off x="664028" y="1917679"/>
          <a:ext cx="10689772" cy="3372777"/>
        </p:xfrm>
        <a:graphic>
          <a:graphicData uri="http://schemas.openxmlformats.org/drawingml/2006/table">
            <a:tbl>
              <a:tblPr firstRow="1" firstCol="1" bandRow="1">
                <a:tableStyleId>{93296810-A885-4BE3-A3E7-6D5BEEA58F35}</a:tableStyleId>
              </a:tblPr>
              <a:tblGrid>
                <a:gridCol w="4469888">
                  <a:extLst>
                    <a:ext uri="{9D8B030D-6E8A-4147-A177-3AD203B41FA5}">
                      <a16:colId xmlns:a16="http://schemas.microsoft.com/office/drawing/2014/main" val="232306478"/>
                    </a:ext>
                  </a:extLst>
                </a:gridCol>
                <a:gridCol w="1789585">
                  <a:extLst>
                    <a:ext uri="{9D8B030D-6E8A-4147-A177-3AD203B41FA5}">
                      <a16:colId xmlns:a16="http://schemas.microsoft.com/office/drawing/2014/main" val="213990278"/>
                    </a:ext>
                  </a:extLst>
                </a:gridCol>
                <a:gridCol w="1789585">
                  <a:extLst>
                    <a:ext uri="{9D8B030D-6E8A-4147-A177-3AD203B41FA5}">
                      <a16:colId xmlns:a16="http://schemas.microsoft.com/office/drawing/2014/main" val="2338566060"/>
                    </a:ext>
                  </a:extLst>
                </a:gridCol>
                <a:gridCol w="2640714">
                  <a:extLst>
                    <a:ext uri="{9D8B030D-6E8A-4147-A177-3AD203B41FA5}">
                      <a16:colId xmlns:a16="http://schemas.microsoft.com/office/drawing/2014/main" val="721506797"/>
                    </a:ext>
                  </a:extLst>
                </a:gridCol>
              </a:tblGrid>
              <a:tr h="901995">
                <a:tc rowSpan="2">
                  <a:txBody>
                    <a:bodyPr/>
                    <a:lstStyle/>
                    <a:p>
                      <a:pPr algn="ctr"/>
                      <a:r>
                        <a:rPr lang="ru-RU" sz="2000" dirty="0">
                          <a:effectLst/>
                          <a:latin typeface="Times New Roman" panose="02020603050405020304" pitchFamily="18" charset="0"/>
                          <a:cs typeface="Times New Roman" panose="02020603050405020304" pitchFamily="18" charset="0"/>
                        </a:rPr>
                        <a:t>Хозяйственная операция</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gridSpan="2">
                  <a:txBody>
                    <a:bodyPr/>
                    <a:lstStyle/>
                    <a:p>
                      <a:pPr algn="ctr"/>
                      <a:r>
                        <a:rPr lang="ru-RU" sz="2000">
                          <a:effectLst/>
                          <a:latin typeface="Times New Roman" panose="02020603050405020304" pitchFamily="18" charset="0"/>
                          <a:cs typeface="Times New Roman" panose="02020603050405020304" pitchFamily="18" charset="0"/>
                        </a:rPr>
                        <a:t>Бухгалтерская запись</a:t>
                      </a:r>
                      <a:endParaRPr lang="ru-RU"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ru-RU"/>
                    </a:p>
                  </a:txBody>
                  <a:tcPr/>
                </a:tc>
                <a:tc rowSpan="2">
                  <a:txBody>
                    <a:bodyPr/>
                    <a:lstStyle/>
                    <a:p>
                      <a:pPr algn="ctr"/>
                      <a:r>
                        <a:rPr lang="ru-RU" sz="2000">
                          <a:effectLst/>
                          <a:latin typeface="Times New Roman" panose="02020603050405020304" pitchFamily="18" charset="0"/>
                          <a:cs typeface="Times New Roman" panose="02020603050405020304" pitchFamily="18" charset="0"/>
                        </a:rPr>
                        <a:t>Сумма</a:t>
                      </a:r>
                      <a:endParaRPr lang="ru-RU"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340174527"/>
                  </a:ext>
                </a:extLst>
              </a:tr>
              <a:tr h="1208615">
                <a:tc vMerge="1">
                  <a:txBody>
                    <a:bodyPr/>
                    <a:lstStyle/>
                    <a:p>
                      <a:endParaRPr lang="ru-RU"/>
                    </a:p>
                  </a:txBody>
                  <a:tcPr/>
                </a:tc>
                <a:tc>
                  <a:txBody>
                    <a:bodyPr/>
                    <a:lstStyle/>
                    <a:p>
                      <a:pPr algn="ctr">
                        <a:lnSpc>
                          <a:spcPct val="150000"/>
                        </a:lnSpc>
                      </a:pPr>
                      <a:r>
                        <a:rPr lang="ru-RU" sz="2000">
                          <a:effectLst/>
                          <a:latin typeface="Times New Roman" panose="02020603050405020304" pitchFamily="18" charset="0"/>
                          <a:cs typeface="Times New Roman" panose="02020603050405020304" pitchFamily="18" charset="0"/>
                        </a:rPr>
                        <a:t>Дебет</a:t>
                      </a:r>
                      <a:endParaRPr lang="ru-RU"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ru-RU" sz="2000">
                          <a:effectLst/>
                          <a:latin typeface="Times New Roman" panose="02020603050405020304" pitchFamily="18" charset="0"/>
                          <a:cs typeface="Times New Roman" panose="02020603050405020304" pitchFamily="18" charset="0"/>
                        </a:rPr>
                        <a:t>Кредит</a:t>
                      </a:r>
                      <a:endParaRPr lang="ru-RU"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vMerge="1">
                  <a:txBody>
                    <a:bodyPr/>
                    <a:lstStyle/>
                    <a:p>
                      <a:endParaRPr lang="ru-RU"/>
                    </a:p>
                  </a:txBody>
                  <a:tcPr/>
                </a:tc>
                <a:extLst>
                  <a:ext uri="{0D108BD9-81ED-4DB2-BD59-A6C34878D82A}">
                    <a16:rowId xmlns:a16="http://schemas.microsoft.com/office/drawing/2014/main" val="4276904484"/>
                  </a:ext>
                </a:extLst>
              </a:tr>
              <a:tr h="1262167">
                <a:tc>
                  <a:txBody>
                    <a:bodyPr/>
                    <a:lstStyle/>
                    <a:p>
                      <a:pPr>
                        <a:lnSpc>
                          <a:spcPct val="150000"/>
                        </a:lnSpc>
                        <a:tabLst>
                          <a:tab pos="3886200" algn="l"/>
                        </a:tabLst>
                      </a:pPr>
                      <a:r>
                        <a:rPr lang="ru-RU" sz="2000">
                          <a:effectLst/>
                          <a:latin typeface="Times New Roman" panose="02020603050405020304" pitchFamily="18" charset="0"/>
                          <a:cs typeface="Times New Roman" panose="02020603050405020304" pitchFamily="18" charset="0"/>
                        </a:rPr>
                        <a:t>Оприходование излишков</a:t>
                      </a:r>
                      <a:endParaRPr lang="ru-RU"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tabLst>
                          <a:tab pos="3886200" algn="l"/>
                        </a:tabLst>
                      </a:pPr>
                      <a:r>
                        <a:rPr lang="ru-RU" sz="2000" dirty="0">
                          <a:effectLst/>
                          <a:latin typeface="Times New Roman" panose="02020603050405020304" pitchFamily="18" charset="0"/>
                          <a:cs typeface="Times New Roman" panose="02020603050405020304" pitchFamily="18" charset="0"/>
                        </a:rPr>
                        <a:t>10.13</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tabLst>
                          <a:tab pos="3886200" algn="l"/>
                        </a:tabLst>
                      </a:pPr>
                      <a:r>
                        <a:rPr lang="ru-RU" sz="2000" dirty="0">
                          <a:effectLst/>
                          <a:latin typeface="Times New Roman" panose="02020603050405020304" pitchFamily="18" charset="0"/>
                          <a:cs typeface="Times New Roman" panose="02020603050405020304" pitchFamily="18" charset="0"/>
                        </a:rPr>
                        <a:t>91.01</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tabLst>
                          <a:tab pos="3886200" algn="l"/>
                        </a:tabLst>
                      </a:pPr>
                      <a:r>
                        <a:rPr lang="ru-RU" sz="2000" dirty="0">
                          <a:effectLst/>
                          <a:latin typeface="Times New Roman" panose="02020603050405020304" pitchFamily="18" charset="0"/>
                          <a:cs typeface="Times New Roman" panose="02020603050405020304" pitchFamily="18" charset="0"/>
                        </a:rPr>
                        <a:t>5 000</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263405095"/>
                  </a:ext>
                </a:extLst>
              </a:tr>
            </a:tbl>
          </a:graphicData>
        </a:graphic>
      </p:graphicFrame>
      <p:pic>
        <p:nvPicPr>
          <p:cNvPr id="7" name="Рисунок 6">
            <a:extLst>
              <a:ext uri="{FF2B5EF4-FFF2-40B4-BE49-F238E27FC236}">
                <a16:creationId xmlns:a16="http://schemas.microsoft.com/office/drawing/2014/main" id="{095C2532-638B-D946-C61E-48D6354181CC}"/>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127397" y="232604"/>
            <a:ext cx="826490" cy="547527"/>
          </a:xfrm>
          <a:prstGeom prst="rect">
            <a:avLst/>
          </a:prstGeom>
        </p:spPr>
      </p:pic>
    </p:spTree>
    <p:extLst>
      <p:ext uri="{BB962C8B-B14F-4D97-AF65-F5344CB8AC3E}">
        <p14:creationId xmlns:p14="http://schemas.microsoft.com/office/powerpoint/2010/main" val="41372591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C7805D0A-80E9-AA28-176A-575143F1B4EB}"/>
              </a:ext>
            </a:extLst>
          </p:cNvPr>
          <p:cNvSpPr>
            <a:spLocks noGrp="1"/>
          </p:cNvSpPr>
          <p:nvPr>
            <p:ph type="sldNum" sz="quarter" idx="12"/>
          </p:nvPr>
        </p:nvSpPr>
        <p:spPr>
          <a:xfrm>
            <a:off x="9318171" y="6378122"/>
            <a:ext cx="2743200" cy="365125"/>
          </a:xfrm>
        </p:spPr>
        <p:txBody>
          <a:bodyPr vert="horz" lIns="91440" tIns="45720" rIns="91440" bIns="45720" rtlCol="0" anchor="ct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pPr/>
              <a:t>16</a:t>
            </a:fld>
            <a:endParaRPr lang="ru-RU" sz="2000" b="1" dirty="0">
              <a:solidFill>
                <a:srgbClr val="0070C0"/>
              </a:solidFill>
              <a:latin typeface="Times New Roman" panose="02020603050405020304" pitchFamily="18" charset="0"/>
              <a:cs typeface="Times New Roman" panose="02020603050405020304" pitchFamily="18" charset="0"/>
            </a:endParaRPr>
          </a:p>
        </p:txBody>
      </p:sp>
      <p:sp>
        <p:nvSpPr>
          <p:cNvPr id="6" name="Заголовок 5">
            <a:extLst>
              <a:ext uri="{FF2B5EF4-FFF2-40B4-BE49-F238E27FC236}">
                <a16:creationId xmlns:a16="http://schemas.microsoft.com/office/drawing/2014/main" id="{4000DCA6-2828-5216-CBA6-A60189861215}"/>
              </a:ext>
            </a:extLst>
          </p:cNvPr>
          <p:cNvSpPr>
            <a:spLocks noGrp="1"/>
          </p:cNvSpPr>
          <p:nvPr>
            <p:ph type="ctrTitle"/>
          </p:nvPr>
        </p:nvSpPr>
        <p:spPr>
          <a:xfrm>
            <a:off x="6238754" y="2795726"/>
            <a:ext cx="5953246" cy="2387600"/>
          </a:xfrm>
        </p:spPr>
        <p:txBody>
          <a:bodyPr>
            <a:normAutofit fontScale="90000"/>
          </a:bodyPr>
          <a:lstStyle/>
          <a:p>
            <a:r>
              <a:rPr lang="ru-RU" dirty="0"/>
              <a:t>Инвентаризация билетов ОАО «РЖД» </a:t>
            </a:r>
            <a:br>
              <a:rPr lang="ru-RU" dirty="0"/>
            </a:br>
            <a:r>
              <a:rPr lang="ru-RU" dirty="0"/>
              <a:t>- </a:t>
            </a:r>
            <a:br>
              <a:rPr lang="ru-RU" dirty="0"/>
            </a:br>
            <a:r>
              <a:rPr lang="ru-RU" dirty="0"/>
              <a:t>БЕ 2212 РДЖВ</a:t>
            </a:r>
          </a:p>
        </p:txBody>
      </p:sp>
      <p:sp>
        <p:nvSpPr>
          <p:cNvPr id="10" name="TextBox 9">
            <a:extLst>
              <a:ext uri="{FF2B5EF4-FFF2-40B4-BE49-F238E27FC236}">
                <a16:creationId xmlns:a16="http://schemas.microsoft.com/office/drawing/2014/main" id="{C1BBB1AD-D6C8-9E18-70EF-CD7BCA90674A}"/>
              </a:ext>
            </a:extLst>
          </p:cNvPr>
          <p:cNvSpPr txBox="1"/>
          <p:nvPr/>
        </p:nvSpPr>
        <p:spPr>
          <a:xfrm>
            <a:off x="-251611" y="808148"/>
            <a:ext cx="6204858" cy="2031325"/>
          </a:xfrm>
          <a:prstGeom prst="rect">
            <a:avLst/>
          </a:prstGeom>
          <a:noFill/>
        </p:spPr>
        <p:txBody>
          <a:bodyPr wrap="square">
            <a:spAutoFit/>
          </a:bodyPr>
          <a:lstStyle/>
          <a:p>
            <a:pPr marL="571500" indent="-285750">
              <a:buFont typeface="Wingdings" panose="05000000000000000000" pitchFamily="2" charset="2"/>
              <a:buChar char="§"/>
              <a:tabLst>
                <a:tab pos="3886200" algn="l"/>
              </a:tabLst>
            </a:pPr>
            <a:r>
              <a:rPr lang="ru-RU" sz="1800" dirty="0">
                <a:effectLst/>
                <a:latin typeface="Times New Roman" panose="02020603050405020304" pitchFamily="18" charset="0"/>
                <a:ea typeface="Times New Roman" panose="02020603050405020304" pitchFamily="18" charset="0"/>
              </a:rPr>
              <a:t>В инвентаризационную комиссию билетов включается участие нескольких ключевых сотрудников:</a:t>
            </a:r>
            <a:endParaRPr lang="ru-RU" sz="1600" dirty="0">
              <a:latin typeface="Times New Roman" panose="02020603050405020304" pitchFamily="18" charset="0"/>
              <a:ea typeface="Times New Roman" panose="02020603050405020304" pitchFamily="18" charset="0"/>
            </a:endParaRPr>
          </a:p>
          <a:p>
            <a:pPr marL="285750">
              <a:tabLst>
                <a:tab pos="3886200" algn="l"/>
              </a:tabLst>
            </a:pPr>
            <a:r>
              <a:rPr lang="ru-RU" sz="1600" dirty="0">
                <a:effectLst/>
                <a:latin typeface="Times New Roman" panose="02020603050405020304" pitchFamily="18" charset="0"/>
                <a:ea typeface="Times New Roman" panose="02020603050405020304" pitchFamily="18" charset="0"/>
              </a:rPr>
              <a:t>      - </a:t>
            </a:r>
            <a:r>
              <a:rPr lang="ru-RU" sz="1800" dirty="0">
                <a:effectLst/>
                <a:latin typeface="Times New Roman" panose="02020603050405020304" pitchFamily="18" charset="0"/>
                <a:ea typeface="Times New Roman" panose="02020603050405020304" pitchFamily="18" charset="0"/>
              </a:rPr>
              <a:t>руководитель структурного подразделения;</a:t>
            </a:r>
            <a:endParaRPr lang="ru-RU" sz="1600" dirty="0">
              <a:latin typeface="Times New Roman" panose="02020603050405020304" pitchFamily="18" charset="0"/>
              <a:ea typeface="Times New Roman" panose="02020603050405020304" pitchFamily="18" charset="0"/>
            </a:endParaRPr>
          </a:p>
          <a:p>
            <a:pPr marL="285750">
              <a:tabLst>
                <a:tab pos="3886200" algn="l"/>
              </a:tabLst>
            </a:pPr>
            <a:r>
              <a:rPr lang="ru-RU" sz="1600" dirty="0">
                <a:effectLst/>
                <a:latin typeface="Times New Roman" panose="02020603050405020304" pitchFamily="18" charset="0"/>
                <a:ea typeface="Times New Roman" panose="02020603050405020304" pitchFamily="18" charset="0"/>
              </a:rPr>
              <a:t>      - </a:t>
            </a:r>
            <a:r>
              <a:rPr lang="ru-RU" sz="1800" dirty="0">
                <a:effectLst/>
                <a:latin typeface="Times New Roman" panose="02020603050405020304" pitchFamily="18" charset="0"/>
                <a:ea typeface="Times New Roman" panose="02020603050405020304" pitchFamily="18" charset="0"/>
              </a:rPr>
              <a:t>представитель бухгалтерии</a:t>
            </a:r>
            <a:r>
              <a:rPr lang="en-US" sz="1800" dirty="0">
                <a:effectLst/>
                <a:latin typeface="Times New Roman" panose="02020603050405020304" pitchFamily="18" charset="0"/>
                <a:ea typeface="Times New Roman" panose="02020603050405020304" pitchFamily="18" charset="0"/>
              </a:rPr>
              <a:t>;</a:t>
            </a:r>
            <a:endParaRPr lang="ru-RU" dirty="0">
              <a:latin typeface="Times New Roman" panose="02020603050405020304" pitchFamily="18" charset="0"/>
              <a:ea typeface="Times New Roman" panose="02020603050405020304" pitchFamily="18" charset="0"/>
            </a:endParaRPr>
          </a:p>
          <a:p>
            <a:pPr marL="285750">
              <a:tabLst>
                <a:tab pos="3886200" algn="l"/>
              </a:tabLst>
            </a:pPr>
            <a:r>
              <a:rPr lang="ru-RU" sz="1800" dirty="0">
                <a:effectLst/>
                <a:latin typeface="Times New Roman" panose="02020603050405020304" pitchFamily="18" charset="0"/>
                <a:ea typeface="Times New Roman" panose="02020603050405020304" pitchFamily="18" charset="0"/>
              </a:rPr>
              <a:t>     - работник билетных касс и кассового центра;</a:t>
            </a:r>
            <a:endParaRPr lang="ru-RU" sz="1600" dirty="0">
              <a:latin typeface="Times New Roman" panose="02020603050405020304" pitchFamily="18" charset="0"/>
              <a:ea typeface="Times New Roman" panose="02020603050405020304" pitchFamily="18" charset="0"/>
            </a:endParaRPr>
          </a:p>
          <a:p>
            <a:pPr marL="285750">
              <a:tabLst>
                <a:tab pos="3886200" algn="l"/>
              </a:tabLst>
            </a:pPr>
            <a:r>
              <a:rPr lang="ru-RU" sz="1600" dirty="0">
                <a:effectLst/>
                <a:latin typeface="Times New Roman" panose="02020603050405020304" pitchFamily="18" charset="0"/>
                <a:ea typeface="Times New Roman" panose="02020603050405020304" pitchFamily="18" charset="0"/>
              </a:rPr>
              <a:t>      - </a:t>
            </a:r>
            <a:r>
              <a:rPr lang="ru-RU" sz="1800" dirty="0">
                <a:effectLst/>
                <a:latin typeface="Times New Roman" panose="02020603050405020304" pitchFamily="18" charset="0"/>
                <a:ea typeface="Times New Roman" panose="02020603050405020304" pitchFamily="18" charset="0"/>
              </a:rPr>
              <a:t>представител</a:t>
            </a:r>
            <a:r>
              <a:rPr lang="ru-RU" dirty="0">
                <a:latin typeface="Times New Roman" panose="02020603050405020304" pitchFamily="18" charset="0"/>
                <a:ea typeface="Times New Roman" panose="02020603050405020304" pitchFamily="18" charset="0"/>
              </a:rPr>
              <a:t>ь</a:t>
            </a:r>
            <a:r>
              <a:rPr lang="ru-RU" sz="1800" dirty="0">
                <a:effectLst/>
                <a:latin typeface="Times New Roman" panose="02020603050405020304" pitchFamily="18" charset="0"/>
                <a:ea typeface="Times New Roman" panose="02020603050405020304" pitchFamily="18" charset="0"/>
              </a:rPr>
              <a:t> службы безопасности и контроля качества.</a:t>
            </a:r>
            <a:endParaRPr lang="ru-RU" sz="1600" dirty="0">
              <a:effectLst/>
              <a:latin typeface="Times New Roman" panose="02020603050405020304" pitchFamily="18" charset="0"/>
              <a:ea typeface="Times New Roman" panose="02020603050405020304" pitchFamily="18" charset="0"/>
            </a:endParaRPr>
          </a:p>
        </p:txBody>
      </p:sp>
      <p:sp>
        <p:nvSpPr>
          <p:cNvPr id="11" name="TextBox 10">
            <a:extLst>
              <a:ext uri="{FF2B5EF4-FFF2-40B4-BE49-F238E27FC236}">
                <a16:creationId xmlns:a16="http://schemas.microsoft.com/office/drawing/2014/main" id="{B60BFBAF-2038-9AA2-9FA6-AD36205BDB58}"/>
              </a:ext>
            </a:extLst>
          </p:cNvPr>
          <p:cNvSpPr txBox="1"/>
          <p:nvPr/>
        </p:nvSpPr>
        <p:spPr>
          <a:xfrm>
            <a:off x="119743" y="3429000"/>
            <a:ext cx="5648447" cy="1754326"/>
          </a:xfrm>
          <a:prstGeom prst="rect">
            <a:avLst/>
          </a:prstGeom>
          <a:noFill/>
        </p:spPr>
        <p:txBody>
          <a:bodyPr wrap="square" rtlCol="0">
            <a:spAutoFit/>
          </a:bodyPr>
          <a:lstStyle/>
          <a:p>
            <a:pPr marL="285750" indent="-285750">
              <a:buFont typeface="Wingdings" panose="05000000000000000000" pitchFamily="2" charset="2"/>
              <a:buChar char="§"/>
            </a:pPr>
            <a:r>
              <a:rPr lang="ru-RU" sz="1800" dirty="0">
                <a:effectLst/>
                <a:latin typeface="Times New Roman" panose="02020603050405020304" pitchFamily="18" charset="0"/>
                <a:ea typeface="Times New Roman" panose="02020603050405020304" pitchFamily="18" charset="0"/>
              </a:rPr>
              <a:t>10.06.2025 г. была проведена инвентаризация по причине смены продавца-кассира. По итогам инвентаризации были обнаружены неучтённые билеты, возникшие в результате ошибочной записи билетов.</a:t>
            </a:r>
          </a:p>
          <a:p>
            <a:endParaRPr lang="ru-RU" dirty="0"/>
          </a:p>
        </p:txBody>
      </p:sp>
      <p:pic>
        <p:nvPicPr>
          <p:cNvPr id="12" name="Рисунок 11">
            <a:extLst>
              <a:ext uri="{FF2B5EF4-FFF2-40B4-BE49-F238E27FC236}">
                <a16:creationId xmlns:a16="http://schemas.microsoft.com/office/drawing/2014/main" id="{D1C67E79-6373-7FEB-16FE-F50F22B6A54F}"/>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127397" y="232604"/>
            <a:ext cx="826490" cy="547527"/>
          </a:xfrm>
          <a:prstGeom prst="rect">
            <a:avLst/>
          </a:prstGeom>
        </p:spPr>
      </p:pic>
    </p:spTree>
    <p:extLst>
      <p:ext uri="{BB962C8B-B14F-4D97-AF65-F5344CB8AC3E}">
        <p14:creationId xmlns:p14="http://schemas.microsoft.com/office/powerpoint/2010/main" val="10655544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95AEB22A-97D0-2442-71E4-B2EF1A8ACA19}"/>
              </a:ext>
            </a:extLst>
          </p:cNvPr>
          <p:cNvSpPr>
            <a:spLocks noGrp="1"/>
          </p:cNvSpPr>
          <p:nvPr>
            <p:ph type="sldNum" sz="quarter" idx="12"/>
          </p:nvPr>
        </p:nvSpPr>
        <p:spPr>
          <a:xfrm>
            <a:off x="9263743" y="6236607"/>
            <a:ext cx="2743200" cy="365125"/>
          </a:xfrm>
        </p:spPr>
        <p:txBody>
          <a:bodyPr vert="horz" lIns="91440" tIns="45720" rIns="91440" bIns="45720" rtlCol="0" anchor="ct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pPr/>
              <a:t>17</a:t>
            </a:fld>
            <a:endParaRPr lang="ru-RU" sz="2000" b="1" dirty="0">
              <a:solidFill>
                <a:srgbClr val="0070C0"/>
              </a:solidFill>
              <a:latin typeface="Times New Roman" panose="02020603050405020304" pitchFamily="18" charset="0"/>
              <a:cs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96D73EA5-691E-A869-27A2-6B5649601BE2}"/>
              </a:ext>
            </a:extLst>
          </p:cNvPr>
          <p:cNvGraphicFramePr>
            <a:graphicFrameLocks noGrp="1"/>
          </p:cNvGraphicFramePr>
          <p:nvPr>
            <p:extLst>
              <p:ext uri="{D42A27DB-BD31-4B8C-83A1-F6EECF244321}">
                <p14:modId xmlns:p14="http://schemas.microsoft.com/office/powerpoint/2010/main" val="1806867480"/>
              </p:ext>
            </p:extLst>
          </p:nvPr>
        </p:nvGraphicFramePr>
        <p:xfrm>
          <a:off x="462642" y="1404258"/>
          <a:ext cx="11266715" cy="4234542"/>
        </p:xfrm>
        <a:graphic>
          <a:graphicData uri="http://schemas.openxmlformats.org/drawingml/2006/table">
            <a:tbl>
              <a:tblPr firstRow="1" firstCol="1" bandRow="1">
                <a:tableStyleId>{93296810-A885-4BE3-A3E7-6D5BEEA58F35}</a:tableStyleId>
              </a:tblPr>
              <a:tblGrid>
                <a:gridCol w="5451599">
                  <a:extLst>
                    <a:ext uri="{9D8B030D-6E8A-4147-A177-3AD203B41FA5}">
                      <a16:colId xmlns:a16="http://schemas.microsoft.com/office/drawing/2014/main" val="2905514154"/>
                    </a:ext>
                  </a:extLst>
                </a:gridCol>
                <a:gridCol w="1427188">
                  <a:extLst>
                    <a:ext uri="{9D8B030D-6E8A-4147-A177-3AD203B41FA5}">
                      <a16:colId xmlns:a16="http://schemas.microsoft.com/office/drawing/2014/main" val="3627852875"/>
                    </a:ext>
                  </a:extLst>
                </a:gridCol>
                <a:gridCol w="1427188">
                  <a:extLst>
                    <a:ext uri="{9D8B030D-6E8A-4147-A177-3AD203B41FA5}">
                      <a16:colId xmlns:a16="http://schemas.microsoft.com/office/drawing/2014/main" val="635675181"/>
                    </a:ext>
                  </a:extLst>
                </a:gridCol>
                <a:gridCol w="2960740">
                  <a:extLst>
                    <a:ext uri="{9D8B030D-6E8A-4147-A177-3AD203B41FA5}">
                      <a16:colId xmlns:a16="http://schemas.microsoft.com/office/drawing/2014/main" val="3680286769"/>
                    </a:ext>
                  </a:extLst>
                </a:gridCol>
              </a:tblGrid>
              <a:tr h="594640">
                <a:tc rowSpan="2">
                  <a:txBody>
                    <a:bodyPr/>
                    <a:lstStyle/>
                    <a:p>
                      <a:pPr algn="ctr"/>
                      <a:r>
                        <a:rPr lang="ru-RU" sz="1800">
                          <a:effectLst/>
                          <a:latin typeface="Times New Roman" panose="02020603050405020304" pitchFamily="18" charset="0"/>
                          <a:cs typeface="Times New Roman" panose="02020603050405020304" pitchFamily="18" charset="0"/>
                        </a:rPr>
                        <a:t>Хозяйственная операция</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gridSpan="2">
                  <a:txBody>
                    <a:bodyPr/>
                    <a:lstStyle/>
                    <a:p>
                      <a:pPr algn="ctr">
                        <a:tabLst>
                          <a:tab pos="3886200" algn="l"/>
                        </a:tabLst>
                      </a:pPr>
                      <a:r>
                        <a:rPr lang="ru-RU" sz="1800">
                          <a:effectLst/>
                          <a:latin typeface="Times New Roman" panose="02020603050405020304" pitchFamily="18" charset="0"/>
                          <a:cs typeface="Times New Roman" panose="02020603050405020304" pitchFamily="18" charset="0"/>
                        </a:rPr>
                        <a:t>Бухгалтерская запись</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ru-RU"/>
                    </a:p>
                  </a:txBody>
                  <a:tcPr/>
                </a:tc>
                <a:tc rowSpan="2">
                  <a:txBody>
                    <a:bodyPr/>
                    <a:lstStyle/>
                    <a:p>
                      <a:pPr algn="ctr">
                        <a:tabLst>
                          <a:tab pos="3886200" algn="l"/>
                        </a:tabLst>
                      </a:pPr>
                      <a:r>
                        <a:rPr lang="ru-RU" sz="1800">
                          <a:effectLst/>
                          <a:latin typeface="Times New Roman" panose="02020603050405020304" pitchFamily="18" charset="0"/>
                          <a:cs typeface="Times New Roman" panose="02020603050405020304" pitchFamily="18" charset="0"/>
                        </a:rPr>
                        <a:t>Сумма</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953211487"/>
                  </a:ext>
                </a:extLst>
              </a:tr>
              <a:tr h="796778">
                <a:tc vMerge="1">
                  <a:txBody>
                    <a:bodyPr/>
                    <a:lstStyle/>
                    <a:p>
                      <a:endParaRPr lang="ru-RU"/>
                    </a:p>
                  </a:txBody>
                  <a:tcPr/>
                </a:tc>
                <a:tc>
                  <a:txBody>
                    <a:bodyPr/>
                    <a:lstStyle/>
                    <a:p>
                      <a:pPr algn="ctr">
                        <a:lnSpc>
                          <a:spcPct val="150000"/>
                        </a:lnSpc>
                      </a:pPr>
                      <a:r>
                        <a:rPr lang="ru-RU" sz="1800">
                          <a:effectLst/>
                          <a:latin typeface="Times New Roman" panose="02020603050405020304" pitchFamily="18" charset="0"/>
                          <a:cs typeface="Times New Roman" panose="02020603050405020304" pitchFamily="18" charset="0"/>
                        </a:rPr>
                        <a:t>Дебет</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pPr>
                      <a:r>
                        <a:rPr lang="ru-RU" sz="1800">
                          <a:effectLst/>
                          <a:latin typeface="Times New Roman" panose="02020603050405020304" pitchFamily="18" charset="0"/>
                          <a:cs typeface="Times New Roman" panose="02020603050405020304" pitchFamily="18" charset="0"/>
                        </a:rPr>
                        <a:t>Кредит</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vMerge="1">
                  <a:txBody>
                    <a:bodyPr/>
                    <a:lstStyle/>
                    <a:p>
                      <a:endParaRPr lang="ru-RU"/>
                    </a:p>
                  </a:txBody>
                  <a:tcPr/>
                </a:tc>
                <a:extLst>
                  <a:ext uri="{0D108BD9-81ED-4DB2-BD59-A6C34878D82A}">
                    <a16:rowId xmlns:a16="http://schemas.microsoft.com/office/drawing/2014/main" val="1995903377"/>
                  </a:ext>
                </a:extLst>
              </a:tr>
              <a:tr h="840343">
                <a:tc>
                  <a:txBody>
                    <a:bodyPr/>
                    <a:lstStyle/>
                    <a:p>
                      <a:pPr>
                        <a:tabLst>
                          <a:tab pos="3886200" algn="l"/>
                        </a:tabLst>
                      </a:pPr>
                      <a:r>
                        <a:rPr lang="ru-RU" sz="1800">
                          <a:effectLst/>
                          <a:latin typeface="Times New Roman" panose="02020603050405020304" pitchFamily="18" charset="0"/>
                          <a:cs typeface="Times New Roman" panose="02020603050405020304" pitchFamily="18" charset="0"/>
                        </a:rPr>
                        <a:t>Отражение неучтённой суммы выручки</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tabLst>
                          <a:tab pos="3886200" algn="l"/>
                        </a:tabLst>
                      </a:pPr>
                      <a:r>
                        <a:rPr lang="ru-RU" sz="1800">
                          <a:effectLst/>
                          <a:latin typeface="Times New Roman" panose="02020603050405020304" pitchFamily="18" charset="0"/>
                          <a:cs typeface="Times New Roman" panose="02020603050405020304" pitchFamily="18" charset="0"/>
                        </a:rPr>
                        <a:t>76.27</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tabLst>
                          <a:tab pos="3886200" algn="l"/>
                        </a:tabLst>
                      </a:pPr>
                      <a:r>
                        <a:rPr lang="ru-RU" sz="1800">
                          <a:effectLst/>
                          <a:latin typeface="Times New Roman" panose="02020603050405020304" pitchFamily="18" charset="0"/>
                          <a:cs typeface="Times New Roman" panose="02020603050405020304" pitchFamily="18" charset="0"/>
                        </a:rPr>
                        <a:t>90.11</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tabLst>
                          <a:tab pos="3886200" algn="l"/>
                        </a:tabLst>
                      </a:pPr>
                      <a:r>
                        <a:rPr lang="ru-RU" sz="1800" dirty="0">
                          <a:effectLst/>
                          <a:latin typeface="Times New Roman" panose="02020603050405020304" pitchFamily="18" charset="0"/>
                          <a:cs typeface="Times New Roman" panose="02020603050405020304" pitchFamily="18" charset="0"/>
                        </a:rPr>
                        <a:t>816,67</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462661352"/>
                  </a:ext>
                </a:extLst>
              </a:tr>
              <a:tr h="1189280">
                <a:tc>
                  <a:txBody>
                    <a:bodyPr/>
                    <a:lstStyle/>
                    <a:p>
                      <a:pPr>
                        <a:tabLst>
                          <a:tab pos="3886200" algn="l"/>
                        </a:tabLst>
                      </a:pPr>
                      <a:r>
                        <a:rPr lang="ru-RU" sz="1800">
                          <a:effectLst/>
                          <a:latin typeface="Times New Roman" panose="02020603050405020304" pitchFamily="18" charset="0"/>
                          <a:cs typeface="Times New Roman" panose="02020603050405020304" pitchFamily="18" charset="0"/>
                        </a:rPr>
                        <a:t>Дополнительное начисление НДС на сумму дооценки</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tabLst>
                          <a:tab pos="3886200" algn="l"/>
                        </a:tabLst>
                      </a:pPr>
                      <a:r>
                        <a:rPr lang="ru-RU" sz="1800">
                          <a:effectLst/>
                          <a:latin typeface="Times New Roman" panose="02020603050405020304" pitchFamily="18" charset="0"/>
                          <a:cs typeface="Times New Roman" panose="02020603050405020304" pitchFamily="18" charset="0"/>
                        </a:rPr>
                        <a:t>90.03</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tabLst>
                          <a:tab pos="3886200" algn="l"/>
                        </a:tabLst>
                      </a:pPr>
                      <a:r>
                        <a:rPr lang="ru-RU" sz="1800">
                          <a:effectLst/>
                          <a:latin typeface="Times New Roman" panose="02020603050405020304" pitchFamily="18" charset="0"/>
                          <a:cs typeface="Times New Roman" panose="02020603050405020304" pitchFamily="18" charset="0"/>
                        </a:rPr>
                        <a:t>68.02</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tabLst>
                          <a:tab pos="3886200" algn="l"/>
                        </a:tabLst>
                      </a:pPr>
                      <a:r>
                        <a:rPr lang="ru-RU" sz="1800">
                          <a:effectLst/>
                          <a:latin typeface="Times New Roman" panose="02020603050405020304" pitchFamily="18" charset="0"/>
                          <a:cs typeface="Times New Roman" panose="02020603050405020304" pitchFamily="18" charset="0"/>
                        </a:rPr>
                        <a:t>163</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429491082"/>
                  </a:ext>
                </a:extLst>
              </a:tr>
              <a:tr h="813501">
                <a:tc>
                  <a:txBody>
                    <a:bodyPr/>
                    <a:lstStyle/>
                    <a:p>
                      <a:pPr>
                        <a:tabLst>
                          <a:tab pos="3886200" algn="l"/>
                        </a:tabLst>
                      </a:pPr>
                      <a:r>
                        <a:rPr lang="ru-RU" sz="1800">
                          <a:effectLst/>
                          <a:latin typeface="Times New Roman" panose="02020603050405020304" pitchFamily="18" charset="0"/>
                          <a:cs typeface="Times New Roman" panose="02020603050405020304" pitchFamily="18" charset="0"/>
                        </a:rPr>
                        <a:t>Скорректированная прибыль</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tabLst>
                          <a:tab pos="3886200" algn="l"/>
                        </a:tabLst>
                      </a:pPr>
                      <a:r>
                        <a:rPr lang="ru-RU" sz="1800">
                          <a:effectLst/>
                          <a:latin typeface="Times New Roman" panose="02020603050405020304" pitchFamily="18" charset="0"/>
                          <a:cs typeface="Times New Roman" panose="02020603050405020304" pitchFamily="18" charset="0"/>
                        </a:rPr>
                        <a:t>99.01.1</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tabLst>
                          <a:tab pos="3886200" algn="l"/>
                        </a:tabLst>
                      </a:pPr>
                      <a:r>
                        <a:rPr lang="ru-RU" sz="1800">
                          <a:effectLst/>
                          <a:latin typeface="Times New Roman" panose="02020603050405020304" pitchFamily="18" charset="0"/>
                          <a:cs typeface="Times New Roman" panose="02020603050405020304" pitchFamily="18" charset="0"/>
                        </a:rPr>
                        <a:t>90.09</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tabLst>
                          <a:tab pos="3886200" algn="l"/>
                        </a:tabLst>
                      </a:pPr>
                      <a:r>
                        <a:rPr lang="ru-RU" sz="1800" dirty="0">
                          <a:effectLst/>
                          <a:latin typeface="Times New Roman" panose="02020603050405020304" pitchFamily="18" charset="0"/>
                          <a:cs typeface="Times New Roman" panose="02020603050405020304" pitchFamily="18" charset="0"/>
                        </a:rPr>
                        <a:t>980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162279059"/>
                  </a:ext>
                </a:extLst>
              </a:tr>
            </a:tbl>
          </a:graphicData>
        </a:graphic>
      </p:graphicFrame>
      <p:pic>
        <p:nvPicPr>
          <p:cNvPr id="7" name="Рисунок 6">
            <a:extLst>
              <a:ext uri="{FF2B5EF4-FFF2-40B4-BE49-F238E27FC236}">
                <a16:creationId xmlns:a16="http://schemas.microsoft.com/office/drawing/2014/main" id="{CAC074F7-84D7-70D2-8C1F-F64A0C030D50}"/>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127397" y="232604"/>
            <a:ext cx="826490" cy="547527"/>
          </a:xfrm>
          <a:prstGeom prst="rect">
            <a:avLst/>
          </a:prstGeom>
        </p:spPr>
      </p:pic>
      <p:sp>
        <p:nvSpPr>
          <p:cNvPr id="3" name="TextBox 2">
            <a:extLst>
              <a:ext uri="{FF2B5EF4-FFF2-40B4-BE49-F238E27FC236}">
                <a16:creationId xmlns:a16="http://schemas.microsoft.com/office/drawing/2014/main" id="{C097D963-5557-C006-F002-2A882C814D5B}"/>
              </a:ext>
            </a:extLst>
          </p:cNvPr>
          <p:cNvSpPr txBox="1"/>
          <p:nvPr/>
        </p:nvSpPr>
        <p:spPr>
          <a:xfrm>
            <a:off x="2315183" y="303077"/>
            <a:ext cx="8219871" cy="954107"/>
          </a:xfrm>
          <a:prstGeom prst="rect">
            <a:avLst/>
          </a:prstGeom>
          <a:noFill/>
        </p:spPr>
        <p:txBody>
          <a:bodyPr wrap="square">
            <a:spAutoFit/>
          </a:bodyPr>
          <a:lstStyle/>
          <a:p>
            <a:pPr algn="ctr"/>
            <a:r>
              <a:rPr lang="ru-RU" sz="2800" b="1" dirty="0">
                <a:solidFill>
                  <a:srgbClr val="0070C0"/>
                </a:solidFill>
                <a:latin typeface="Times New Roman" panose="02020603050405020304" pitchFamily="18" charset="0"/>
                <a:ea typeface="+mj-ea"/>
                <a:cs typeface="Times New Roman" panose="02020603050405020304" pitchFamily="18" charset="0"/>
              </a:rPr>
              <a:t>Бухгалтерская запись по итогам инвентаризации билетов</a:t>
            </a:r>
          </a:p>
        </p:txBody>
      </p:sp>
    </p:spTree>
    <p:extLst>
      <p:ext uri="{BB962C8B-B14F-4D97-AF65-F5344CB8AC3E}">
        <p14:creationId xmlns:p14="http://schemas.microsoft.com/office/powerpoint/2010/main" val="31378092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867B80F2-811C-3656-80B8-5748AB1DA1F7}"/>
              </a:ext>
            </a:extLst>
          </p:cNvPr>
          <p:cNvSpPr>
            <a:spLocks noGrp="1"/>
          </p:cNvSpPr>
          <p:nvPr>
            <p:ph type="sldNum" sz="quarter" idx="12"/>
          </p:nvPr>
        </p:nvSpPr>
        <p:spPr>
          <a:xfrm>
            <a:off x="9296400" y="6276932"/>
            <a:ext cx="2743200" cy="365125"/>
          </a:xfrm>
        </p:spPr>
        <p:txBody>
          <a:bodyP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t>18</a:t>
            </a:fld>
            <a:endParaRPr lang="ru-RU" sz="2000" b="1" dirty="0">
              <a:solidFill>
                <a:srgbClr val="0070C0"/>
              </a:solidFill>
              <a:latin typeface="Times New Roman" panose="02020603050405020304" pitchFamily="18" charset="0"/>
              <a:cs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6891A74A-5405-B598-49E3-9F6891907C2E}"/>
              </a:ext>
            </a:extLst>
          </p:cNvPr>
          <p:cNvGraphicFramePr>
            <a:graphicFrameLocks noGrp="1"/>
          </p:cNvGraphicFramePr>
          <p:nvPr>
            <p:extLst>
              <p:ext uri="{D42A27DB-BD31-4B8C-83A1-F6EECF244321}">
                <p14:modId xmlns:p14="http://schemas.microsoft.com/office/powerpoint/2010/main" val="3680700711"/>
              </p:ext>
            </p:extLst>
          </p:nvPr>
        </p:nvGraphicFramePr>
        <p:xfrm>
          <a:off x="527957" y="274947"/>
          <a:ext cx="11136085" cy="6184548"/>
        </p:xfrm>
        <a:graphic>
          <a:graphicData uri="http://schemas.openxmlformats.org/drawingml/2006/table">
            <a:tbl>
              <a:tblPr firstRow="1" firstCol="1" bandRow="1">
                <a:tableStyleId>{93296810-A885-4BE3-A3E7-6D5BEEA58F35}</a:tableStyleId>
              </a:tblPr>
              <a:tblGrid>
                <a:gridCol w="3767483">
                  <a:extLst>
                    <a:ext uri="{9D8B030D-6E8A-4147-A177-3AD203B41FA5}">
                      <a16:colId xmlns:a16="http://schemas.microsoft.com/office/drawing/2014/main" val="749609102"/>
                    </a:ext>
                  </a:extLst>
                </a:gridCol>
                <a:gridCol w="1798826">
                  <a:extLst>
                    <a:ext uri="{9D8B030D-6E8A-4147-A177-3AD203B41FA5}">
                      <a16:colId xmlns:a16="http://schemas.microsoft.com/office/drawing/2014/main" val="840952133"/>
                    </a:ext>
                  </a:extLst>
                </a:gridCol>
                <a:gridCol w="1803447">
                  <a:extLst>
                    <a:ext uri="{9D8B030D-6E8A-4147-A177-3AD203B41FA5}">
                      <a16:colId xmlns:a16="http://schemas.microsoft.com/office/drawing/2014/main" val="3860537523"/>
                    </a:ext>
                  </a:extLst>
                </a:gridCol>
                <a:gridCol w="3766329">
                  <a:extLst>
                    <a:ext uri="{9D8B030D-6E8A-4147-A177-3AD203B41FA5}">
                      <a16:colId xmlns:a16="http://schemas.microsoft.com/office/drawing/2014/main" val="2537211154"/>
                    </a:ext>
                  </a:extLst>
                </a:gridCol>
              </a:tblGrid>
              <a:tr h="306682">
                <a:tc>
                  <a:txBody>
                    <a:bodyPr/>
                    <a:lstStyle/>
                    <a:p>
                      <a:pPr marL="457200" algn="ctr">
                        <a:lnSpc>
                          <a:spcPct val="150000"/>
                        </a:lnSpc>
                        <a:spcAft>
                          <a:spcPts val="1000"/>
                        </a:spcAft>
                      </a:pPr>
                      <a:r>
                        <a:rPr lang="ru-RU" sz="1400">
                          <a:effectLst/>
                        </a:rPr>
                        <a:t>Хозяйственная операция</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a:effectLst/>
                        </a:rPr>
                        <a:t>Дебет</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a:effectLst/>
                        </a:rPr>
                        <a:t>Кредит</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a:effectLst/>
                        </a:rPr>
                        <a:t>Основание</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extLst>
                  <a:ext uri="{0D108BD9-81ED-4DB2-BD59-A6C34878D82A}">
                    <a16:rowId xmlns:a16="http://schemas.microsoft.com/office/drawing/2014/main" val="4255068221"/>
                  </a:ext>
                </a:extLst>
              </a:tr>
              <a:tr h="275542">
                <a:tc gridSpan="4">
                  <a:txBody>
                    <a:bodyPr/>
                    <a:lstStyle/>
                    <a:p>
                      <a:pPr marL="457200" algn="ctr">
                        <a:lnSpc>
                          <a:spcPct val="150000"/>
                        </a:lnSpc>
                        <a:spcAft>
                          <a:spcPts val="1000"/>
                        </a:spcAft>
                      </a:pPr>
                      <a:r>
                        <a:rPr lang="ru-RU" sz="1400">
                          <a:effectLst/>
                        </a:rPr>
                        <a:t>Чрезвычайная ситуация (ЧС)</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4011085509"/>
                  </a:ext>
                </a:extLst>
              </a:tr>
              <a:tr h="306682">
                <a:tc>
                  <a:txBody>
                    <a:bodyPr/>
                    <a:lstStyle/>
                    <a:p>
                      <a:pPr marL="457200">
                        <a:lnSpc>
                          <a:spcPct val="150000"/>
                        </a:lnSpc>
                        <a:spcAft>
                          <a:spcPts val="1000"/>
                        </a:spcAft>
                      </a:pPr>
                      <a:r>
                        <a:rPr lang="ru-RU" sz="1400">
                          <a:effectLst/>
                        </a:rPr>
                        <a:t>Выявление недостачи</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a:effectLst/>
                        </a:rPr>
                        <a:t>94</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a:effectLst/>
                        </a:rPr>
                        <a:t>10, 41, 01</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rowSpan="2">
                  <a:txBody>
                    <a:bodyPr/>
                    <a:lstStyle/>
                    <a:p>
                      <a:pPr marL="457200" algn="ctr">
                        <a:lnSpc>
                          <a:spcPct val="150000"/>
                        </a:lnSpc>
                        <a:spcAft>
                          <a:spcPts val="1000"/>
                        </a:spcAft>
                      </a:pPr>
                      <a:r>
                        <a:rPr lang="ru-RU" sz="1400" dirty="0">
                          <a:effectLst/>
                        </a:rPr>
                        <a:t>Документы о ЧС</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extLst>
                  <a:ext uri="{0D108BD9-81ED-4DB2-BD59-A6C34878D82A}">
                    <a16:rowId xmlns:a16="http://schemas.microsoft.com/office/drawing/2014/main" val="660489884"/>
                  </a:ext>
                </a:extLst>
              </a:tr>
              <a:tr h="275542">
                <a:tc>
                  <a:txBody>
                    <a:bodyPr/>
                    <a:lstStyle/>
                    <a:p>
                      <a:pPr marL="457200">
                        <a:lnSpc>
                          <a:spcPct val="150000"/>
                        </a:lnSpc>
                        <a:spcAft>
                          <a:spcPts val="1000"/>
                        </a:spcAft>
                      </a:pPr>
                      <a:r>
                        <a:rPr lang="ru-RU" sz="1400">
                          <a:effectLst/>
                        </a:rPr>
                        <a:t>Списание недостачи</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a:effectLst/>
                        </a:rPr>
                        <a:t>91.02</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a:effectLst/>
                        </a:rPr>
                        <a:t>94</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vMerge="1">
                  <a:txBody>
                    <a:bodyPr/>
                    <a:lstStyle/>
                    <a:p>
                      <a:endParaRPr lang="ru-RU"/>
                    </a:p>
                  </a:txBody>
                  <a:tcPr/>
                </a:tc>
                <a:extLst>
                  <a:ext uri="{0D108BD9-81ED-4DB2-BD59-A6C34878D82A}">
                    <a16:rowId xmlns:a16="http://schemas.microsoft.com/office/drawing/2014/main" val="4273325387"/>
                  </a:ext>
                </a:extLst>
              </a:tr>
              <a:tr h="275542">
                <a:tc gridSpan="4">
                  <a:txBody>
                    <a:bodyPr/>
                    <a:lstStyle/>
                    <a:p>
                      <a:pPr marL="457200" algn="ctr">
                        <a:lnSpc>
                          <a:spcPct val="150000"/>
                        </a:lnSpc>
                        <a:spcAft>
                          <a:spcPts val="1000"/>
                        </a:spcAft>
                      </a:pPr>
                      <a:r>
                        <a:rPr lang="ru-RU" sz="1400" dirty="0">
                          <a:effectLst/>
                        </a:rPr>
                        <a:t>Кража без установки виновного лица</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756461025"/>
                  </a:ext>
                </a:extLst>
              </a:tr>
              <a:tr h="306682">
                <a:tc>
                  <a:txBody>
                    <a:bodyPr/>
                    <a:lstStyle/>
                    <a:p>
                      <a:pPr marL="457200">
                        <a:lnSpc>
                          <a:spcPct val="150000"/>
                        </a:lnSpc>
                        <a:spcAft>
                          <a:spcPts val="1000"/>
                        </a:spcAft>
                      </a:pPr>
                      <a:r>
                        <a:rPr lang="ru-RU" sz="1400">
                          <a:effectLst/>
                        </a:rPr>
                        <a:t>Выявление недостачи</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dirty="0">
                          <a:effectLst/>
                        </a:rPr>
                        <a:t>94</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a:effectLst/>
                        </a:rPr>
                        <a:t>10, 41, 01</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rowSpan="2">
                  <a:txBody>
                    <a:bodyPr/>
                    <a:lstStyle/>
                    <a:p>
                      <a:pPr marL="457200" algn="ctr">
                        <a:lnSpc>
                          <a:spcPct val="115000"/>
                        </a:lnSpc>
                        <a:spcAft>
                          <a:spcPts val="1000"/>
                        </a:spcAft>
                      </a:pPr>
                      <a:r>
                        <a:rPr lang="ru-RU" sz="1400" dirty="0">
                          <a:effectLst/>
                        </a:rPr>
                        <a:t>Постановление об отказе в возбуждении дела, иные подтверждающие документы</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extLst>
                  <a:ext uri="{0D108BD9-81ED-4DB2-BD59-A6C34878D82A}">
                    <a16:rowId xmlns:a16="http://schemas.microsoft.com/office/drawing/2014/main" val="4132891343"/>
                  </a:ext>
                </a:extLst>
              </a:tr>
              <a:tr h="306419">
                <a:tc>
                  <a:txBody>
                    <a:bodyPr/>
                    <a:lstStyle/>
                    <a:p>
                      <a:pPr marL="457200">
                        <a:lnSpc>
                          <a:spcPct val="150000"/>
                        </a:lnSpc>
                        <a:spcAft>
                          <a:spcPts val="1000"/>
                        </a:spcAft>
                      </a:pPr>
                      <a:r>
                        <a:rPr lang="ru-RU" sz="1400">
                          <a:effectLst/>
                        </a:rPr>
                        <a:t>Списание недостачи</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a:effectLst/>
                        </a:rPr>
                        <a:t>91.02</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a:effectLst/>
                        </a:rPr>
                        <a:t>94</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vMerge="1">
                  <a:txBody>
                    <a:bodyPr/>
                    <a:lstStyle/>
                    <a:p>
                      <a:endParaRPr lang="ru-RU"/>
                    </a:p>
                  </a:txBody>
                  <a:tcPr/>
                </a:tc>
                <a:extLst>
                  <a:ext uri="{0D108BD9-81ED-4DB2-BD59-A6C34878D82A}">
                    <a16:rowId xmlns:a16="http://schemas.microsoft.com/office/drawing/2014/main" val="1822200189"/>
                  </a:ext>
                </a:extLst>
              </a:tr>
              <a:tr h="275542">
                <a:tc gridSpan="4">
                  <a:txBody>
                    <a:bodyPr/>
                    <a:lstStyle/>
                    <a:p>
                      <a:pPr marL="457200" algn="ctr">
                        <a:lnSpc>
                          <a:spcPct val="150000"/>
                        </a:lnSpc>
                        <a:spcAft>
                          <a:spcPts val="1000"/>
                        </a:spcAft>
                      </a:pPr>
                      <a:r>
                        <a:rPr lang="ru-RU" sz="1400" dirty="0">
                          <a:effectLst/>
                        </a:rPr>
                        <a:t>Кража с наличием виновного лица</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231690531"/>
                  </a:ext>
                </a:extLst>
              </a:tr>
              <a:tr h="306682">
                <a:tc>
                  <a:txBody>
                    <a:bodyPr/>
                    <a:lstStyle/>
                    <a:p>
                      <a:pPr marL="457200">
                        <a:lnSpc>
                          <a:spcPct val="150000"/>
                        </a:lnSpc>
                        <a:spcAft>
                          <a:spcPts val="1000"/>
                        </a:spcAft>
                      </a:pPr>
                      <a:r>
                        <a:rPr lang="ru-RU" sz="1400">
                          <a:effectLst/>
                        </a:rPr>
                        <a:t>Выявление недостачи</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a:effectLst/>
                        </a:rPr>
                        <a:t>94</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a:effectLst/>
                        </a:rPr>
                        <a:t>10, 41,01</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rowSpan="2">
                  <a:txBody>
                    <a:bodyPr/>
                    <a:lstStyle/>
                    <a:p>
                      <a:pPr marL="457200" algn="ctr">
                        <a:lnSpc>
                          <a:spcPct val="115000"/>
                        </a:lnSpc>
                        <a:spcAft>
                          <a:spcPts val="1000"/>
                        </a:spcAft>
                      </a:pPr>
                      <a:r>
                        <a:rPr lang="ru-RU" sz="1400" dirty="0">
                          <a:effectLst/>
                        </a:rPr>
                        <a:t>Решение суда или письменное обязательство, производственное распоряжение</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extLst>
                  <a:ext uri="{0D108BD9-81ED-4DB2-BD59-A6C34878D82A}">
                    <a16:rowId xmlns:a16="http://schemas.microsoft.com/office/drawing/2014/main" val="4180545859"/>
                  </a:ext>
                </a:extLst>
              </a:tr>
              <a:tr h="458094">
                <a:tc>
                  <a:txBody>
                    <a:bodyPr/>
                    <a:lstStyle/>
                    <a:p>
                      <a:pPr marL="457200">
                        <a:lnSpc>
                          <a:spcPct val="115000"/>
                        </a:lnSpc>
                        <a:spcAft>
                          <a:spcPts val="1000"/>
                        </a:spcAft>
                      </a:pPr>
                      <a:r>
                        <a:rPr lang="ru-RU" sz="1400">
                          <a:effectLst/>
                        </a:rPr>
                        <a:t>Предъявление к взысканию, по фактической сумме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a:effectLst/>
                        </a:rPr>
                        <a:t>73.02</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a:effectLst/>
                        </a:rPr>
                        <a:t>94</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vMerge="1">
                  <a:txBody>
                    <a:bodyPr/>
                    <a:lstStyle/>
                    <a:p>
                      <a:endParaRPr lang="ru-RU"/>
                    </a:p>
                  </a:txBody>
                  <a:tcPr/>
                </a:tc>
                <a:extLst>
                  <a:ext uri="{0D108BD9-81ED-4DB2-BD59-A6C34878D82A}">
                    <a16:rowId xmlns:a16="http://schemas.microsoft.com/office/drawing/2014/main" val="2519491044"/>
                  </a:ext>
                </a:extLst>
              </a:tr>
              <a:tr h="931186">
                <a:tc>
                  <a:txBody>
                    <a:bodyPr/>
                    <a:lstStyle/>
                    <a:p>
                      <a:pPr marL="457200">
                        <a:lnSpc>
                          <a:spcPct val="115000"/>
                        </a:lnSpc>
                        <a:spcAft>
                          <a:spcPts val="1000"/>
                        </a:spcAft>
                      </a:pPr>
                      <a:r>
                        <a:rPr lang="ru-RU" sz="1400">
                          <a:effectLst/>
                        </a:rPr>
                        <a:t>Отражение разницы между суммой, подлежащ. взысканию и баланс. стоимостью недостающих/повреждён. мат. ценностей</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a:effectLst/>
                        </a:rPr>
                        <a:t>73.02</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a:effectLst/>
                        </a:rPr>
                        <a:t>98.04</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dirty="0">
                          <a:effectLst/>
                        </a:rPr>
                        <a:t>Решение суда или письменное обязательство</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extLst>
                  <a:ext uri="{0D108BD9-81ED-4DB2-BD59-A6C34878D82A}">
                    <a16:rowId xmlns:a16="http://schemas.microsoft.com/office/drawing/2014/main" val="3817904473"/>
                  </a:ext>
                </a:extLst>
              </a:tr>
              <a:tr h="488914">
                <a:tc>
                  <a:txBody>
                    <a:bodyPr/>
                    <a:lstStyle/>
                    <a:p>
                      <a:pPr marL="457200">
                        <a:lnSpc>
                          <a:spcPct val="115000"/>
                        </a:lnSpc>
                        <a:spcAft>
                          <a:spcPts val="1000"/>
                        </a:spcAft>
                      </a:pPr>
                      <a:r>
                        <a:rPr lang="ru-RU" sz="1400">
                          <a:effectLst/>
                        </a:rPr>
                        <a:t>Удержание из зарплаты суммы ущерба</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a:effectLst/>
                        </a:rPr>
                        <a:t>70, 50, 51</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a:effectLst/>
                        </a:rPr>
                        <a:t>73.02</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15000"/>
                        </a:lnSpc>
                        <a:spcAft>
                          <a:spcPts val="1000"/>
                        </a:spcAft>
                      </a:pPr>
                      <a:r>
                        <a:rPr lang="ru-RU" sz="1400" dirty="0">
                          <a:effectLst/>
                        </a:rPr>
                        <a:t>Расчётная и платёжная ведомость, приходный КО, выписка банка</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extLst>
                  <a:ext uri="{0D108BD9-81ED-4DB2-BD59-A6C34878D82A}">
                    <a16:rowId xmlns:a16="http://schemas.microsoft.com/office/drawing/2014/main" val="2265805405"/>
                  </a:ext>
                </a:extLst>
              </a:tr>
              <a:tr h="985665">
                <a:tc>
                  <a:txBody>
                    <a:bodyPr/>
                    <a:lstStyle/>
                    <a:p>
                      <a:pPr marL="457200">
                        <a:lnSpc>
                          <a:spcPct val="115000"/>
                        </a:lnSpc>
                        <a:spcAft>
                          <a:spcPts val="1000"/>
                        </a:spcAft>
                      </a:pPr>
                      <a:r>
                        <a:rPr lang="ru-RU" sz="1400">
                          <a:effectLst/>
                        </a:rPr>
                        <a:t>Взыскание с виновного лица суммы, превышающей балансовую стоимость недостающих ценностей</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a:effectLst/>
                        </a:rPr>
                        <a:t>98</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a:effectLst/>
                        </a:rPr>
                        <a:t>91</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dirty="0">
                          <a:effectLst/>
                        </a:rPr>
                        <a:t>Бухгалтерская справка-расчёт</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extLst>
                  <a:ext uri="{0D108BD9-81ED-4DB2-BD59-A6C34878D82A}">
                    <a16:rowId xmlns:a16="http://schemas.microsoft.com/office/drawing/2014/main" val="1741002969"/>
                  </a:ext>
                </a:extLst>
              </a:tr>
              <a:tr h="275542">
                <a:tc gridSpan="4">
                  <a:txBody>
                    <a:bodyPr/>
                    <a:lstStyle/>
                    <a:p>
                      <a:pPr marL="457200" algn="ctr">
                        <a:lnSpc>
                          <a:spcPct val="150000"/>
                        </a:lnSpc>
                        <a:spcAft>
                          <a:spcPts val="1000"/>
                        </a:spcAft>
                      </a:pPr>
                      <a:r>
                        <a:rPr lang="ru-RU" sz="1400">
                          <a:effectLst/>
                        </a:rPr>
                        <a:t>Недостача при отсутствии МОЛ (или вина не доказана)</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443968945"/>
                  </a:ext>
                </a:extLst>
              </a:tr>
              <a:tr h="306682">
                <a:tc>
                  <a:txBody>
                    <a:bodyPr/>
                    <a:lstStyle/>
                    <a:p>
                      <a:pPr marL="457200">
                        <a:lnSpc>
                          <a:spcPct val="115000"/>
                        </a:lnSpc>
                        <a:spcAft>
                          <a:spcPts val="1000"/>
                        </a:spcAft>
                      </a:pPr>
                      <a:r>
                        <a:rPr lang="ru-RU" sz="1400">
                          <a:effectLst/>
                        </a:rPr>
                        <a:t>Выявление недостачи</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a:effectLst/>
                        </a:rPr>
                        <a:t>94</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50000"/>
                        </a:lnSpc>
                        <a:spcAft>
                          <a:spcPts val="1000"/>
                        </a:spcAft>
                      </a:pPr>
                      <a:r>
                        <a:rPr lang="ru-RU" sz="1400">
                          <a:effectLst/>
                        </a:rPr>
                        <a:t>10, 41, 01</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tc>
                  <a:txBody>
                    <a:bodyPr/>
                    <a:lstStyle/>
                    <a:p>
                      <a:pPr marL="457200" algn="ctr">
                        <a:lnSpc>
                          <a:spcPct val="115000"/>
                        </a:lnSpc>
                        <a:spcAft>
                          <a:spcPts val="1000"/>
                        </a:spcAft>
                      </a:pPr>
                      <a:r>
                        <a:rPr lang="ru-RU" sz="1400" dirty="0">
                          <a:effectLst/>
                        </a:rPr>
                        <a:t>Приказ о списании, акт инвентаризации</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283" marR="34283" marT="0" marB="0" anchor="ctr"/>
                </a:tc>
                <a:extLst>
                  <a:ext uri="{0D108BD9-81ED-4DB2-BD59-A6C34878D82A}">
                    <a16:rowId xmlns:a16="http://schemas.microsoft.com/office/drawing/2014/main" val="3231944453"/>
                  </a:ext>
                </a:extLst>
              </a:tr>
            </a:tbl>
          </a:graphicData>
        </a:graphic>
      </p:graphicFrame>
      <p:pic>
        <p:nvPicPr>
          <p:cNvPr id="7" name="Рисунок 6">
            <a:extLst>
              <a:ext uri="{FF2B5EF4-FFF2-40B4-BE49-F238E27FC236}">
                <a16:creationId xmlns:a16="http://schemas.microsoft.com/office/drawing/2014/main" id="{73194394-8822-6014-5441-675975382F1E}"/>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438576" y="0"/>
            <a:ext cx="826490" cy="547527"/>
          </a:xfrm>
          <a:prstGeom prst="rect">
            <a:avLst/>
          </a:prstGeom>
        </p:spPr>
      </p:pic>
    </p:spTree>
    <p:extLst>
      <p:ext uri="{BB962C8B-B14F-4D97-AF65-F5344CB8AC3E}">
        <p14:creationId xmlns:p14="http://schemas.microsoft.com/office/powerpoint/2010/main" val="33113795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9A1F8E59-9655-1CB8-ADFE-391D4E33623E}"/>
              </a:ext>
            </a:extLst>
          </p:cNvPr>
          <p:cNvSpPr>
            <a:spLocks noGrp="1"/>
          </p:cNvSpPr>
          <p:nvPr>
            <p:ph type="sldNum" sz="quarter" idx="12"/>
          </p:nvPr>
        </p:nvSpPr>
        <p:spPr>
          <a:xfrm>
            <a:off x="9306046" y="6334578"/>
            <a:ext cx="2743200" cy="365125"/>
          </a:xfrm>
        </p:spPr>
        <p:txBody>
          <a:bodyP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t>19</a:t>
            </a:fld>
            <a:endParaRPr lang="ru-RU" sz="2000" b="1" dirty="0">
              <a:solidFill>
                <a:srgbClr val="0070C0"/>
              </a:solidFill>
              <a:latin typeface="Times New Roman" panose="02020603050405020304" pitchFamily="18" charset="0"/>
              <a:cs typeface="Times New Roman" panose="02020603050405020304" pitchFamily="18" charset="0"/>
            </a:endParaRPr>
          </a:p>
        </p:txBody>
      </p:sp>
      <p:sp>
        <p:nvSpPr>
          <p:cNvPr id="6" name="Заголовок 5">
            <a:extLst>
              <a:ext uri="{FF2B5EF4-FFF2-40B4-BE49-F238E27FC236}">
                <a16:creationId xmlns:a16="http://schemas.microsoft.com/office/drawing/2014/main" id="{5510BF69-EA41-93AC-C408-842520756CD3}"/>
              </a:ext>
            </a:extLst>
          </p:cNvPr>
          <p:cNvSpPr>
            <a:spLocks noGrp="1"/>
          </p:cNvSpPr>
          <p:nvPr>
            <p:ph type="ctrTitle"/>
          </p:nvPr>
        </p:nvSpPr>
        <p:spPr>
          <a:xfrm>
            <a:off x="6096000" y="1671411"/>
            <a:ext cx="5953246" cy="2387600"/>
          </a:xfrm>
        </p:spPr>
        <p:txBody>
          <a:bodyPr>
            <a:normAutofit fontScale="90000"/>
          </a:bodyPr>
          <a:lstStyle/>
          <a:p>
            <a:r>
              <a:rPr lang="ru-RU" dirty="0"/>
              <a:t>Инвентаризация обязательств ОАО «РЖД»</a:t>
            </a:r>
          </a:p>
        </p:txBody>
      </p:sp>
      <p:sp>
        <p:nvSpPr>
          <p:cNvPr id="10" name="TextBox 9">
            <a:extLst>
              <a:ext uri="{FF2B5EF4-FFF2-40B4-BE49-F238E27FC236}">
                <a16:creationId xmlns:a16="http://schemas.microsoft.com/office/drawing/2014/main" id="{A8102736-8CB5-5F4E-A623-20BB9FF1D4F3}"/>
              </a:ext>
            </a:extLst>
          </p:cNvPr>
          <p:cNvSpPr txBox="1"/>
          <p:nvPr/>
        </p:nvSpPr>
        <p:spPr>
          <a:xfrm>
            <a:off x="0" y="2027686"/>
            <a:ext cx="5823857" cy="2031325"/>
          </a:xfrm>
          <a:prstGeom prst="rect">
            <a:avLst/>
          </a:prstGeom>
          <a:noFill/>
        </p:spPr>
        <p:txBody>
          <a:bodyPr wrap="square">
            <a:spAutoFit/>
          </a:bodyPr>
          <a:lstStyle/>
          <a:p>
            <a:pPr algn="just">
              <a:buFont typeface="Wingdings" panose="05000000000000000000" pitchFamily="2" charset="2"/>
              <a:buChar char="§"/>
            </a:pPr>
            <a:r>
              <a:rPr lang="ru-RU" sz="1800" dirty="0">
                <a:effectLst/>
                <a:latin typeface="Times New Roman" panose="02020603050405020304" pitchFamily="18" charset="0"/>
                <a:ea typeface="Times New Roman" panose="02020603050405020304" pitchFamily="18" charset="0"/>
              </a:rPr>
              <a:t> Обязательства ОАО «РЖД», подлежащие проверке и сопоставлению с данными бухгалтерского учета:</a:t>
            </a:r>
            <a:endParaRPr lang="ru-RU" sz="1600" dirty="0">
              <a:effectLst/>
              <a:latin typeface="Times New Roman" panose="02020603050405020304" pitchFamily="18" charset="0"/>
              <a:ea typeface="Times New Roman" panose="02020603050405020304" pitchFamily="18" charset="0"/>
            </a:endParaRPr>
          </a:p>
          <a:p>
            <a:pPr algn="just"/>
            <a:r>
              <a:rPr lang="ru-RU" sz="1800" dirty="0">
                <a:effectLst/>
                <a:latin typeface="Times New Roman" panose="02020603050405020304" pitchFamily="18" charset="0"/>
                <a:ea typeface="Times New Roman" panose="02020603050405020304" pitchFamily="18" charset="0"/>
              </a:rPr>
              <a:t>- отложенные налоговые обязательства (ОНО);</a:t>
            </a:r>
            <a:endParaRPr lang="ru-RU" sz="1600" dirty="0">
              <a:effectLst/>
              <a:latin typeface="Times New Roman" panose="02020603050405020304" pitchFamily="18" charset="0"/>
              <a:ea typeface="Times New Roman" panose="02020603050405020304" pitchFamily="18" charset="0"/>
            </a:endParaRPr>
          </a:p>
          <a:p>
            <a:pPr algn="just"/>
            <a:r>
              <a:rPr lang="ru-RU" sz="1800" dirty="0">
                <a:effectLst/>
                <a:latin typeface="Times New Roman" panose="02020603050405020304" pitchFamily="18" charset="0"/>
                <a:ea typeface="Times New Roman" panose="02020603050405020304" pitchFamily="18" charset="0"/>
              </a:rPr>
              <a:t>- оценочные обязательства;</a:t>
            </a:r>
            <a:endParaRPr lang="ru-RU" sz="1600" dirty="0">
              <a:effectLst/>
              <a:latin typeface="Times New Roman" panose="02020603050405020304" pitchFamily="18" charset="0"/>
              <a:ea typeface="Times New Roman" panose="02020603050405020304" pitchFamily="18" charset="0"/>
            </a:endParaRPr>
          </a:p>
          <a:p>
            <a:pPr algn="just"/>
            <a:r>
              <a:rPr lang="ru-RU" sz="1800" dirty="0">
                <a:effectLst/>
                <a:latin typeface="Times New Roman" panose="02020603050405020304" pitchFamily="18" charset="0"/>
                <a:ea typeface="Times New Roman" panose="02020603050405020304" pitchFamily="18" charset="0"/>
              </a:rPr>
              <a:t>-  дебиторская и кредиторская задолженность;</a:t>
            </a:r>
            <a:endParaRPr lang="ru-RU" sz="1600" dirty="0">
              <a:effectLst/>
              <a:latin typeface="Times New Roman" panose="02020603050405020304" pitchFamily="18" charset="0"/>
              <a:ea typeface="Times New Roman" panose="02020603050405020304" pitchFamily="18" charset="0"/>
            </a:endParaRPr>
          </a:p>
          <a:p>
            <a:pPr algn="just"/>
            <a:r>
              <a:rPr lang="ru-RU" sz="1800" dirty="0">
                <a:effectLst/>
                <a:latin typeface="Times New Roman" panose="02020603050405020304" pitchFamily="18" charset="0"/>
                <a:ea typeface="Times New Roman" panose="02020603050405020304" pitchFamily="18" charset="0"/>
              </a:rPr>
              <a:t>- прочие долгосрочные обязательства;</a:t>
            </a:r>
            <a:endParaRPr lang="ru-RU" sz="1600" dirty="0">
              <a:effectLst/>
              <a:latin typeface="Times New Roman" panose="02020603050405020304" pitchFamily="18" charset="0"/>
              <a:ea typeface="Times New Roman" panose="02020603050405020304" pitchFamily="18" charset="0"/>
            </a:endParaRPr>
          </a:p>
          <a:p>
            <a:pPr algn="just"/>
            <a:r>
              <a:rPr lang="ru-RU" sz="1800" dirty="0">
                <a:effectLst/>
                <a:latin typeface="Times New Roman" panose="02020603050405020304" pitchFamily="18" charset="0"/>
                <a:ea typeface="Times New Roman" panose="02020603050405020304" pitchFamily="18" charset="0"/>
              </a:rPr>
              <a:t>- обязательства, учитываемые на забалансовых счетах.</a:t>
            </a:r>
            <a:endParaRPr lang="ru-RU" sz="1600" dirty="0">
              <a:effectLst/>
              <a:latin typeface="Times New Roman" panose="02020603050405020304" pitchFamily="18" charset="0"/>
              <a:ea typeface="Times New Roman" panose="02020603050405020304" pitchFamily="18" charset="0"/>
            </a:endParaRPr>
          </a:p>
        </p:txBody>
      </p:sp>
      <p:pic>
        <p:nvPicPr>
          <p:cNvPr id="12" name="Рисунок 11">
            <a:extLst>
              <a:ext uri="{FF2B5EF4-FFF2-40B4-BE49-F238E27FC236}">
                <a16:creationId xmlns:a16="http://schemas.microsoft.com/office/drawing/2014/main" id="{FDC52C02-A747-61F3-5E0F-F4D3B926C9D6}"/>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127397" y="232604"/>
            <a:ext cx="826490" cy="547527"/>
          </a:xfrm>
          <a:prstGeom prst="rect">
            <a:avLst/>
          </a:prstGeom>
        </p:spPr>
      </p:pic>
    </p:spTree>
    <p:extLst>
      <p:ext uri="{BB962C8B-B14F-4D97-AF65-F5344CB8AC3E}">
        <p14:creationId xmlns:p14="http://schemas.microsoft.com/office/powerpoint/2010/main" val="26438899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0EE5A5D-683F-FAA2-E8E7-D6060D0CF734}"/>
              </a:ext>
            </a:extLst>
          </p:cNvPr>
          <p:cNvSpPr>
            <a:spLocks noGrp="1"/>
          </p:cNvSpPr>
          <p:nvPr>
            <p:ph idx="1"/>
          </p:nvPr>
        </p:nvSpPr>
        <p:spPr>
          <a:xfrm>
            <a:off x="380997" y="1747580"/>
            <a:ext cx="11190514" cy="2646181"/>
          </a:xfrm>
        </p:spPr>
        <p:txBody>
          <a:bodyPr/>
          <a:lstStyle/>
          <a:p>
            <a:pPr marL="0" indent="0">
              <a:buNone/>
            </a:pPr>
            <a:endParaRPr lang="ru-RU" sz="1800" dirty="0">
              <a:effectLst/>
              <a:latin typeface="Times New Roman" panose="02020603050405020304" pitchFamily="18" charset="0"/>
              <a:ea typeface="Times New Roman" panose="02020603050405020304" pitchFamily="18" charset="0"/>
            </a:endParaRPr>
          </a:p>
          <a:p>
            <a:pPr marL="0" indent="0">
              <a:buNone/>
            </a:pPr>
            <a:endParaRPr lang="ru-RU" sz="1800" dirty="0">
              <a:latin typeface="Times New Roman" panose="02020603050405020304" pitchFamily="18" charset="0"/>
              <a:ea typeface="Times New Roman" panose="02020603050405020304" pitchFamily="18" charset="0"/>
            </a:endParaRPr>
          </a:p>
          <a:p>
            <a:pPr marL="0" indent="0">
              <a:buNone/>
            </a:pPr>
            <a:r>
              <a:rPr lang="ru-RU" sz="1800" b="1" dirty="0">
                <a:effectLst/>
                <a:latin typeface="Times New Roman" panose="02020603050405020304" pitchFamily="18" charset="0"/>
                <a:ea typeface="Times New Roman" panose="02020603050405020304" pitchFamily="18" charset="0"/>
              </a:rPr>
              <a:t>Причина возникновения ОНО</a:t>
            </a:r>
            <a:r>
              <a:rPr lang="ru-RU" sz="1800" dirty="0">
                <a:effectLst/>
                <a:latin typeface="Times New Roman" panose="02020603050405020304" pitchFamily="18" charset="0"/>
                <a:ea typeface="Times New Roman" panose="02020603050405020304" pitchFamily="18" charset="0"/>
              </a:rPr>
              <a:t>. ОАО «РЖД» приобрела по лизинговому договору производственное оборудование стоимостью 800 000 рублей, срок эксплуатации 5 лет. По бухгалтерскому учету рассчитанная амортизация составляет 160 000 рублей, по налоговому учету 480 000 рублей . Размер прибыли в первом случае составляет – 640 000 рублей, во втором случае – 320 000 рублей. Ставка по налогу на прибыль равняется 25 процентов. Временная разница = 480 000 – 160 000 = 320 000 рублей. Данная разница является причиной образования отложенного налогового обязательства (ОНО). ОНО = 320 000*25% = 80 000 рублей. Данная операция отражается следующей бухгалтерской записью</a:t>
            </a:r>
            <a:endParaRPr lang="ru-RU" dirty="0"/>
          </a:p>
        </p:txBody>
      </p:sp>
      <p:sp>
        <p:nvSpPr>
          <p:cNvPr id="5" name="Номер слайда 4">
            <a:extLst>
              <a:ext uri="{FF2B5EF4-FFF2-40B4-BE49-F238E27FC236}">
                <a16:creationId xmlns:a16="http://schemas.microsoft.com/office/drawing/2014/main" id="{D40F680F-79EF-E833-02D8-5EFC89EE9FEC}"/>
              </a:ext>
            </a:extLst>
          </p:cNvPr>
          <p:cNvSpPr>
            <a:spLocks noGrp="1"/>
          </p:cNvSpPr>
          <p:nvPr>
            <p:ph type="sldNum" sz="quarter" idx="12"/>
          </p:nvPr>
        </p:nvSpPr>
        <p:spPr>
          <a:xfrm>
            <a:off x="9263743" y="6237514"/>
            <a:ext cx="2743200" cy="365125"/>
          </a:xfrm>
        </p:spPr>
        <p:txBody>
          <a:bodyPr vert="horz" lIns="91440" tIns="45720" rIns="91440" bIns="45720" rtlCol="0" anchor="ct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pPr/>
              <a:t>20</a:t>
            </a:fld>
            <a:endParaRPr lang="ru-RU" sz="2000" b="1" dirty="0">
              <a:solidFill>
                <a:srgbClr val="0070C0"/>
              </a:solidFill>
              <a:latin typeface="Times New Roman" panose="02020603050405020304" pitchFamily="18" charset="0"/>
              <a:cs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5367FDFE-354E-31DA-C6B3-BFD773C01D6C}"/>
              </a:ext>
            </a:extLst>
          </p:cNvPr>
          <p:cNvGraphicFramePr>
            <a:graphicFrameLocks noGrp="1"/>
          </p:cNvGraphicFramePr>
          <p:nvPr>
            <p:extLst>
              <p:ext uri="{D42A27DB-BD31-4B8C-83A1-F6EECF244321}">
                <p14:modId xmlns:p14="http://schemas.microsoft.com/office/powerpoint/2010/main" val="1196967256"/>
              </p:ext>
            </p:extLst>
          </p:nvPr>
        </p:nvGraphicFramePr>
        <p:xfrm>
          <a:off x="380997" y="4437697"/>
          <a:ext cx="11495315" cy="1799817"/>
        </p:xfrm>
        <a:graphic>
          <a:graphicData uri="http://schemas.openxmlformats.org/drawingml/2006/table">
            <a:tbl>
              <a:tblPr firstRow="1" firstCol="1" bandRow="1">
                <a:tableStyleId>{93296810-A885-4BE3-A3E7-6D5BEEA58F35}</a:tableStyleId>
              </a:tblPr>
              <a:tblGrid>
                <a:gridCol w="4715759">
                  <a:extLst>
                    <a:ext uri="{9D8B030D-6E8A-4147-A177-3AD203B41FA5}">
                      <a16:colId xmlns:a16="http://schemas.microsoft.com/office/drawing/2014/main" val="951379001"/>
                    </a:ext>
                  </a:extLst>
                </a:gridCol>
                <a:gridCol w="3136032">
                  <a:extLst>
                    <a:ext uri="{9D8B030D-6E8A-4147-A177-3AD203B41FA5}">
                      <a16:colId xmlns:a16="http://schemas.microsoft.com/office/drawing/2014/main" val="3736963752"/>
                    </a:ext>
                  </a:extLst>
                </a:gridCol>
                <a:gridCol w="1845184">
                  <a:extLst>
                    <a:ext uri="{9D8B030D-6E8A-4147-A177-3AD203B41FA5}">
                      <a16:colId xmlns:a16="http://schemas.microsoft.com/office/drawing/2014/main" val="2919197991"/>
                    </a:ext>
                  </a:extLst>
                </a:gridCol>
                <a:gridCol w="1798340">
                  <a:extLst>
                    <a:ext uri="{9D8B030D-6E8A-4147-A177-3AD203B41FA5}">
                      <a16:colId xmlns:a16="http://schemas.microsoft.com/office/drawing/2014/main" val="828317567"/>
                    </a:ext>
                  </a:extLst>
                </a:gridCol>
              </a:tblGrid>
              <a:tr h="583856">
                <a:tc rowSpan="2">
                  <a:txBody>
                    <a:bodyPr/>
                    <a:lstStyle/>
                    <a:p>
                      <a:pPr algn="ctr"/>
                      <a:r>
                        <a:rPr lang="ru-RU" sz="1800" dirty="0">
                          <a:effectLst/>
                          <a:latin typeface="Times New Roman" panose="02020603050405020304" pitchFamily="18" charset="0"/>
                          <a:cs typeface="Times New Roman" panose="02020603050405020304" pitchFamily="18" charset="0"/>
                        </a:rPr>
                        <a:t>Хозяйственная операция</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gridSpan="2">
                  <a:txBody>
                    <a:bodyPr/>
                    <a:lstStyle/>
                    <a:p>
                      <a:pPr algn="ctr"/>
                      <a:r>
                        <a:rPr lang="ru-RU" sz="1800">
                          <a:effectLst/>
                          <a:latin typeface="Times New Roman" panose="02020603050405020304" pitchFamily="18" charset="0"/>
                          <a:cs typeface="Times New Roman" panose="02020603050405020304" pitchFamily="18" charset="0"/>
                        </a:rPr>
                        <a:t>Бухгалтерская запись</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ru-RU"/>
                    </a:p>
                  </a:txBody>
                  <a:tcPr/>
                </a:tc>
                <a:tc rowSpan="2">
                  <a:txBody>
                    <a:bodyPr/>
                    <a:lstStyle/>
                    <a:p>
                      <a:pPr algn="ctr"/>
                      <a:r>
                        <a:rPr lang="ru-RU" sz="1800">
                          <a:effectLst/>
                          <a:latin typeface="Times New Roman" panose="02020603050405020304" pitchFamily="18" charset="0"/>
                          <a:cs typeface="Times New Roman" panose="02020603050405020304" pitchFamily="18" charset="0"/>
                        </a:rPr>
                        <a:t>Сумма</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438906"/>
                  </a:ext>
                </a:extLst>
              </a:tr>
              <a:tr h="632105">
                <a:tc vMerge="1">
                  <a:txBody>
                    <a:bodyPr/>
                    <a:lstStyle/>
                    <a:p>
                      <a:endParaRPr lang="ru-RU"/>
                    </a:p>
                  </a:txBody>
                  <a:tcPr/>
                </a:tc>
                <a:tc>
                  <a:txBody>
                    <a:bodyPr/>
                    <a:lstStyle/>
                    <a:p>
                      <a:pPr marL="457200" algn="ctr">
                        <a:lnSpc>
                          <a:spcPct val="115000"/>
                        </a:lnSpc>
                        <a:spcAft>
                          <a:spcPts val="1000"/>
                        </a:spcAft>
                      </a:pPr>
                      <a:r>
                        <a:rPr lang="ru-RU" sz="1800">
                          <a:effectLst/>
                          <a:latin typeface="Times New Roman" panose="02020603050405020304" pitchFamily="18" charset="0"/>
                          <a:cs typeface="Times New Roman" panose="02020603050405020304" pitchFamily="18" charset="0"/>
                        </a:rPr>
                        <a:t>Дебет</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457200" algn="ctr">
                        <a:lnSpc>
                          <a:spcPct val="115000"/>
                        </a:lnSpc>
                        <a:spcAft>
                          <a:spcPts val="1000"/>
                        </a:spcAft>
                      </a:pPr>
                      <a:r>
                        <a:rPr lang="ru-RU" sz="1800">
                          <a:effectLst/>
                          <a:latin typeface="Times New Roman" panose="02020603050405020304" pitchFamily="18" charset="0"/>
                          <a:cs typeface="Times New Roman" panose="02020603050405020304" pitchFamily="18" charset="0"/>
                        </a:rPr>
                        <a:t>Кредит</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vMerge="1">
                  <a:txBody>
                    <a:bodyPr/>
                    <a:lstStyle/>
                    <a:p>
                      <a:endParaRPr lang="ru-RU"/>
                    </a:p>
                  </a:txBody>
                  <a:tcPr/>
                </a:tc>
                <a:extLst>
                  <a:ext uri="{0D108BD9-81ED-4DB2-BD59-A6C34878D82A}">
                    <a16:rowId xmlns:a16="http://schemas.microsoft.com/office/drawing/2014/main" val="4076736330"/>
                  </a:ext>
                </a:extLst>
              </a:tr>
              <a:tr h="583856">
                <a:tc>
                  <a:txBody>
                    <a:bodyPr/>
                    <a:lstStyle/>
                    <a:p>
                      <a:r>
                        <a:rPr lang="ru-RU" sz="1800" dirty="0">
                          <a:effectLst/>
                          <a:latin typeface="Times New Roman" panose="02020603050405020304" pitchFamily="18" charset="0"/>
                          <a:cs typeface="Times New Roman" panose="02020603050405020304" pitchFamily="18" charset="0"/>
                        </a:rPr>
                        <a:t>Образование отложенного налогового обязательства</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800" dirty="0">
                          <a:effectLst/>
                          <a:latin typeface="Times New Roman" panose="02020603050405020304" pitchFamily="18" charset="0"/>
                          <a:cs typeface="Times New Roman" panose="02020603050405020304" pitchFamily="18" charset="0"/>
                        </a:rPr>
                        <a:t>68</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r>
                        <a:rPr lang="ru-RU" sz="1800">
                          <a:effectLst/>
                          <a:latin typeface="Times New Roman" panose="02020603050405020304" pitchFamily="18" charset="0"/>
                          <a:cs typeface="Times New Roman" panose="02020603050405020304" pitchFamily="18" charset="0"/>
                        </a:rPr>
                        <a:t>77</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r>
                        <a:rPr lang="ru-RU" sz="1800" dirty="0">
                          <a:effectLst/>
                          <a:latin typeface="Times New Roman" panose="02020603050405020304" pitchFamily="18" charset="0"/>
                          <a:cs typeface="Times New Roman" panose="02020603050405020304" pitchFamily="18" charset="0"/>
                        </a:rPr>
                        <a:t>80 000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3845406509"/>
                  </a:ext>
                </a:extLst>
              </a:tr>
            </a:tbl>
          </a:graphicData>
        </a:graphic>
      </p:graphicFrame>
      <p:sp>
        <p:nvSpPr>
          <p:cNvPr id="7" name="TextBox 6">
            <a:extLst>
              <a:ext uri="{FF2B5EF4-FFF2-40B4-BE49-F238E27FC236}">
                <a16:creationId xmlns:a16="http://schemas.microsoft.com/office/drawing/2014/main" id="{0EA27FFA-F9E1-9E7C-6885-32A6CE5CC62E}"/>
              </a:ext>
            </a:extLst>
          </p:cNvPr>
          <p:cNvSpPr txBox="1"/>
          <p:nvPr/>
        </p:nvSpPr>
        <p:spPr>
          <a:xfrm>
            <a:off x="299355" y="620486"/>
            <a:ext cx="11576957" cy="1200329"/>
          </a:xfrm>
          <a:prstGeom prst="rect">
            <a:avLst/>
          </a:prstGeom>
          <a:noFill/>
        </p:spPr>
        <p:txBody>
          <a:bodyPr wrap="square" rtlCol="0">
            <a:spAutoFit/>
          </a:bodyPr>
          <a:lstStyle/>
          <a:p>
            <a:pPr marL="285750" indent="-285750">
              <a:buFont typeface="Wingdings" panose="05000000000000000000" pitchFamily="2" charset="2"/>
              <a:buChar char="§"/>
            </a:pPr>
            <a:r>
              <a:rPr lang="ru-RU" dirty="0">
                <a:effectLst/>
                <a:latin typeface="Times New Roman" panose="02020603050405020304" pitchFamily="18" charset="0"/>
                <a:ea typeface="Times New Roman" panose="02020603050405020304" pitchFamily="18" charset="0"/>
              </a:rPr>
              <a:t>Форма документа для фиксации результатов инвентаризации ОНО разрабатывается самостоятельно и закрепляется в учетной политики. В ОАО «РЖД» это ФНУ-43 «Инвентаризационная опись отложенных налоговых обязательств».</a:t>
            </a:r>
          </a:p>
          <a:p>
            <a:endParaRPr lang="ru-RU" dirty="0"/>
          </a:p>
        </p:txBody>
      </p:sp>
      <p:sp>
        <p:nvSpPr>
          <p:cNvPr id="8" name="TextBox 7">
            <a:extLst>
              <a:ext uri="{FF2B5EF4-FFF2-40B4-BE49-F238E27FC236}">
                <a16:creationId xmlns:a16="http://schemas.microsoft.com/office/drawing/2014/main" id="{57429765-9D4A-D8CD-F18A-79B1F1351CAA}"/>
              </a:ext>
            </a:extLst>
          </p:cNvPr>
          <p:cNvSpPr txBox="1"/>
          <p:nvPr/>
        </p:nvSpPr>
        <p:spPr>
          <a:xfrm>
            <a:off x="299355" y="1540380"/>
            <a:ext cx="11272156" cy="923330"/>
          </a:xfrm>
          <a:prstGeom prst="rect">
            <a:avLst/>
          </a:prstGeom>
          <a:noFill/>
        </p:spPr>
        <p:txBody>
          <a:bodyPr wrap="square" rtlCol="0">
            <a:spAutoFit/>
          </a:bodyPr>
          <a:lstStyle/>
          <a:p>
            <a:pPr marL="285750" indent="-285750">
              <a:buFont typeface="Wingdings" panose="05000000000000000000" pitchFamily="2" charset="2"/>
              <a:buChar char="§"/>
            </a:pPr>
            <a:r>
              <a:rPr lang="ru-RU" dirty="0">
                <a:latin typeface="Times New Roman" panose="02020603050405020304" pitchFamily="18" charset="0"/>
                <a:cs typeface="Times New Roman" panose="02020603050405020304" pitchFamily="18" charset="0"/>
              </a:rPr>
              <a:t>Сотрудник отдела ДКЗ АО «Желдоручет» сопоставлял данные</a:t>
            </a:r>
            <a:r>
              <a:rPr lang="en-US"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полученные по двум методам учета. В</a:t>
            </a: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 результате сверки обнаружены расхождения, приведшие к возникновению отложенного налогового обязательства (ОНО).</a:t>
            </a:r>
            <a:endParaRPr lang="ru-RU"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9B3F1102-7CB5-C708-6C93-D7E9EA5F5B90}"/>
              </a:ext>
            </a:extLst>
          </p:cNvPr>
          <p:cNvSpPr txBox="1"/>
          <p:nvPr/>
        </p:nvSpPr>
        <p:spPr>
          <a:xfrm>
            <a:off x="1447797" y="-22409"/>
            <a:ext cx="9361714" cy="523220"/>
          </a:xfrm>
          <a:prstGeom prst="rect">
            <a:avLst/>
          </a:prstGeom>
          <a:noFill/>
        </p:spPr>
        <p:txBody>
          <a:bodyPr wrap="square" rtlCol="0">
            <a:spAutoFit/>
          </a:bodyPr>
          <a:lstStyle/>
          <a:p>
            <a:r>
              <a:rPr lang="ru-RU" sz="2800" b="1" dirty="0">
                <a:solidFill>
                  <a:srgbClr val="0070C0"/>
                </a:solidFill>
                <a:latin typeface="Times New Roman" panose="02020603050405020304" pitchFamily="18" charset="0"/>
                <a:ea typeface="+mj-ea"/>
                <a:cs typeface="Times New Roman" panose="02020603050405020304" pitchFamily="18" charset="0"/>
              </a:rPr>
              <a:t>Инвентаризация отложенного налогового обязательства</a:t>
            </a:r>
          </a:p>
        </p:txBody>
      </p:sp>
      <p:pic>
        <p:nvPicPr>
          <p:cNvPr id="10" name="Рисунок 9">
            <a:extLst>
              <a:ext uri="{FF2B5EF4-FFF2-40B4-BE49-F238E27FC236}">
                <a16:creationId xmlns:a16="http://schemas.microsoft.com/office/drawing/2014/main" id="{0F00D6EE-B1ED-97A0-CAB1-23FE8A7499DF}"/>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127397" y="232604"/>
            <a:ext cx="826490" cy="547527"/>
          </a:xfrm>
          <a:prstGeom prst="rect">
            <a:avLst/>
          </a:prstGeom>
        </p:spPr>
      </p:pic>
    </p:spTree>
    <p:extLst>
      <p:ext uri="{BB962C8B-B14F-4D97-AF65-F5344CB8AC3E}">
        <p14:creationId xmlns:p14="http://schemas.microsoft.com/office/powerpoint/2010/main" val="23146966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EAD4D12-0CC1-3E28-BA14-32974513D74A}"/>
              </a:ext>
            </a:extLst>
          </p:cNvPr>
          <p:cNvSpPr>
            <a:spLocks noGrp="1"/>
          </p:cNvSpPr>
          <p:nvPr>
            <p:ph type="title"/>
          </p:nvPr>
        </p:nvSpPr>
        <p:spPr>
          <a:xfrm>
            <a:off x="1121229" y="329067"/>
            <a:ext cx="10515600" cy="658132"/>
          </a:xfrm>
        </p:spPr>
        <p:txBody>
          <a:bodyPr>
            <a:normAutofit fontScale="90000"/>
          </a:bodyPr>
          <a:lstStyle/>
          <a:p>
            <a:r>
              <a:rPr lang="ru-RU" sz="4400" b="1" dirty="0">
                <a:solidFill>
                  <a:srgbClr val="0070C0"/>
                </a:solidFill>
                <a:latin typeface="Times New Roman" panose="02020603050405020304" pitchFamily="18" charset="0"/>
                <a:ea typeface="+mj-ea"/>
                <a:cs typeface="Times New Roman" panose="02020603050405020304" pitchFamily="18" charset="0"/>
              </a:rPr>
              <a:t>Инвентаризация оценочных обязательств</a:t>
            </a:r>
            <a:br>
              <a:rPr lang="ru-RU" sz="4400" b="1" dirty="0">
                <a:solidFill>
                  <a:srgbClr val="0070C0"/>
                </a:solidFill>
                <a:latin typeface="Times New Roman" panose="02020603050405020304" pitchFamily="18" charset="0"/>
                <a:ea typeface="+mj-ea"/>
                <a:cs typeface="Times New Roman" panose="02020603050405020304" pitchFamily="18" charset="0"/>
              </a:rPr>
            </a:br>
            <a:endParaRPr lang="ru-RU" dirty="0"/>
          </a:p>
        </p:txBody>
      </p:sp>
      <p:sp>
        <p:nvSpPr>
          <p:cNvPr id="5" name="Номер слайда 4">
            <a:extLst>
              <a:ext uri="{FF2B5EF4-FFF2-40B4-BE49-F238E27FC236}">
                <a16:creationId xmlns:a16="http://schemas.microsoft.com/office/drawing/2014/main" id="{E2765FB2-4647-B8BB-66EC-E6CAE6C100B0}"/>
              </a:ext>
            </a:extLst>
          </p:cNvPr>
          <p:cNvSpPr>
            <a:spLocks noGrp="1"/>
          </p:cNvSpPr>
          <p:nvPr>
            <p:ph type="sldNum" sz="quarter" idx="12"/>
          </p:nvPr>
        </p:nvSpPr>
        <p:spPr>
          <a:xfrm>
            <a:off x="9241972" y="6269264"/>
            <a:ext cx="2743200" cy="365125"/>
          </a:xfrm>
        </p:spPr>
        <p:txBody>
          <a:bodyP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t>21</a:t>
            </a:fld>
            <a:endParaRPr lang="ru-RU" sz="2000" b="1" dirty="0">
              <a:solidFill>
                <a:srgbClr val="0070C0"/>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C09D7991-B275-6231-CE2B-C73EA0EA909C}"/>
              </a:ext>
            </a:extLst>
          </p:cNvPr>
          <p:cNvSpPr txBox="1"/>
          <p:nvPr/>
        </p:nvSpPr>
        <p:spPr>
          <a:xfrm>
            <a:off x="266700" y="694813"/>
            <a:ext cx="8811986" cy="1477328"/>
          </a:xfrm>
          <a:prstGeom prst="rect">
            <a:avLst/>
          </a:prstGeom>
          <a:noFill/>
        </p:spPr>
        <p:txBody>
          <a:bodyPr wrap="square">
            <a:spAutoFit/>
          </a:bodyPr>
          <a:lstStyle/>
          <a:p>
            <a:pPr marL="285750" indent="-285750" algn="just">
              <a:buFont typeface="Wingdings" panose="05000000000000000000" pitchFamily="2" charset="2"/>
              <a:buChar char="§"/>
            </a:pPr>
            <a:r>
              <a:rPr lang="ru-RU" dirty="0">
                <a:latin typeface="Times New Roman" panose="02020603050405020304" pitchFamily="18" charset="0"/>
              </a:rPr>
              <a:t>ОАО «РЖД» признает следующие оценочные обязательства:</a:t>
            </a:r>
          </a:p>
          <a:p>
            <a:pPr algn="just"/>
            <a:r>
              <a:rPr lang="ru-RU" dirty="0">
                <a:latin typeface="Times New Roman" panose="02020603050405020304" pitchFamily="18" charset="0"/>
              </a:rPr>
              <a:t>- оценочные обязательства по отпускам работников;</a:t>
            </a:r>
          </a:p>
          <a:p>
            <a:pPr algn="just"/>
            <a:r>
              <a:rPr lang="ru-RU" dirty="0">
                <a:latin typeface="Times New Roman" panose="02020603050405020304" pitchFamily="18" charset="0"/>
              </a:rPr>
              <a:t>- оценочные обязательства по судебным разбирательствам;</a:t>
            </a:r>
          </a:p>
          <a:p>
            <a:pPr algn="just"/>
            <a:r>
              <a:rPr lang="ru-RU" dirty="0">
                <a:latin typeface="Times New Roman" panose="02020603050405020304" pitchFamily="18" charset="0"/>
              </a:rPr>
              <a:t>- оценочные обязательство по вознаграждениям (премиям) работникам;</a:t>
            </a:r>
          </a:p>
          <a:p>
            <a:pPr algn="just"/>
            <a:r>
              <a:rPr lang="ru-RU" dirty="0">
                <a:latin typeface="Times New Roman" panose="02020603050405020304" pitchFamily="18" charset="0"/>
              </a:rPr>
              <a:t>- прочие оценочные обязательства.</a:t>
            </a:r>
          </a:p>
        </p:txBody>
      </p:sp>
      <p:sp>
        <p:nvSpPr>
          <p:cNvPr id="9" name="TextBox 8">
            <a:extLst>
              <a:ext uri="{FF2B5EF4-FFF2-40B4-BE49-F238E27FC236}">
                <a16:creationId xmlns:a16="http://schemas.microsoft.com/office/drawing/2014/main" id="{37770EFF-FB4F-3334-196C-5434887B0CD7}"/>
              </a:ext>
            </a:extLst>
          </p:cNvPr>
          <p:cNvSpPr txBox="1"/>
          <p:nvPr/>
        </p:nvSpPr>
        <p:spPr>
          <a:xfrm>
            <a:off x="4090307" y="1968662"/>
            <a:ext cx="7647215" cy="923330"/>
          </a:xfrm>
          <a:prstGeom prst="rect">
            <a:avLst/>
          </a:prstGeom>
          <a:noFill/>
        </p:spPr>
        <p:txBody>
          <a:bodyPr wrap="square">
            <a:spAutoFit/>
          </a:bodyPr>
          <a:lstStyle/>
          <a:p>
            <a:pPr algn="just">
              <a:buFont typeface="Wingdings" panose="05000000000000000000" pitchFamily="2" charset="2"/>
              <a:buChar char="§"/>
            </a:pPr>
            <a:r>
              <a:rPr lang="ru-RU" sz="1800" dirty="0">
                <a:effectLst/>
                <a:latin typeface="Times New Roman" panose="02020603050405020304" pitchFamily="18" charset="0"/>
                <a:ea typeface="Times New Roman" panose="02020603050405020304" pitchFamily="18" charset="0"/>
              </a:rPr>
              <a:t> Форма акта инвентаризации оценочных обязательств разрабатывается самостоятельно. В ОАО «</a:t>
            </a:r>
            <a:r>
              <a:rPr lang="ru-RU" dirty="0">
                <a:latin typeface="Times New Roman" panose="02020603050405020304" pitchFamily="18" charset="0"/>
                <a:ea typeface="Times New Roman" panose="02020603050405020304" pitchFamily="18" charset="0"/>
              </a:rPr>
              <a:t>РЖД</a:t>
            </a:r>
            <a:r>
              <a:rPr lang="ru-RU" sz="1800" dirty="0">
                <a:effectLst/>
                <a:latin typeface="Times New Roman" panose="02020603050405020304" pitchFamily="18" charset="0"/>
                <a:ea typeface="Times New Roman" panose="02020603050405020304" pitchFamily="18" charset="0"/>
              </a:rPr>
              <a:t>» данный документ называется ФНУ-14 «Инвентаризационная опись начисленных оценочных обязательств».</a:t>
            </a:r>
            <a:endParaRPr lang="ru-RU" sz="1600" dirty="0">
              <a:effectLst/>
              <a:latin typeface="Times New Roman" panose="02020603050405020304" pitchFamily="18" charset="0"/>
              <a:ea typeface="Times New Roman" panose="02020603050405020304" pitchFamily="18" charset="0"/>
            </a:endParaRPr>
          </a:p>
        </p:txBody>
      </p:sp>
      <p:sp>
        <p:nvSpPr>
          <p:cNvPr id="10" name="TextBox 9">
            <a:extLst>
              <a:ext uri="{FF2B5EF4-FFF2-40B4-BE49-F238E27FC236}">
                <a16:creationId xmlns:a16="http://schemas.microsoft.com/office/drawing/2014/main" id="{1C370B5C-97C1-AF9C-6E66-6956F26A53FE}"/>
              </a:ext>
            </a:extLst>
          </p:cNvPr>
          <p:cNvSpPr txBox="1"/>
          <p:nvPr/>
        </p:nvSpPr>
        <p:spPr>
          <a:xfrm>
            <a:off x="348343" y="3067251"/>
            <a:ext cx="8186057" cy="369332"/>
          </a:xfrm>
          <a:prstGeom prst="rect">
            <a:avLst/>
          </a:prstGeom>
          <a:noFill/>
        </p:spPr>
        <p:txBody>
          <a:bodyPr wrap="square" rtlCol="0">
            <a:spAutoFit/>
          </a:bodyPr>
          <a:lstStyle/>
          <a:p>
            <a:pPr marL="285750" indent="-285750">
              <a:buFont typeface="Wingdings" panose="05000000000000000000" pitchFamily="2" charset="2"/>
              <a:buChar char="§"/>
            </a:pPr>
            <a:r>
              <a:rPr lang="ru-RU" dirty="0">
                <a:latin typeface="Times New Roman" panose="02020603050405020304" pitchFamily="18" charset="0"/>
                <a:cs typeface="Times New Roman" panose="02020603050405020304" pitchFamily="18" charset="0"/>
              </a:rPr>
              <a:t>В АО «Желдоручет» на 2024 год был создан резерв на оплату отпусков. </a:t>
            </a:r>
          </a:p>
        </p:txBody>
      </p:sp>
      <p:sp>
        <p:nvSpPr>
          <p:cNvPr id="12" name="TextBox 11">
            <a:extLst>
              <a:ext uri="{FF2B5EF4-FFF2-40B4-BE49-F238E27FC236}">
                <a16:creationId xmlns:a16="http://schemas.microsoft.com/office/drawing/2014/main" id="{6805A2A0-FFFC-B677-1989-2C67D03CA9E4}"/>
              </a:ext>
            </a:extLst>
          </p:cNvPr>
          <p:cNvSpPr txBox="1"/>
          <p:nvPr/>
        </p:nvSpPr>
        <p:spPr>
          <a:xfrm>
            <a:off x="348343" y="3405091"/>
            <a:ext cx="11389179" cy="1477328"/>
          </a:xfrm>
          <a:prstGeom prst="rect">
            <a:avLst/>
          </a:prstGeom>
          <a:noFill/>
        </p:spPr>
        <p:txBody>
          <a:bodyPr wrap="square">
            <a:spAutoFit/>
          </a:bodyPr>
          <a:lstStyle/>
          <a:p>
            <a:r>
              <a:rPr lang="ru-RU" sz="1800" dirty="0">
                <a:effectLst/>
                <a:latin typeface="Times New Roman" panose="02020603050405020304" pitchFamily="18" charset="0"/>
                <a:ea typeface="Times New Roman" panose="02020603050405020304" pitchFamily="18" charset="0"/>
              </a:rPr>
              <a:t>После проведения </a:t>
            </a:r>
            <a:r>
              <a:rPr lang="ru-RU" dirty="0">
                <a:latin typeface="Times New Roman" panose="02020603050405020304" pitchFamily="18" charset="0"/>
                <a:ea typeface="Times New Roman" panose="02020603050405020304" pitchFamily="18" charset="0"/>
              </a:rPr>
              <a:t>годовой </a:t>
            </a:r>
            <a:r>
              <a:rPr lang="ru-RU" sz="1800" dirty="0">
                <a:effectLst/>
                <a:latin typeface="Times New Roman" panose="02020603050405020304" pitchFamily="18" charset="0"/>
                <a:ea typeface="Times New Roman" panose="02020603050405020304" pitchFamily="18" charset="0"/>
              </a:rPr>
              <a:t>инвентаризации сотрудник отдела ДКЗ выявил, что сумма фактических отчислений в резерв было сделано на сумму 400 000 рублей, начисленная сумма отпускных составила 500 000 рублей. Сумма резерва меньше суммы фактических расходов на оплату отпускных, следовательно необходимо увеличить (доначислить) оценочное обязательство на сумму 100 000 рублей, хозяйственная запись оформляется следующей бухгалтерской записью </a:t>
            </a:r>
            <a:endParaRPr lang="ru-RU" dirty="0"/>
          </a:p>
        </p:txBody>
      </p:sp>
      <p:sp>
        <p:nvSpPr>
          <p:cNvPr id="13" name="Блок-схема: процесс 12">
            <a:extLst>
              <a:ext uri="{FF2B5EF4-FFF2-40B4-BE49-F238E27FC236}">
                <a16:creationId xmlns:a16="http://schemas.microsoft.com/office/drawing/2014/main" id="{84BBF09E-D6F6-9456-BA19-C036293A42D9}"/>
              </a:ext>
            </a:extLst>
          </p:cNvPr>
          <p:cNvSpPr/>
          <p:nvPr/>
        </p:nvSpPr>
        <p:spPr>
          <a:xfrm>
            <a:off x="348343" y="2120214"/>
            <a:ext cx="3810000" cy="51928"/>
          </a:xfrm>
          <a:prstGeom prst="flowChartProcess">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Блок-схема: процесс 13">
            <a:extLst>
              <a:ext uri="{FF2B5EF4-FFF2-40B4-BE49-F238E27FC236}">
                <a16:creationId xmlns:a16="http://schemas.microsoft.com/office/drawing/2014/main" id="{A29D6B27-AF1C-EC8B-122E-3D5A3F7D7CEC}"/>
              </a:ext>
            </a:extLst>
          </p:cNvPr>
          <p:cNvSpPr/>
          <p:nvPr/>
        </p:nvSpPr>
        <p:spPr>
          <a:xfrm>
            <a:off x="4191000" y="2840064"/>
            <a:ext cx="7546522" cy="51928"/>
          </a:xfrm>
          <a:prstGeom prst="flowChartProcess">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5" name="Таблица 14">
            <a:extLst>
              <a:ext uri="{FF2B5EF4-FFF2-40B4-BE49-F238E27FC236}">
                <a16:creationId xmlns:a16="http://schemas.microsoft.com/office/drawing/2014/main" id="{A5839851-1A9F-D13B-223C-F318F4E8BC7E}"/>
              </a:ext>
            </a:extLst>
          </p:cNvPr>
          <p:cNvGraphicFramePr>
            <a:graphicFrameLocks noGrp="1"/>
          </p:cNvGraphicFramePr>
          <p:nvPr>
            <p:extLst>
              <p:ext uri="{D42A27DB-BD31-4B8C-83A1-F6EECF244321}">
                <p14:modId xmlns:p14="http://schemas.microsoft.com/office/powerpoint/2010/main" val="2390506921"/>
              </p:ext>
            </p:extLst>
          </p:nvPr>
        </p:nvGraphicFramePr>
        <p:xfrm>
          <a:off x="408305" y="4924347"/>
          <a:ext cx="11329217" cy="1117224"/>
        </p:xfrm>
        <a:graphic>
          <a:graphicData uri="http://schemas.openxmlformats.org/drawingml/2006/table">
            <a:tbl>
              <a:tblPr firstRow="1" firstCol="1" bandRow="1">
                <a:tableStyleId>{93296810-A885-4BE3-A3E7-6D5BEEA58F35}</a:tableStyleId>
              </a:tblPr>
              <a:tblGrid>
                <a:gridCol w="4022207">
                  <a:extLst>
                    <a:ext uri="{9D8B030D-6E8A-4147-A177-3AD203B41FA5}">
                      <a16:colId xmlns:a16="http://schemas.microsoft.com/office/drawing/2014/main" val="724537969"/>
                    </a:ext>
                  </a:extLst>
                </a:gridCol>
                <a:gridCol w="3048277">
                  <a:extLst>
                    <a:ext uri="{9D8B030D-6E8A-4147-A177-3AD203B41FA5}">
                      <a16:colId xmlns:a16="http://schemas.microsoft.com/office/drawing/2014/main" val="760882961"/>
                    </a:ext>
                  </a:extLst>
                </a:gridCol>
                <a:gridCol w="2697914">
                  <a:extLst>
                    <a:ext uri="{9D8B030D-6E8A-4147-A177-3AD203B41FA5}">
                      <a16:colId xmlns:a16="http://schemas.microsoft.com/office/drawing/2014/main" val="3320704675"/>
                    </a:ext>
                  </a:extLst>
                </a:gridCol>
                <a:gridCol w="1560819">
                  <a:extLst>
                    <a:ext uri="{9D8B030D-6E8A-4147-A177-3AD203B41FA5}">
                      <a16:colId xmlns:a16="http://schemas.microsoft.com/office/drawing/2014/main" val="1896244592"/>
                    </a:ext>
                  </a:extLst>
                </a:gridCol>
              </a:tblGrid>
              <a:tr h="372408">
                <a:tc rowSpan="2">
                  <a:txBody>
                    <a:bodyPr/>
                    <a:lstStyle/>
                    <a:p>
                      <a:pPr algn="ctr"/>
                      <a:r>
                        <a:rPr lang="ru-RU" sz="1800" dirty="0">
                          <a:effectLst/>
                          <a:latin typeface="Times New Roman" panose="02020603050405020304" pitchFamily="18" charset="0"/>
                          <a:cs typeface="Times New Roman" panose="02020603050405020304" pitchFamily="18" charset="0"/>
                        </a:rPr>
                        <a:t>Хозяйственная операция</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gridSpan="2">
                  <a:txBody>
                    <a:bodyPr/>
                    <a:lstStyle/>
                    <a:p>
                      <a:pPr algn="ctr"/>
                      <a:r>
                        <a:rPr lang="ru-RU" sz="1800">
                          <a:effectLst/>
                          <a:latin typeface="Times New Roman" panose="02020603050405020304" pitchFamily="18" charset="0"/>
                          <a:cs typeface="Times New Roman" panose="02020603050405020304" pitchFamily="18" charset="0"/>
                        </a:rPr>
                        <a:t>Бухгалтерская запись</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ru-RU"/>
                    </a:p>
                  </a:txBody>
                  <a:tcPr/>
                </a:tc>
                <a:tc rowSpan="2">
                  <a:txBody>
                    <a:bodyPr/>
                    <a:lstStyle/>
                    <a:p>
                      <a:pPr algn="ctr"/>
                      <a:r>
                        <a:rPr lang="ru-RU" sz="1800">
                          <a:effectLst/>
                          <a:latin typeface="Times New Roman" panose="02020603050405020304" pitchFamily="18" charset="0"/>
                          <a:cs typeface="Times New Roman" panose="02020603050405020304" pitchFamily="18" charset="0"/>
                        </a:rPr>
                        <a:t>Сумма</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260916953"/>
                  </a:ext>
                </a:extLst>
              </a:tr>
              <a:tr h="372408">
                <a:tc vMerge="1">
                  <a:txBody>
                    <a:bodyPr/>
                    <a:lstStyle/>
                    <a:p>
                      <a:endParaRPr lang="ru-RU"/>
                    </a:p>
                  </a:txBody>
                  <a:tcPr/>
                </a:tc>
                <a:tc>
                  <a:txBody>
                    <a:bodyPr/>
                    <a:lstStyle/>
                    <a:p>
                      <a:pPr algn="ctr"/>
                      <a:r>
                        <a:rPr lang="ru-RU" sz="1800" dirty="0">
                          <a:effectLst/>
                          <a:latin typeface="Times New Roman" panose="02020603050405020304" pitchFamily="18" charset="0"/>
                          <a:cs typeface="Times New Roman" panose="02020603050405020304" pitchFamily="18" charset="0"/>
                        </a:rPr>
                        <a:t>Дебет</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800">
                          <a:effectLst/>
                          <a:latin typeface="Times New Roman" panose="02020603050405020304" pitchFamily="18" charset="0"/>
                          <a:cs typeface="Times New Roman" panose="02020603050405020304" pitchFamily="18" charset="0"/>
                        </a:rPr>
                        <a:t>Кредит</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vMerge="1">
                  <a:txBody>
                    <a:bodyPr/>
                    <a:lstStyle/>
                    <a:p>
                      <a:endParaRPr lang="ru-RU"/>
                    </a:p>
                  </a:txBody>
                  <a:tcPr/>
                </a:tc>
                <a:extLst>
                  <a:ext uri="{0D108BD9-81ED-4DB2-BD59-A6C34878D82A}">
                    <a16:rowId xmlns:a16="http://schemas.microsoft.com/office/drawing/2014/main" val="670744967"/>
                  </a:ext>
                </a:extLst>
              </a:tr>
              <a:tr h="372408">
                <a:tc>
                  <a:txBody>
                    <a:bodyPr/>
                    <a:lstStyle/>
                    <a:p>
                      <a:r>
                        <a:rPr lang="ru-RU" sz="1800">
                          <a:effectLst/>
                          <a:latin typeface="Times New Roman" panose="02020603050405020304" pitchFamily="18" charset="0"/>
                          <a:cs typeface="Times New Roman" panose="02020603050405020304" pitchFamily="18" charset="0"/>
                        </a:rPr>
                        <a:t>Увеличено оценочное обязательство</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ru-RU" sz="1800">
                          <a:effectLst/>
                          <a:latin typeface="Times New Roman" panose="02020603050405020304" pitchFamily="18" charset="0"/>
                          <a:cs typeface="Times New Roman" panose="02020603050405020304" pitchFamily="18" charset="0"/>
                        </a:rPr>
                        <a:t>26</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r>
                        <a:rPr lang="ru-RU" sz="1800">
                          <a:effectLst/>
                          <a:latin typeface="Times New Roman" panose="02020603050405020304" pitchFamily="18" charset="0"/>
                          <a:cs typeface="Times New Roman" panose="02020603050405020304" pitchFamily="18" charset="0"/>
                        </a:rPr>
                        <a:t>96</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r>
                        <a:rPr lang="ru-RU" sz="1800" dirty="0">
                          <a:effectLst/>
                          <a:latin typeface="Times New Roman" panose="02020603050405020304" pitchFamily="18" charset="0"/>
                          <a:cs typeface="Times New Roman" panose="02020603050405020304" pitchFamily="18" charset="0"/>
                        </a:rPr>
                        <a:t>100 000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980529175"/>
                  </a:ext>
                </a:extLst>
              </a:tr>
            </a:tbl>
          </a:graphicData>
        </a:graphic>
      </p:graphicFrame>
      <p:pic>
        <p:nvPicPr>
          <p:cNvPr id="16" name="Рисунок 15">
            <a:extLst>
              <a:ext uri="{FF2B5EF4-FFF2-40B4-BE49-F238E27FC236}">
                <a16:creationId xmlns:a16="http://schemas.microsoft.com/office/drawing/2014/main" id="{E5BAF5E3-97DB-3589-E4F8-49A0DBADF6E6}"/>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127397" y="232604"/>
            <a:ext cx="826490" cy="547527"/>
          </a:xfrm>
          <a:prstGeom prst="rect">
            <a:avLst/>
          </a:prstGeom>
        </p:spPr>
      </p:pic>
    </p:spTree>
    <p:extLst>
      <p:ext uri="{BB962C8B-B14F-4D97-AF65-F5344CB8AC3E}">
        <p14:creationId xmlns:p14="http://schemas.microsoft.com/office/powerpoint/2010/main" val="871701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F665DC4-E60F-40AB-DE29-E5DDDD91DFD9}"/>
              </a:ext>
            </a:extLst>
          </p:cNvPr>
          <p:cNvSpPr>
            <a:spLocks noGrp="1"/>
          </p:cNvSpPr>
          <p:nvPr>
            <p:ph type="title"/>
          </p:nvPr>
        </p:nvSpPr>
        <p:spPr>
          <a:xfrm>
            <a:off x="272140" y="-184150"/>
            <a:ext cx="12268201" cy="1325563"/>
          </a:xfrm>
        </p:spPr>
        <p:txBody>
          <a:bodyPr>
            <a:normAutofit/>
          </a:bodyPr>
          <a:lstStyle/>
          <a:p>
            <a:r>
              <a:rPr lang="ru-RU" sz="3200" dirty="0">
                <a:solidFill>
                  <a:srgbClr val="0070C0"/>
                </a:solidFill>
                <a:latin typeface="Times New Roman" panose="02020603050405020304" pitchFamily="18" charset="0"/>
                <a:cs typeface="Times New Roman" panose="02020603050405020304" pitchFamily="18" charset="0"/>
              </a:rPr>
              <a:t>Инвентаризация дебиторской и кредиторской задолженности </a:t>
            </a:r>
          </a:p>
        </p:txBody>
      </p:sp>
      <p:sp>
        <p:nvSpPr>
          <p:cNvPr id="5" name="Номер слайда 4">
            <a:extLst>
              <a:ext uri="{FF2B5EF4-FFF2-40B4-BE49-F238E27FC236}">
                <a16:creationId xmlns:a16="http://schemas.microsoft.com/office/drawing/2014/main" id="{29B7BB3D-EB36-5737-554C-DFAB958D8E33}"/>
              </a:ext>
            </a:extLst>
          </p:cNvPr>
          <p:cNvSpPr>
            <a:spLocks noGrp="1"/>
          </p:cNvSpPr>
          <p:nvPr>
            <p:ph type="sldNum" sz="quarter" idx="12"/>
          </p:nvPr>
        </p:nvSpPr>
        <p:spPr>
          <a:xfrm>
            <a:off x="9241970" y="6284561"/>
            <a:ext cx="2743200" cy="365125"/>
          </a:xfrm>
        </p:spPr>
        <p:txBody>
          <a:bodyP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t>22</a:t>
            </a:fld>
            <a:endParaRPr lang="ru-RU" sz="2000" b="1" dirty="0">
              <a:solidFill>
                <a:srgbClr val="0070C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91ADBED0-F700-F8AE-9137-9448EDE9119A}"/>
              </a:ext>
            </a:extLst>
          </p:cNvPr>
          <p:cNvSpPr txBox="1"/>
          <p:nvPr/>
        </p:nvSpPr>
        <p:spPr>
          <a:xfrm>
            <a:off x="359227" y="2055347"/>
            <a:ext cx="11402788" cy="1200329"/>
          </a:xfrm>
          <a:prstGeom prst="rect">
            <a:avLst/>
          </a:prstGeom>
          <a:noFill/>
        </p:spPr>
        <p:txBody>
          <a:bodyPr wrap="square" rtlCol="0">
            <a:spAutoFit/>
          </a:bodyPr>
          <a:lstStyle/>
          <a:p>
            <a:pPr marL="285750" indent="-285750">
              <a:buFont typeface="Wingdings" panose="05000000000000000000" pitchFamily="2" charset="2"/>
              <a:buChar char="§"/>
            </a:pPr>
            <a:r>
              <a:rPr lang="ru-RU" dirty="0">
                <a:latin typeface="Times New Roman" panose="02020603050405020304" pitchFamily="18" charset="0"/>
                <a:cs typeface="Times New Roman" panose="02020603050405020304" pitchFamily="18" charset="0"/>
              </a:rPr>
              <a:t>В 1 квартале 2025 года сотрудники отдела ДКЗ проводят сверку с контрагентом </a:t>
            </a:r>
            <a:r>
              <a:rPr lang="ru-RU" dirty="0">
                <a:effectLst/>
                <a:latin typeface="Times New Roman" panose="02020603050405020304" pitchFamily="18" charset="0"/>
                <a:ea typeface="Times New Roman" panose="02020603050405020304" pitchFamily="18" charset="0"/>
                <a:cs typeface="Times New Roman" panose="02020603050405020304" pitchFamily="18" charset="0"/>
              </a:rPr>
              <a:t>В АО «Желдоручет»</a:t>
            </a:r>
            <a:r>
              <a:rPr lang="en-US" dirty="0">
                <a:latin typeface="Times New Roman" panose="02020603050405020304" pitchFamily="18" charset="0"/>
                <a:ea typeface="Times New Roman" panose="02020603050405020304" pitchFamily="18" charset="0"/>
                <a:cs typeface="Times New Roman" panose="02020603050405020304" pitchFamily="18" charset="0"/>
              </a:rPr>
              <a:t>.</a:t>
            </a:r>
            <a:r>
              <a:rPr lang="ru-RU" dirty="0">
                <a:effectLst/>
                <a:latin typeface="Times New Roman" panose="02020603050405020304" pitchFamily="18" charset="0"/>
                <a:ea typeface="Times New Roman" panose="02020603050405020304" pitchFamily="18" charset="0"/>
                <a:cs typeface="Times New Roman" panose="02020603050405020304" pitchFamily="18" charset="0"/>
              </a:rPr>
              <a:t> После сверки с контрагентом АНО ДПО «Корпоративный университет РЖД» выяснилось, что за первый квартал 2025 года, в учете не были отражены предоставленные услуги по образованию для работников АО «Желдоручет» на сумму 15 000 рублей. Оформляется следующая хозяйственная операция</a:t>
            </a:r>
            <a:endParaRPr lang="ru-RU" dirty="0">
              <a:latin typeface="Times New Roman" panose="02020603050405020304" pitchFamily="18" charset="0"/>
              <a:cs typeface="Times New Roman" panose="02020603050405020304" pitchFamily="18" charset="0"/>
            </a:endParaRPr>
          </a:p>
        </p:txBody>
      </p:sp>
      <p:graphicFrame>
        <p:nvGraphicFramePr>
          <p:cNvPr id="7" name="Таблица 6">
            <a:extLst>
              <a:ext uri="{FF2B5EF4-FFF2-40B4-BE49-F238E27FC236}">
                <a16:creationId xmlns:a16="http://schemas.microsoft.com/office/drawing/2014/main" id="{FE26650D-1657-401E-56F4-5FA92FBAE3DF}"/>
              </a:ext>
            </a:extLst>
          </p:cNvPr>
          <p:cNvGraphicFramePr>
            <a:graphicFrameLocks noGrp="1"/>
          </p:cNvGraphicFramePr>
          <p:nvPr>
            <p:extLst>
              <p:ext uri="{D42A27DB-BD31-4B8C-83A1-F6EECF244321}">
                <p14:modId xmlns:p14="http://schemas.microsoft.com/office/powerpoint/2010/main" val="2700753379"/>
              </p:ext>
            </p:extLst>
          </p:nvPr>
        </p:nvGraphicFramePr>
        <p:xfrm>
          <a:off x="500743" y="3255676"/>
          <a:ext cx="11332030" cy="1463040"/>
        </p:xfrm>
        <a:graphic>
          <a:graphicData uri="http://schemas.openxmlformats.org/drawingml/2006/table">
            <a:tbl>
              <a:tblPr firstRow="1" firstCol="1" bandRow="1">
                <a:tableStyleId>{93296810-A885-4BE3-A3E7-6D5BEEA58F35}</a:tableStyleId>
              </a:tblPr>
              <a:tblGrid>
                <a:gridCol w="3404108">
                  <a:extLst>
                    <a:ext uri="{9D8B030D-6E8A-4147-A177-3AD203B41FA5}">
                      <a16:colId xmlns:a16="http://schemas.microsoft.com/office/drawing/2014/main" val="1550278361"/>
                    </a:ext>
                  </a:extLst>
                </a:gridCol>
                <a:gridCol w="3366617">
                  <a:extLst>
                    <a:ext uri="{9D8B030D-6E8A-4147-A177-3AD203B41FA5}">
                      <a16:colId xmlns:a16="http://schemas.microsoft.com/office/drawing/2014/main" val="1668294736"/>
                    </a:ext>
                  </a:extLst>
                </a:gridCol>
                <a:gridCol w="3187915">
                  <a:extLst>
                    <a:ext uri="{9D8B030D-6E8A-4147-A177-3AD203B41FA5}">
                      <a16:colId xmlns:a16="http://schemas.microsoft.com/office/drawing/2014/main" val="2882383146"/>
                    </a:ext>
                  </a:extLst>
                </a:gridCol>
                <a:gridCol w="1373390">
                  <a:extLst>
                    <a:ext uri="{9D8B030D-6E8A-4147-A177-3AD203B41FA5}">
                      <a16:colId xmlns:a16="http://schemas.microsoft.com/office/drawing/2014/main" val="2884028789"/>
                    </a:ext>
                  </a:extLst>
                </a:gridCol>
              </a:tblGrid>
              <a:tr h="0">
                <a:tc rowSpan="2">
                  <a:txBody>
                    <a:bodyPr/>
                    <a:lstStyle/>
                    <a:p>
                      <a:pPr algn="ctr"/>
                      <a:r>
                        <a:rPr lang="ru-RU" sz="2400" dirty="0">
                          <a:effectLst/>
                          <a:latin typeface="Times New Roman" panose="02020603050405020304" pitchFamily="18" charset="0"/>
                          <a:cs typeface="Times New Roman" panose="02020603050405020304" pitchFamily="18" charset="0"/>
                        </a:rPr>
                        <a:t>Хозяйственная операций</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gridSpan="2">
                  <a:txBody>
                    <a:bodyPr/>
                    <a:lstStyle/>
                    <a:p>
                      <a:pPr algn="ctr"/>
                      <a:r>
                        <a:rPr lang="ru-RU" sz="2400">
                          <a:effectLst/>
                          <a:latin typeface="Times New Roman" panose="02020603050405020304" pitchFamily="18" charset="0"/>
                          <a:cs typeface="Times New Roman" panose="02020603050405020304" pitchFamily="18" charset="0"/>
                        </a:rPr>
                        <a:t>Бухгалтерская запись</a:t>
                      </a:r>
                      <a:endParaRPr lang="ru-RU"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ru-RU"/>
                    </a:p>
                  </a:txBody>
                  <a:tcPr/>
                </a:tc>
                <a:tc rowSpan="2">
                  <a:txBody>
                    <a:bodyPr/>
                    <a:lstStyle/>
                    <a:p>
                      <a:pPr algn="ctr"/>
                      <a:r>
                        <a:rPr lang="ru-RU" sz="2400">
                          <a:effectLst/>
                          <a:latin typeface="Times New Roman" panose="02020603050405020304" pitchFamily="18" charset="0"/>
                          <a:cs typeface="Times New Roman" panose="02020603050405020304" pitchFamily="18" charset="0"/>
                        </a:rPr>
                        <a:t>Сумма</a:t>
                      </a:r>
                      <a:endParaRPr lang="ru-RU"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106341910"/>
                  </a:ext>
                </a:extLst>
              </a:tr>
              <a:tr h="0">
                <a:tc vMerge="1">
                  <a:txBody>
                    <a:bodyPr/>
                    <a:lstStyle/>
                    <a:p>
                      <a:endParaRPr lang="ru-RU"/>
                    </a:p>
                  </a:txBody>
                  <a:tcPr/>
                </a:tc>
                <a:tc>
                  <a:txBody>
                    <a:bodyPr/>
                    <a:lstStyle/>
                    <a:p>
                      <a:pPr algn="ctr"/>
                      <a:r>
                        <a:rPr lang="ru-RU" sz="2400">
                          <a:effectLst/>
                          <a:latin typeface="Times New Roman" panose="02020603050405020304" pitchFamily="18" charset="0"/>
                          <a:cs typeface="Times New Roman" panose="02020603050405020304" pitchFamily="18" charset="0"/>
                        </a:rPr>
                        <a:t>Дебет</a:t>
                      </a:r>
                      <a:endParaRPr lang="ru-RU"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ru-RU" sz="2400">
                          <a:effectLst/>
                          <a:latin typeface="Times New Roman" panose="02020603050405020304" pitchFamily="18" charset="0"/>
                          <a:cs typeface="Times New Roman" panose="02020603050405020304" pitchFamily="18" charset="0"/>
                        </a:rPr>
                        <a:t>Кредит</a:t>
                      </a:r>
                      <a:endParaRPr lang="ru-RU"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vMerge="1">
                  <a:txBody>
                    <a:bodyPr/>
                    <a:lstStyle/>
                    <a:p>
                      <a:endParaRPr lang="ru-RU"/>
                    </a:p>
                  </a:txBody>
                  <a:tcPr/>
                </a:tc>
                <a:extLst>
                  <a:ext uri="{0D108BD9-81ED-4DB2-BD59-A6C34878D82A}">
                    <a16:rowId xmlns:a16="http://schemas.microsoft.com/office/drawing/2014/main" val="3476189365"/>
                  </a:ext>
                </a:extLst>
              </a:tr>
              <a:tr h="0">
                <a:tc>
                  <a:txBody>
                    <a:bodyPr/>
                    <a:lstStyle/>
                    <a:p>
                      <a:r>
                        <a:rPr lang="ru-RU" sz="2400" dirty="0">
                          <a:effectLst/>
                          <a:latin typeface="Times New Roman" panose="02020603050405020304" pitchFamily="18" charset="0"/>
                          <a:cs typeface="Times New Roman" panose="02020603050405020304" pitchFamily="18" charset="0"/>
                        </a:rPr>
                        <a:t>Оказаны услуги по образованию  </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2400" dirty="0">
                          <a:effectLst/>
                          <a:latin typeface="Times New Roman" panose="02020603050405020304" pitchFamily="18" charset="0"/>
                          <a:cs typeface="Times New Roman" panose="02020603050405020304" pitchFamily="18" charset="0"/>
                        </a:rPr>
                        <a:t>26</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r>
                        <a:rPr lang="ru-RU" sz="2400" dirty="0">
                          <a:effectLst/>
                          <a:latin typeface="Times New Roman" panose="02020603050405020304" pitchFamily="18" charset="0"/>
                          <a:cs typeface="Times New Roman" panose="02020603050405020304" pitchFamily="18" charset="0"/>
                        </a:rPr>
                        <a:t>60</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r>
                        <a:rPr lang="ru-RU" sz="2400" dirty="0">
                          <a:effectLst/>
                          <a:latin typeface="Times New Roman" panose="02020603050405020304" pitchFamily="18" charset="0"/>
                          <a:cs typeface="Times New Roman" panose="02020603050405020304" pitchFamily="18" charset="0"/>
                        </a:rPr>
                        <a:t>15 000</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273890044"/>
                  </a:ext>
                </a:extLst>
              </a:tr>
            </a:tbl>
          </a:graphicData>
        </a:graphic>
      </p:graphicFrame>
      <p:sp>
        <p:nvSpPr>
          <p:cNvPr id="9" name="TextBox 8">
            <a:extLst>
              <a:ext uri="{FF2B5EF4-FFF2-40B4-BE49-F238E27FC236}">
                <a16:creationId xmlns:a16="http://schemas.microsoft.com/office/drawing/2014/main" id="{FC2FC3D9-7CEE-47FD-4174-BD90B476FBAF}"/>
              </a:ext>
            </a:extLst>
          </p:cNvPr>
          <p:cNvSpPr txBox="1"/>
          <p:nvPr/>
        </p:nvSpPr>
        <p:spPr>
          <a:xfrm>
            <a:off x="359227" y="731908"/>
            <a:ext cx="10254343" cy="1323439"/>
          </a:xfrm>
          <a:prstGeom prst="rect">
            <a:avLst/>
          </a:prstGeom>
          <a:noFill/>
        </p:spPr>
        <p:txBody>
          <a:bodyPr wrap="square">
            <a:spAutoFit/>
          </a:bodyPr>
          <a:lstStyle/>
          <a:p>
            <a:pPr marL="285750" indent="-285750">
              <a:buFont typeface="Wingdings" panose="05000000000000000000" pitchFamily="2" charset="2"/>
              <a:buChar char="§"/>
            </a:pPr>
            <a:r>
              <a:rPr lang="ru-RU" sz="1600" dirty="0">
                <a:latin typeface="Times New Roman" panose="02020603050405020304" pitchFamily="18" charset="0"/>
                <a:ea typeface="Times New Roman" panose="02020603050405020304" pitchFamily="18" charset="0"/>
              </a:rPr>
              <a:t>И</a:t>
            </a:r>
            <a:r>
              <a:rPr lang="ru-RU" sz="1600" dirty="0">
                <a:effectLst/>
                <a:latin typeface="Times New Roman" panose="02020603050405020304" pitchFamily="18" charset="0"/>
                <a:ea typeface="Times New Roman" panose="02020603050405020304" pitchFamily="18" charset="0"/>
              </a:rPr>
              <a:t>нвентаризации расчетов с дебиторами (кредиторами) включает в себя следующие этапы:</a:t>
            </a:r>
          </a:p>
          <a:p>
            <a:r>
              <a:rPr lang="ru-RU" sz="1600" dirty="0">
                <a:effectLst/>
                <a:latin typeface="Times New Roman" panose="02020603050405020304" pitchFamily="18" charset="0"/>
                <a:ea typeface="Times New Roman" panose="02020603050405020304" pitchFamily="18" charset="0"/>
              </a:rPr>
              <a:t>1 Формирование актов сверки расчетов</a:t>
            </a:r>
            <a:r>
              <a:rPr lang="en-US" sz="1600" dirty="0">
                <a:effectLst/>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a:p>
            <a:r>
              <a:rPr lang="ru-RU" sz="1600" dirty="0">
                <a:effectLst/>
                <a:latin typeface="Times New Roman" panose="02020603050405020304" pitchFamily="18" charset="0"/>
                <a:ea typeface="Times New Roman" panose="02020603050405020304" pitchFamily="18" charset="0"/>
              </a:rPr>
              <a:t>2 Направление актов сверки расчетов контрагентам</a:t>
            </a:r>
            <a:r>
              <a:rPr lang="en-US" sz="1600" dirty="0">
                <a:effectLst/>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a:p>
            <a:r>
              <a:rPr lang="ru-RU" sz="1600" dirty="0">
                <a:effectLst/>
                <a:latin typeface="Times New Roman" panose="02020603050405020304" pitchFamily="18" charset="0"/>
                <a:ea typeface="Times New Roman" panose="02020603050405020304" pitchFamily="18" charset="0"/>
              </a:rPr>
              <a:t>3 Получение от контрагента актов сверки расчетов</a:t>
            </a:r>
            <a:r>
              <a:rPr lang="en-US" sz="1600" dirty="0">
                <a:effectLst/>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r>
              <a:rPr lang="ru-RU" sz="1600" dirty="0">
                <a:effectLst/>
                <a:latin typeface="Times New Roman" panose="02020603050405020304" pitchFamily="18" charset="0"/>
                <a:ea typeface="Times New Roman" panose="02020603050405020304" pitchFamily="18" charset="0"/>
              </a:rPr>
              <a:t>4 Проведение анализа актов сверки с разногласиями</a:t>
            </a:r>
            <a:r>
              <a:rPr lang="en-US" sz="1600" dirty="0">
                <a:effectLst/>
                <a:latin typeface="Times New Roman" panose="02020603050405020304" pitchFamily="18" charset="0"/>
                <a:ea typeface="Times New Roman" panose="02020603050405020304" pitchFamily="18" charset="0"/>
              </a:rPr>
              <a:t>;</a:t>
            </a:r>
            <a:endParaRPr lang="ru-RU" sz="1600" dirty="0"/>
          </a:p>
        </p:txBody>
      </p:sp>
      <p:sp>
        <p:nvSpPr>
          <p:cNvPr id="11" name="TextBox 10">
            <a:extLst>
              <a:ext uri="{FF2B5EF4-FFF2-40B4-BE49-F238E27FC236}">
                <a16:creationId xmlns:a16="http://schemas.microsoft.com/office/drawing/2014/main" id="{F664FDC3-738C-572E-2278-2B8872094503}"/>
              </a:ext>
            </a:extLst>
          </p:cNvPr>
          <p:cNvSpPr txBox="1"/>
          <p:nvPr/>
        </p:nvSpPr>
        <p:spPr>
          <a:xfrm>
            <a:off x="481691" y="4821521"/>
            <a:ext cx="11157860" cy="369332"/>
          </a:xfrm>
          <a:prstGeom prst="rect">
            <a:avLst/>
          </a:prstGeom>
          <a:noFill/>
        </p:spPr>
        <p:txBody>
          <a:bodyPr wrap="square">
            <a:spAutoFit/>
          </a:bodyPr>
          <a:lstStyle/>
          <a:p>
            <a:r>
              <a:rPr lang="ru-RU" sz="1800" i="1" dirty="0">
                <a:effectLst/>
                <a:latin typeface="Times New Roman" panose="02020603050405020304" pitchFamily="18" charset="0"/>
                <a:ea typeface="Times New Roman" panose="02020603050405020304" pitchFamily="18" charset="0"/>
              </a:rPr>
              <a:t>Документы направляются повторно для перепроверки. Расхождения устранены в ходе сверки.</a:t>
            </a:r>
            <a:endParaRPr lang="ru-RU" i="1" dirty="0"/>
          </a:p>
        </p:txBody>
      </p:sp>
      <p:sp>
        <p:nvSpPr>
          <p:cNvPr id="13" name="TextBox 12">
            <a:extLst>
              <a:ext uri="{FF2B5EF4-FFF2-40B4-BE49-F238E27FC236}">
                <a16:creationId xmlns:a16="http://schemas.microsoft.com/office/drawing/2014/main" id="{7EDC68DF-7986-DA52-02C9-C3D44BFA9C44}"/>
              </a:ext>
            </a:extLst>
          </p:cNvPr>
          <p:cNvSpPr txBox="1"/>
          <p:nvPr/>
        </p:nvSpPr>
        <p:spPr>
          <a:xfrm>
            <a:off x="359227" y="5369939"/>
            <a:ext cx="9601200" cy="338554"/>
          </a:xfrm>
          <a:prstGeom prst="rect">
            <a:avLst/>
          </a:prstGeom>
          <a:noFill/>
        </p:spPr>
        <p:txBody>
          <a:bodyPr wrap="square">
            <a:spAutoFit/>
          </a:bodyPr>
          <a:lstStyle/>
          <a:p>
            <a:r>
              <a:rPr lang="ru-RU" sz="1600" dirty="0">
                <a:latin typeface="Times New Roman" panose="02020603050405020304" pitchFamily="18" charset="0"/>
              </a:rPr>
              <a:t>5 Результаты проведенной инвентаризации фиксируются</a:t>
            </a:r>
            <a:r>
              <a:rPr lang="en-US" sz="1600" dirty="0">
                <a:latin typeface="Times New Roman" panose="02020603050405020304" pitchFamily="18" charset="0"/>
              </a:rPr>
              <a:t> </a:t>
            </a:r>
            <a:r>
              <a:rPr lang="ru-RU" sz="1600" dirty="0">
                <a:latin typeface="Times New Roman" panose="02020603050405020304" pitchFamily="18" charset="0"/>
              </a:rPr>
              <a:t>в акте инвентаризации по форме № ИНВ-17.</a:t>
            </a:r>
          </a:p>
        </p:txBody>
      </p:sp>
      <p:pic>
        <p:nvPicPr>
          <p:cNvPr id="14" name="Рисунок 13">
            <a:extLst>
              <a:ext uri="{FF2B5EF4-FFF2-40B4-BE49-F238E27FC236}">
                <a16:creationId xmlns:a16="http://schemas.microsoft.com/office/drawing/2014/main" id="{9F3EC63A-ACC1-4F78-B8C8-99ED9FC557BB}"/>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419528" y="-58916"/>
            <a:ext cx="826490" cy="547527"/>
          </a:xfrm>
          <a:prstGeom prst="rect">
            <a:avLst/>
          </a:prstGeom>
        </p:spPr>
      </p:pic>
    </p:spTree>
    <p:extLst>
      <p:ext uri="{BB962C8B-B14F-4D97-AF65-F5344CB8AC3E}">
        <p14:creationId xmlns:p14="http://schemas.microsoft.com/office/powerpoint/2010/main" val="2051404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A53B2D-CCA9-A711-BB39-3785A3C42482}"/>
              </a:ext>
            </a:extLst>
          </p:cNvPr>
          <p:cNvSpPr>
            <a:spLocks noGrp="1"/>
          </p:cNvSpPr>
          <p:nvPr>
            <p:ph type="title"/>
          </p:nvPr>
        </p:nvSpPr>
        <p:spPr>
          <a:xfrm>
            <a:off x="413657" y="136525"/>
            <a:ext cx="11212286" cy="1325563"/>
          </a:xfrm>
        </p:spPr>
        <p:txBody>
          <a:bodyPr>
            <a:noAutofit/>
          </a:bodyPr>
          <a:lstStyle/>
          <a:p>
            <a:r>
              <a:rPr lang="ru-RU" sz="2800" i="1" dirty="0">
                <a:solidFill>
                  <a:srgbClr val="0070C0"/>
                </a:solidFill>
                <a:latin typeface="Times New Roman" panose="02020603050405020304" pitchFamily="18" charset="0"/>
                <a:cs typeface="Times New Roman" panose="02020603050405020304" pitchFamily="18" charset="0"/>
              </a:rPr>
              <a:t>В АО «Желдоручет» на практике часто наблюдаются недостатки в организации подготовительного этапа инвентаризации </a:t>
            </a:r>
          </a:p>
        </p:txBody>
      </p:sp>
      <p:sp>
        <p:nvSpPr>
          <p:cNvPr id="5" name="Номер слайда 4">
            <a:extLst>
              <a:ext uri="{FF2B5EF4-FFF2-40B4-BE49-F238E27FC236}">
                <a16:creationId xmlns:a16="http://schemas.microsoft.com/office/drawing/2014/main" id="{6C0D0B66-DECF-B2DE-DEA3-5155A4BE2EA7}"/>
              </a:ext>
            </a:extLst>
          </p:cNvPr>
          <p:cNvSpPr>
            <a:spLocks noGrp="1"/>
          </p:cNvSpPr>
          <p:nvPr>
            <p:ph type="sldNum" sz="quarter" idx="12"/>
          </p:nvPr>
        </p:nvSpPr>
        <p:spPr>
          <a:xfrm>
            <a:off x="9241971" y="6269264"/>
            <a:ext cx="2743200" cy="365125"/>
          </a:xfrm>
        </p:spPr>
        <p:txBody>
          <a:bodyPr vert="horz" lIns="91440" tIns="45720" rIns="91440" bIns="45720" rtlCol="0" anchor="ct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pPr/>
              <a:t>23</a:t>
            </a:fld>
            <a:endParaRPr lang="ru-RU" sz="2000" b="1" dirty="0">
              <a:solidFill>
                <a:srgbClr val="0070C0"/>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34006520-7688-5D0E-CF48-D6B7471F26E7}"/>
              </a:ext>
            </a:extLst>
          </p:cNvPr>
          <p:cNvSpPr txBox="1"/>
          <p:nvPr/>
        </p:nvSpPr>
        <p:spPr>
          <a:xfrm>
            <a:off x="237966" y="1598613"/>
            <a:ext cx="11451772" cy="830997"/>
          </a:xfrm>
          <a:prstGeom prst="rect">
            <a:avLst/>
          </a:prstGeom>
          <a:noFill/>
        </p:spPr>
        <p:txBody>
          <a:bodyPr wrap="square">
            <a:spAutoFit/>
          </a:bodyPr>
          <a:lstStyle/>
          <a:p>
            <a:pPr marL="285750" indent="-285750">
              <a:buFont typeface="Wingdings" panose="05000000000000000000" pitchFamily="2" charset="2"/>
              <a:buChar char="§"/>
            </a:pPr>
            <a:r>
              <a:rPr lang="ru-RU" sz="2400" dirty="0">
                <a:effectLst/>
                <a:latin typeface="Times New Roman" panose="02020603050405020304" pitchFamily="18" charset="0"/>
                <a:ea typeface="Times New Roman" panose="02020603050405020304" pitchFamily="18" charset="0"/>
              </a:rPr>
              <a:t>Приведем чек-лист с положениями для проведения инвентаризации, для того чтобы оценить организацию инвентаризации в АО «Желдоручет». </a:t>
            </a:r>
            <a:endParaRPr lang="ru-RU" sz="2400" dirty="0"/>
          </a:p>
        </p:txBody>
      </p:sp>
      <p:graphicFrame>
        <p:nvGraphicFramePr>
          <p:cNvPr id="8" name="Таблица 7">
            <a:extLst>
              <a:ext uri="{FF2B5EF4-FFF2-40B4-BE49-F238E27FC236}">
                <a16:creationId xmlns:a16="http://schemas.microsoft.com/office/drawing/2014/main" id="{917D3BD7-387F-40F1-B9DE-E9B3B624ADB6}"/>
              </a:ext>
            </a:extLst>
          </p:cNvPr>
          <p:cNvGraphicFramePr>
            <a:graphicFrameLocks noGrp="1"/>
          </p:cNvGraphicFramePr>
          <p:nvPr>
            <p:extLst>
              <p:ext uri="{D42A27DB-BD31-4B8C-83A1-F6EECF244321}">
                <p14:modId xmlns:p14="http://schemas.microsoft.com/office/powerpoint/2010/main" val="3791280616"/>
              </p:ext>
            </p:extLst>
          </p:nvPr>
        </p:nvGraphicFramePr>
        <p:xfrm>
          <a:off x="737189" y="2653631"/>
          <a:ext cx="10453325" cy="3133558"/>
        </p:xfrm>
        <a:graphic>
          <a:graphicData uri="http://schemas.openxmlformats.org/drawingml/2006/table">
            <a:tbl>
              <a:tblPr firstRow="1" firstCol="1" bandRow="1">
                <a:tableStyleId>{93296810-A885-4BE3-A3E7-6D5BEEA58F35}</a:tableStyleId>
              </a:tblPr>
              <a:tblGrid>
                <a:gridCol w="6848472">
                  <a:extLst>
                    <a:ext uri="{9D8B030D-6E8A-4147-A177-3AD203B41FA5}">
                      <a16:colId xmlns:a16="http://schemas.microsoft.com/office/drawing/2014/main" val="1441253981"/>
                    </a:ext>
                  </a:extLst>
                </a:gridCol>
                <a:gridCol w="3604853">
                  <a:extLst>
                    <a:ext uri="{9D8B030D-6E8A-4147-A177-3AD203B41FA5}">
                      <a16:colId xmlns:a16="http://schemas.microsoft.com/office/drawing/2014/main" val="3470657241"/>
                    </a:ext>
                  </a:extLst>
                </a:gridCol>
              </a:tblGrid>
              <a:tr h="389746">
                <a:tc>
                  <a:txBody>
                    <a:bodyPr/>
                    <a:lstStyle/>
                    <a:p>
                      <a:pPr algn="ctr"/>
                      <a:r>
                        <a:rPr lang="ru-RU" sz="1600">
                          <a:effectLst/>
                          <a:latin typeface="Times New Roman" panose="02020603050405020304" pitchFamily="18" charset="0"/>
                          <a:cs typeface="Times New Roman" panose="02020603050405020304" pitchFamily="18" charset="0"/>
                        </a:rPr>
                        <a:t>Вопрос</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ru-RU" sz="1600">
                          <a:effectLst/>
                          <a:latin typeface="Times New Roman" panose="02020603050405020304" pitchFamily="18" charset="0"/>
                          <a:cs typeface="Times New Roman" panose="02020603050405020304" pitchFamily="18" charset="0"/>
                        </a:rPr>
                        <a:t>Ответ</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989627291"/>
                  </a:ext>
                </a:extLst>
              </a:tr>
              <a:tr h="389746">
                <a:tc>
                  <a:txBody>
                    <a:bodyPr/>
                    <a:lstStyle/>
                    <a:p>
                      <a:r>
                        <a:rPr lang="ru-RU" sz="1600">
                          <a:effectLst/>
                          <a:latin typeface="Times New Roman" panose="02020603050405020304" pitchFamily="18" charset="0"/>
                          <a:cs typeface="Times New Roman" panose="02020603050405020304" pitchFamily="18" charset="0"/>
                        </a:rPr>
                        <a:t>Существуют ли внутренние документы о порядке проведения инвентаризации?</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ru-RU" sz="1600">
                          <a:effectLst/>
                          <a:latin typeface="Times New Roman" panose="02020603050405020304" pitchFamily="18" charset="0"/>
                          <a:cs typeface="Times New Roman" panose="02020603050405020304" pitchFamily="18" charset="0"/>
                        </a:rPr>
                        <a:t>Да</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336882263"/>
                  </a:ext>
                </a:extLst>
              </a:tr>
              <a:tr h="494480">
                <a:tc>
                  <a:txBody>
                    <a:bodyPr/>
                    <a:lstStyle/>
                    <a:p>
                      <a:r>
                        <a:rPr lang="ru-RU" sz="1600">
                          <a:effectLst/>
                          <a:latin typeface="Times New Roman" panose="02020603050405020304" pitchFamily="18" charset="0"/>
                          <a:cs typeface="Times New Roman" panose="02020603050405020304" pitchFamily="18" charset="0"/>
                        </a:rPr>
                        <a:t>Документы внутреннего положения соответствуют учетной политике головной организации ОАО «РЖД»?</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ru-RU" sz="1600">
                          <a:effectLst/>
                          <a:latin typeface="Times New Roman" panose="02020603050405020304" pitchFamily="18" charset="0"/>
                          <a:cs typeface="Times New Roman" panose="02020603050405020304" pitchFamily="18" charset="0"/>
                        </a:rPr>
                        <a:t>Да</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62402145"/>
                  </a:ext>
                </a:extLst>
              </a:tr>
              <a:tr h="389746">
                <a:tc>
                  <a:txBody>
                    <a:bodyPr/>
                    <a:lstStyle/>
                    <a:p>
                      <a:r>
                        <a:rPr lang="ru-RU" sz="1600">
                          <a:effectLst/>
                          <a:latin typeface="Times New Roman" panose="02020603050405020304" pitchFamily="18" charset="0"/>
                          <a:cs typeface="Times New Roman" panose="02020603050405020304" pitchFamily="18" charset="0"/>
                        </a:rPr>
                        <a:t>Перед началом инвентаризации для сотрудников проводится обучение и инструктаж?</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ru-RU" sz="1600">
                          <a:effectLst/>
                          <a:latin typeface="Times New Roman" panose="02020603050405020304" pitchFamily="18" charset="0"/>
                          <a:cs typeface="Times New Roman" panose="02020603050405020304" pitchFamily="18" charset="0"/>
                        </a:rPr>
                        <a:t>Да</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549343"/>
                  </a:ext>
                </a:extLst>
              </a:tr>
              <a:tr h="494480">
                <a:tc>
                  <a:txBody>
                    <a:bodyPr/>
                    <a:lstStyle/>
                    <a:p>
                      <a:r>
                        <a:rPr lang="ru-RU" sz="1600">
                          <a:effectLst/>
                          <a:latin typeface="Times New Roman" panose="02020603050405020304" pitchFamily="18" charset="0"/>
                          <a:cs typeface="Times New Roman" panose="02020603050405020304" pitchFamily="18" charset="0"/>
                        </a:rPr>
                        <a:t>Утверждение состава постоянной и рабочей инвентаризационной комиссии соответствует требованиям ФСБУ 28/2023?</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ru-RU" sz="1600">
                          <a:effectLst/>
                          <a:latin typeface="Times New Roman" panose="02020603050405020304" pitchFamily="18" charset="0"/>
                          <a:cs typeface="Times New Roman" panose="02020603050405020304" pitchFamily="18" charset="0"/>
                        </a:rPr>
                        <a:t>Да</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707653459"/>
                  </a:ext>
                </a:extLst>
              </a:tr>
              <a:tr h="389746">
                <a:tc>
                  <a:txBody>
                    <a:bodyPr/>
                    <a:lstStyle/>
                    <a:p>
                      <a:r>
                        <a:rPr lang="ru-RU" sz="1600">
                          <a:effectLst/>
                          <a:latin typeface="Times New Roman" panose="02020603050405020304" pitchFamily="18" charset="0"/>
                          <a:cs typeface="Times New Roman" panose="02020603050405020304" pitchFamily="18" charset="0"/>
                        </a:rPr>
                        <a:t>Вся документация оформляется своевременно?</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ru-RU" sz="1600" dirty="0">
                          <a:effectLst/>
                          <a:latin typeface="Times New Roman" panose="02020603050405020304" pitchFamily="18" charset="0"/>
                          <a:cs typeface="Times New Roman" panose="02020603050405020304" pitchFamily="18" charset="0"/>
                        </a:rPr>
                        <a:t>Нет</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977782279"/>
                  </a:ext>
                </a:extLst>
              </a:tr>
              <a:tr h="389746">
                <a:tc>
                  <a:txBody>
                    <a:bodyPr/>
                    <a:lstStyle/>
                    <a:p>
                      <a:r>
                        <a:rPr lang="ru-RU" sz="1600" dirty="0">
                          <a:effectLst/>
                          <a:latin typeface="Times New Roman" panose="02020603050405020304" pitchFamily="18" charset="0"/>
                          <a:cs typeface="Times New Roman" panose="02020603050405020304" pitchFamily="18" charset="0"/>
                        </a:rPr>
                        <a:t>Автоматизация всех процессов осуществляется в полной мере?</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ru-RU" sz="1600" dirty="0">
                          <a:effectLst/>
                          <a:latin typeface="Times New Roman" panose="02020603050405020304" pitchFamily="18" charset="0"/>
                          <a:cs typeface="Times New Roman" panose="02020603050405020304" pitchFamily="18" charset="0"/>
                        </a:rPr>
                        <a:t>Нет</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456489072"/>
                  </a:ext>
                </a:extLst>
              </a:tr>
            </a:tbl>
          </a:graphicData>
        </a:graphic>
      </p:graphicFrame>
      <p:pic>
        <p:nvPicPr>
          <p:cNvPr id="9" name="Рисунок 8">
            <a:extLst>
              <a:ext uri="{FF2B5EF4-FFF2-40B4-BE49-F238E27FC236}">
                <a16:creationId xmlns:a16="http://schemas.microsoft.com/office/drawing/2014/main" id="{131ABDF1-0BA8-5525-BD49-CFBB1914583D}"/>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365098" y="0"/>
            <a:ext cx="826490" cy="547527"/>
          </a:xfrm>
          <a:prstGeom prst="rect">
            <a:avLst/>
          </a:prstGeom>
        </p:spPr>
      </p:pic>
    </p:spTree>
    <p:extLst>
      <p:ext uri="{BB962C8B-B14F-4D97-AF65-F5344CB8AC3E}">
        <p14:creationId xmlns:p14="http://schemas.microsoft.com/office/powerpoint/2010/main" val="37945987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D8701F1A-755E-03B0-F32A-35DA965105E4}"/>
              </a:ext>
            </a:extLst>
          </p:cNvPr>
          <p:cNvSpPr>
            <a:spLocks noGrp="1"/>
          </p:cNvSpPr>
          <p:nvPr>
            <p:ph type="sldNum" sz="quarter" idx="12"/>
          </p:nvPr>
        </p:nvSpPr>
        <p:spPr>
          <a:xfrm>
            <a:off x="9361086" y="6365367"/>
            <a:ext cx="2743200" cy="365125"/>
          </a:xfrm>
        </p:spPr>
        <p:txBody>
          <a:bodyP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t>24</a:t>
            </a:fld>
            <a:endParaRPr lang="ru-RU" sz="2000" b="1" dirty="0">
              <a:solidFill>
                <a:srgbClr val="0070C0"/>
              </a:solidFill>
              <a:latin typeface="Times New Roman" panose="02020603050405020304" pitchFamily="18" charset="0"/>
              <a:cs typeface="Times New Roman" panose="02020603050405020304" pitchFamily="18" charset="0"/>
            </a:endParaRPr>
          </a:p>
        </p:txBody>
      </p:sp>
      <p:sp>
        <p:nvSpPr>
          <p:cNvPr id="6" name="Заголовок 5">
            <a:extLst>
              <a:ext uri="{FF2B5EF4-FFF2-40B4-BE49-F238E27FC236}">
                <a16:creationId xmlns:a16="http://schemas.microsoft.com/office/drawing/2014/main" id="{CD6F952B-5D75-AF33-1DF9-599793274049}"/>
              </a:ext>
            </a:extLst>
          </p:cNvPr>
          <p:cNvSpPr>
            <a:spLocks noGrp="1"/>
          </p:cNvSpPr>
          <p:nvPr>
            <p:ph type="ctrTitle"/>
          </p:nvPr>
        </p:nvSpPr>
        <p:spPr>
          <a:xfrm>
            <a:off x="8268676" y="2428378"/>
            <a:ext cx="3923324" cy="2387600"/>
          </a:xfrm>
        </p:spPr>
        <p:txBody>
          <a:bodyPr>
            <a:noAutofit/>
          </a:bodyPr>
          <a:lstStyle/>
          <a:p>
            <a:r>
              <a:rPr lang="ru-RU" sz="3200" dirty="0"/>
              <a:t>Рекомендации</a:t>
            </a:r>
            <a:r>
              <a:rPr lang="ru-RU" sz="3600" dirty="0"/>
              <a:t> по изменению учетной политики</a:t>
            </a:r>
            <a:r>
              <a:rPr lang="en-US" sz="3600" dirty="0"/>
              <a:t>,</a:t>
            </a:r>
            <a:r>
              <a:rPr lang="ru-RU" sz="3600" dirty="0"/>
              <a:t> раздела 1.3 Инвентаризации ОАО «РЖД»</a:t>
            </a:r>
          </a:p>
        </p:txBody>
      </p:sp>
      <p:graphicFrame>
        <p:nvGraphicFramePr>
          <p:cNvPr id="9" name="Таблица 8">
            <a:extLst>
              <a:ext uri="{FF2B5EF4-FFF2-40B4-BE49-F238E27FC236}">
                <a16:creationId xmlns:a16="http://schemas.microsoft.com/office/drawing/2014/main" id="{78BAF111-CD06-3F8A-E427-5A04C03656C1}"/>
              </a:ext>
            </a:extLst>
          </p:cNvPr>
          <p:cNvGraphicFramePr>
            <a:graphicFrameLocks noGrp="1"/>
          </p:cNvGraphicFramePr>
          <p:nvPr>
            <p:extLst>
              <p:ext uri="{D42A27DB-BD31-4B8C-83A1-F6EECF244321}">
                <p14:modId xmlns:p14="http://schemas.microsoft.com/office/powerpoint/2010/main" val="1222445670"/>
              </p:ext>
            </p:extLst>
          </p:nvPr>
        </p:nvGraphicFramePr>
        <p:xfrm>
          <a:off x="87713" y="91448"/>
          <a:ext cx="8258619" cy="6548838"/>
        </p:xfrm>
        <a:graphic>
          <a:graphicData uri="http://schemas.openxmlformats.org/drawingml/2006/table">
            <a:tbl>
              <a:tblPr firstRow="1" firstCol="1" bandRow="1">
                <a:tableStyleId>{93296810-A885-4BE3-A3E7-6D5BEEA58F35}</a:tableStyleId>
              </a:tblPr>
              <a:tblGrid>
                <a:gridCol w="3884895">
                  <a:extLst>
                    <a:ext uri="{9D8B030D-6E8A-4147-A177-3AD203B41FA5}">
                      <a16:colId xmlns:a16="http://schemas.microsoft.com/office/drawing/2014/main" val="2469302742"/>
                    </a:ext>
                  </a:extLst>
                </a:gridCol>
                <a:gridCol w="4373724">
                  <a:extLst>
                    <a:ext uri="{9D8B030D-6E8A-4147-A177-3AD203B41FA5}">
                      <a16:colId xmlns:a16="http://schemas.microsoft.com/office/drawing/2014/main" val="2611446518"/>
                    </a:ext>
                  </a:extLst>
                </a:gridCol>
              </a:tblGrid>
              <a:tr h="748000">
                <a:tc>
                  <a:txBody>
                    <a:bodyPr/>
                    <a:lstStyle/>
                    <a:p>
                      <a:pPr algn="ctr"/>
                      <a:r>
                        <a:rPr lang="ru-RU" sz="1400">
                          <a:effectLst/>
                          <a:latin typeface="Times New Roman" panose="02020603050405020304" pitchFamily="18" charset="0"/>
                          <a:cs typeface="Times New Roman" panose="02020603050405020304" pitchFamily="18" charset="0"/>
                        </a:rPr>
                        <a:t>Содержание приказа по учетной политики на данный момент</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8277" marR="58277" marT="0" marB="0"/>
                </a:tc>
                <a:tc>
                  <a:txBody>
                    <a:bodyPr/>
                    <a:lstStyle/>
                    <a:p>
                      <a:pPr algn="ctr"/>
                      <a:r>
                        <a:rPr lang="ru-RU" sz="1400">
                          <a:effectLst/>
                          <a:latin typeface="Times New Roman" panose="02020603050405020304" pitchFamily="18" charset="0"/>
                          <a:cs typeface="Times New Roman" panose="02020603050405020304" pitchFamily="18" charset="0"/>
                        </a:rPr>
                        <a:t>Рекомендации по содержанию приказа по учетной политики после вступления в силу ФСБУ 28/2023</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8277" marR="58277" marT="0" marB="0"/>
                </a:tc>
                <a:extLst>
                  <a:ext uri="{0D108BD9-81ED-4DB2-BD59-A6C34878D82A}">
                    <a16:rowId xmlns:a16="http://schemas.microsoft.com/office/drawing/2014/main" val="1090041727"/>
                  </a:ext>
                </a:extLst>
              </a:tr>
              <a:tr h="1651369">
                <a:tc>
                  <a:txBody>
                    <a:bodyPr/>
                    <a:lstStyle/>
                    <a:p>
                      <a:pPr algn="l"/>
                      <a:r>
                        <a:rPr lang="ru-RU" sz="1400" dirty="0">
                          <a:effectLst/>
                          <a:latin typeface="Times New Roman" panose="02020603050405020304" pitchFamily="18" charset="0"/>
                          <a:cs typeface="Times New Roman" panose="02020603050405020304" pitchFamily="18" charset="0"/>
                        </a:rPr>
                        <a:t>п.4 При проведении инвентаризации могут использоваться видео- и фотофиксация в установленном ОАО «РЖД» порядке</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8277" marR="58277" marT="0" marB="0"/>
                </a:tc>
                <a:tc>
                  <a:txBody>
                    <a:bodyPr/>
                    <a:lstStyle/>
                    <a:p>
                      <a:pPr algn="l"/>
                      <a:r>
                        <a:rPr lang="ru-RU" sz="1400" dirty="0">
                          <a:effectLst/>
                          <a:latin typeface="Times New Roman" panose="02020603050405020304" pitchFamily="18" charset="0"/>
                          <a:cs typeface="Times New Roman" panose="02020603050405020304" pitchFamily="18" charset="0"/>
                        </a:rPr>
                        <a:t>п.4 При проведении инвентаризации могут использоваться видео- и фотофиксация, использование альтернативных способов фиксации, таких как </a:t>
                      </a:r>
                      <a:r>
                        <a:rPr lang="en-US" sz="1400" dirty="0">
                          <a:effectLst/>
                          <a:latin typeface="Times New Roman" panose="02020603050405020304" pitchFamily="18" charset="0"/>
                          <a:cs typeface="Times New Roman" panose="02020603050405020304" pitchFamily="18" charset="0"/>
                        </a:rPr>
                        <a:t>RFID</a:t>
                      </a:r>
                      <a:r>
                        <a:rPr lang="ru-RU" sz="1400" dirty="0">
                          <a:effectLst/>
                          <a:latin typeface="Times New Roman" panose="02020603050405020304" pitchFamily="18" charset="0"/>
                          <a:cs typeface="Times New Roman" panose="02020603050405020304" pitchFamily="18" charset="0"/>
                        </a:rPr>
                        <a:t>-технологии и штриховое </a:t>
                      </a:r>
                      <a:r>
                        <a:rPr lang="ru-RU" sz="1400" kern="1200" dirty="0">
                          <a:solidFill>
                            <a:schemeClr val="dk1"/>
                          </a:solidFill>
                          <a:effectLst/>
                          <a:latin typeface="Times New Roman" panose="02020603050405020304" pitchFamily="18" charset="0"/>
                          <a:ea typeface="+mn-ea"/>
                          <a:cs typeface="Times New Roman" panose="02020603050405020304" pitchFamily="18" charset="0"/>
                        </a:rPr>
                        <a:t>кодирование, в том числе видео-, фотофиксацию (основание пункт 4а ФСБУ 28/2023)</a:t>
                      </a:r>
                    </a:p>
                  </a:txBody>
                  <a:tcPr marL="58277" marR="58277" marT="0" marB="0"/>
                </a:tc>
                <a:extLst>
                  <a:ext uri="{0D108BD9-81ED-4DB2-BD59-A6C34878D82A}">
                    <a16:rowId xmlns:a16="http://schemas.microsoft.com/office/drawing/2014/main" val="2905380691"/>
                  </a:ext>
                </a:extLst>
              </a:tr>
              <a:tr h="935000">
                <a:tc>
                  <a:txBody>
                    <a:bodyPr/>
                    <a:lstStyle/>
                    <a:p>
                      <a:pPr algn="l"/>
                      <a:r>
                        <a:rPr lang="ru-RU" sz="1400">
                          <a:effectLst/>
                          <a:latin typeface="Times New Roman" panose="02020603050405020304" pitchFamily="18" charset="0"/>
                          <a:cs typeface="Times New Roman" panose="02020603050405020304" pitchFamily="18" charset="0"/>
                        </a:rPr>
                        <a:t>Отсутствует информация о сроках предоставления документации членам инвентаризационной комиссии</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8277" marR="58277" marT="0" marB="0"/>
                </a:tc>
                <a:tc>
                  <a:txBody>
                    <a:bodyPr/>
                    <a:lstStyle/>
                    <a:p>
                      <a:pPr algn="l"/>
                      <a:r>
                        <a:rPr lang="ru-RU" sz="1400" dirty="0">
                          <a:effectLst/>
                          <a:latin typeface="Times New Roman" panose="02020603050405020304" pitchFamily="18" charset="0"/>
                          <a:cs typeface="Times New Roman" panose="02020603050405020304" pitchFamily="18" charset="0"/>
                        </a:rPr>
                        <a:t>Отразить сроки предоставления </a:t>
                      </a:r>
                      <a:r>
                        <a:rPr lang="ru-RU" sz="1400" kern="1200" dirty="0">
                          <a:solidFill>
                            <a:schemeClr val="dk1"/>
                          </a:solidFill>
                          <a:effectLst/>
                          <a:latin typeface="Times New Roman" panose="02020603050405020304" pitchFamily="18" charset="0"/>
                          <a:ea typeface="+mn-ea"/>
                          <a:cs typeface="Times New Roman" panose="02020603050405020304" pitchFamily="18" charset="0"/>
                        </a:rPr>
                        <a:t>документации членам инвентаризационной комиссии (основание пункт 17 ФСБУ 28/2023)</a:t>
                      </a:r>
                    </a:p>
                  </a:txBody>
                  <a:tcPr marL="58277" marR="58277" marT="0" marB="0"/>
                </a:tc>
                <a:extLst>
                  <a:ext uri="{0D108BD9-81ED-4DB2-BD59-A6C34878D82A}">
                    <a16:rowId xmlns:a16="http://schemas.microsoft.com/office/drawing/2014/main" val="4229188275"/>
                  </a:ext>
                </a:extLst>
              </a:tr>
              <a:tr h="1032105">
                <a:tc>
                  <a:txBody>
                    <a:bodyPr/>
                    <a:lstStyle/>
                    <a:p>
                      <a:pPr algn="l"/>
                      <a:r>
                        <a:rPr lang="ru-RU" sz="1400">
                          <a:effectLst/>
                          <a:latin typeface="Times New Roman" panose="02020603050405020304" pitchFamily="18" charset="0"/>
                          <a:cs typeface="Times New Roman" panose="02020603050405020304" pitchFamily="18" charset="0"/>
                        </a:rPr>
                        <a:t>п.5 Для проведения инвентаризаций в филиалах ОАО «РЖД» создается рабочая инвентаризационная комиссия</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8277" marR="58277" marT="0" marB="0"/>
                </a:tc>
                <a:tc>
                  <a:txBody>
                    <a:bodyPr/>
                    <a:lstStyle/>
                    <a:p>
                      <a:pPr algn="l"/>
                      <a:r>
                        <a:rPr lang="ru-RU" sz="1400" dirty="0">
                          <a:effectLst/>
                          <a:latin typeface="Times New Roman" panose="02020603050405020304" pitchFamily="18" charset="0"/>
                          <a:cs typeface="Times New Roman" panose="02020603050405020304" pitchFamily="18" charset="0"/>
                        </a:rPr>
                        <a:t>Добавить в п.5 процедуру создания инвентаризационный комиссии, ее </a:t>
                      </a:r>
                      <a:r>
                        <a:rPr lang="ru-RU" sz="1400" kern="1200" dirty="0">
                          <a:solidFill>
                            <a:schemeClr val="dk1"/>
                          </a:solidFill>
                          <a:effectLst/>
                          <a:latin typeface="Times New Roman" panose="02020603050405020304" pitchFamily="18" charset="0"/>
                          <a:ea typeface="+mn-ea"/>
                          <a:cs typeface="Times New Roman" panose="02020603050405020304" pitchFamily="18" charset="0"/>
                        </a:rPr>
                        <a:t>состав и полномочия для различных подразделений ОАО «РЖД» (основание пункт 19 ФСБУ 28/2023)</a:t>
                      </a:r>
                    </a:p>
                  </a:txBody>
                  <a:tcPr marL="58277" marR="58277" marT="0" marB="0"/>
                </a:tc>
                <a:extLst>
                  <a:ext uri="{0D108BD9-81ED-4DB2-BD59-A6C34878D82A}">
                    <a16:rowId xmlns:a16="http://schemas.microsoft.com/office/drawing/2014/main" val="349988822"/>
                  </a:ext>
                </a:extLst>
              </a:tr>
              <a:tr h="971834">
                <a:tc>
                  <a:txBody>
                    <a:bodyPr/>
                    <a:lstStyle/>
                    <a:p>
                      <a:pPr algn="l"/>
                      <a:r>
                        <a:rPr lang="ru-RU" sz="1400">
                          <a:effectLst/>
                          <a:latin typeface="Times New Roman" panose="02020603050405020304" pitchFamily="18" charset="0"/>
                          <a:cs typeface="Times New Roman" panose="02020603050405020304" pitchFamily="18" charset="0"/>
                        </a:rPr>
                        <a:t>Отсутствует информация о способах проведении инвентаризации для различных видов активов и обязательств</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8277" marR="58277" marT="0" marB="0"/>
                </a:tc>
                <a:tc>
                  <a:txBody>
                    <a:bodyPr/>
                    <a:lstStyle/>
                    <a:p>
                      <a:pPr algn="l"/>
                      <a:r>
                        <a:rPr lang="ru-RU" sz="1400" dirty="0">
                          <a:effectLst/>
                          <a:latin typeface="Times New Roman" panose="02020603050405020304" pitchFamily="18" charset="0"/>
                          <a:cs typeface="Times New Roman" panose="02020603050405020304" pitchFamily="18" charset="0"/>
                        </a:rPr>
                        <a:t>Описать и конкретизировать способы </a:t>
                      </a:r>
                      <a:r>
                        <a:rPr lang="ru-RU" sz="1400" kern="1200" dirty="0">
                          <a:solidFill>
                            <a:schemeClr val="dk1"/>
                          </a:solidFill>
                          <a:effectLst/>
                          <a:latin typeface="Times New Roman" panose="02020603050405020304" pitchFamily="18" charset="0"/>
                          <a:ea typeface="+mn-ea"/>
                          <a:cs typeface="Times New Roman" panose="02020603050405020304" pitchFamily="18" charset="0"/>
                        </a:rPr>
                        <a:t>проведения инвентаризации для различных видов активов и обязательств (основание пункт 4 ФСБУ 28/2023)</a:t>
                      </a:r>
                    </a:p>
                  </a:txBody>
                  <a:tcPr marL="58277" marR="58277" marT="0" marB="0"/>
                </a:tc>
                <a:extLst>
                  <a:ext uri="{0D108BD9-81ED-4DB2-BD59-A6C34878D82A}">
                    <a16:rowId xmlns:a16="http://schemas.microsoft.com/office/drawing/2014/main" val="2799356455"/>
                  </a:ext>
                </a:extLst>
              </a:tr>
              <a:tr h="1210530">
                <a:tc>
                  <a:txBody>
                    <a:bodyPr/>
                    <a:lstStyle/>
                    <a:p>
                      <a:pPr algn="l"/>
                      <a:r>
                        <a:rPr lang="ru-RU" sz="1400">
                          <a:effectLst/>
                          <a:latin typeface="Times New Roman" panose="02020603050405020304" pitchFamily="18" charset="0"/>
                          <a:cs typeface="Times New Roman" panose="02020603050405020304" pitchFamily="18" charset="0"/>
                        </a:rPr>
                        <a:t>п.7 Рабочие инвентаризационные комиссии рассматривают на своих заседаниях материалы инвентаризаций и утверждают их результаты</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8277" marR="58277" marT="0" marB="0"/>
                </a:tc>
                <a:tc>
                  <a:txBody>
                    <a:bodyPr/>
                    <a:lstStyle/>
                    <a:p>
                      <a:pPr algn="l"/>
                      <a:r>
                        <a:rPr lang="ru-RU" sz="1400" dirty="0">
                          <a:effectLst/>
                          <a:latin typeface="Times New Roman" panose="02020603050405020304" pitchFamily="18" charset="0"/>
                          <a:cs typeface="Times New Roman" panose="02020603050405020304" pitchFamily="18" charset="0"/>
                        </a:rPr>
                        <a:t>В </a:t>
                      </a:r>
                      <a:r>
                        <a:rPr lang="ru-RU" sz="1400" kern="1200" dirty="0">
                          <a:solidFill>
                            <a:schemeClr val="dk1"/>
                          </a:solidFill>
                          <a:effectLst/>
                          <a:latin typeface="Times New Roman" panose="02020603050405020304" pitchFamily="18" charset="0"/>
                          <a:ea typeface="+mn-ea"/>
                          <a:cs typeface="Times New Roman" panose="02020603050405020304" pitchFamily="18" charset="0"/>
                        </a:rPr>
                        <a:t>п.7 добавить порядок оформления результатов инвентаризации (основание пункт 9,10,11,12 ФСБУ 28/2023)</a:t>
                      </a:r>
                    </a:p>
                  </a:txBody>
                  <a:tcPr marL="58277" marR="58277" marT="0" marB="0"/>
                </a:tc>
                <a:extLst>
                  <a:ext uri="{0D108BD9-81ED-4DB2-BD59-A6C34878D82A}">
                    <a16:rowId xmlns:a16="http://schemas.microsoft.com/office/drawing/2014/main" val="4224751440"/>
                  </a:ext>
                </a:extLst>
              </a:tr>
            </a:tbl>
          </a:graphicData>
        </a:graphic>
      </p:graphicFrame>
      <p:pic>
        <p:nvPicPr>
          <p:cNvPr id="10" name="Рисунок 9">
            <a:extLst>
              <a:ext uri="{FF2B5EF4-FFF2-40B4-BE49-F238E27FC236}">
                <a16:creationId xmlns:a16="http://schemas.microsoft.com/office/drawing/2014/main" id="{40853676-D79A-2A81-AD04-17E1FF9329AA}"/>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192711" y="127508"/>
            <a:ext cx="826490" cy="547527"/>
          </a:xfrm>
          <a:prstGeom prst="rect">
            <a:avLst/>
          </a:prstGeom>
        </p:spPr>
      </p:pic>
    </p:spTree>
    <p:extLst>
      <p:ext uri="{BB962C8B-B14F-4D97-AF65-F5344CB8AC3E}">
        <p14:creationId xmlns:p14="http://schemas.microsoft.com/office/powerpoint/2010/main" val="7374410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F33836-AD07-D7D6-0AE2-443BC3C24D64}"/>
              </a:ext>
            </a:extLst>
          </p:cNvPr>
          <p:cNvSpPr>
            <a:spLocks noGrp="1"/>
          </p:cNvSpPr>
          <p:nvPr>
            <p:ph type="title"/>
          </p:nvPr>
        </p:nvSpPr>
        <p:spPr>
          <a:xfrm>
            <a:off x="544286" y="212725"/>
            <a:ext cx="10918371" cy="1325563"/>
          </a:xfrm>
        </p:spPr>
        <p:txBody>
          <a:bodyPr/>
          <a:lstStyle/>
          <a:p>
            <a:pPr algn="ctr"/>
            <a:r>
              <a:rPr lang="ru-RU" sz="3200" dirty="0">
                <a:solidFill>
                  <a:srgbClr val="0070C0"/>
                </a:solidFill>
                <a:latin typeface="Times New Roman" panose="02020603050405020304" pitchFamily="18" charset="0"/>
                <a:cs typeface="Times New Roman" panose="02020603050405020304" pitchFamily="18" charset="0"/>
              </a:rPr>
              <a:t>Оценка эффективно процесса инвентаризации после </a:t>
            </a:r>
            <a:r>
              <a:rPr lang="ru-RU" sz="3200" dirty="0" err="1">
                <a:solidFill>
                  <a:srgbClr val="0070C0"/>
                </a:solidFill>
                <a:latin typeface="Times New Roman" panose="02020603050405020304" pitchFamily="18" charset="0"/>
                <a:cs typeface="Times New Roman" panose="02020603050405020304" pitchFamily="18" charset="0"/>
              </a:rPr>
              <a:t>новвоведений</a:t>
            </a:r>
            <a:r>
              <a:rPr lang="ru-RU" sz="3200" dirty="0">
                <a:solidFill>
                  <a:srgbClr val="0070C0"/>
                </a:solidFill>
                <a:latin typeface="Times New Roman" panose="02020603050405020304" pitchFamily="18" charset="0"/>
                <a:cs typeface="Times New Roman" panose="02020603050405020304" pitchFamily="18" charset="0"/>
              </a:rPr>
              <a:t> </a:t>
            </a:r>
          </a:p>
        </p:txBody>
      </p:sp>
      <p:sp>
        <p:nvSpPr>
          <p:cNvPr id="5" name="Номер слайда 4">
            <a:extLst>
              <a:ext uri="{FF2B5EF4-FFF2-40B4-BE49-F238E27FC236}">
                <a16:creationId xmlns:a16="http://schemas.microsoft.com/office/drawing/2014/main" id="{C9E6B596-FCCB-2ECB-CA1A-1EF22CD72871}"/>
              </a:ext>
            </a:extLst>
          </p:cNvPr>
          <p:cNvSpPr>
            <a:spLocks noGrp="1"/>
          </p:cNvSpPr>
          <p:nvPr>
            <p:ph type="sldNum" sz="quarter" idx="12"/>
          </p:nvPr>
        </p:nvSpPr>
        <p:spPr>
          <a:xfrm>
            <a:off x="9302217" y="6280150"/>
            <a:ext cx="2743200" cy="365125"/>
          </a:xfrm>
        </p:spPr>
        <p:txBody>
          <a:bodyP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t>25</a:t>
            </a:fld>
            <a:endParaRPr lang="ru-RU" sz="2000" b="1" dirty="0">
              <a:solidFill>
                <a:srgbClr val="0070C0"/>
              </a:solidFill>
              <a:latin typeface="Times New Roman" panose="02020603050405020304" pitchFamily="18" charset="0"/>
              <a:cs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240EB00C-0B3A-26A4-E0DB-E389A0E13A25}"/>
              </a:ext>
            </a:extLst>
          </p:cNvPr>
          <p:cNvGraphicFramePr>
            <a:graphicFrameLocks noGrp="1"/>
          </p:cNvGraphicFramePr>
          <p:nvPr>
            <p:extLst>
              <p:ext uri="{D42A27DB-BD31-4B8C-83A1-F6EECF244321}">
                <p14:modId xmlns:p14="http://schemas.microsoft.com/office/powerpoint/2010/main" val="53691291"/>
              </p:ext>
            </p:extLst>
          </p:nvPr>
        </p:nvGraphicFramePr>
        <p:xfrm>
          <a:off x="1518183" y="2080883"/>
          <a:ext cx="9155634" cy="2937578"/>
        </p:xfrm>
        <a:graphic>
          <a:graphicData uri="http://schemas.openxmlformats.org/drawingml/2006/table">
            <a:tbl>
              <a:tblPr firstRow="1" firstCol="1" bandRow="1">
                <a:tableStyleId>{93296810-A885-4BE3-A3E7-6D5BEEA58F35}</a:tableStyleId>
              </a:tblPr>
              <a:tblGrid>
                <a:gridCol w="2927447">
                  <a:extLst>
                    <a:ext uri="{9D8B030D-6E8A-4147-A177-3AD203B41FA5}">
                      <a16:colId xmlns:a16="http://schemas.microsoft.com/office/drawing/2014/main" val="77216288"/>
                    </a:ext>
                  </a:extLst>
                </a:gridCol>
                <a:gridCol w="3030031">
                  <a:extLst>
                    <a:ext uri="{9D8B030D-6E8A-4147-A177-3AD203B41FA5}">
                      <a16:colId xmlns:a16="http://schemas.microsoft.com/office/drawing/2014/main" val="153936754"/>
                    </a:ext>
                  </a:extLst>
                </a:gridCol>
                <a:gridCol w="3198156">
                  <a:extLst>
                    <a:ext uri="{9D8B030D-6E8A-4147-A177-3AD203B41FA5}">
                      <a16:colId xmlns:a16="http://schemas.microsoft.com/office/drawing/2014/main" val="554557093"/>
                    </a:ext>
                  </a:extLst>
                </a:gridCol>
              </a:tblGrid>
              <a:tr h="456108">
                <a:tc>
                  <a:txBody>
                    <a:bodyPr/>
                    <a:lstStyle/>
                    <a:p>
                      <a:pPr algn="ctr"/>
                      <a:r>
                        <a:rPr lang="ru-RU" sz="1800">
                          <a:effectLst/>
                          <a:latin typeface="Times New Roman" panose="02020603050405020304" pitchFamily="18" charset="0"/>
                          <a:cs typeface="Times New Roman" panose="02020603050405020304" pitchFamily="18" charset="0"/>
                        </a:rPr>
                        <a:t>Показатель</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ru-RU" sz="1800">
                          <a:effectLst/>
                          <a:latin typeface="Times New Roman" panose="02020603050405020304" pitchFamily="18" charset="0"/>
                          <a:cs typeface="Times New Roman" panose="02020603050405020304" pitchFamily="18" charset="0"/>
                        </a:rPr>
                        <a:t>Текущее состояние</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ru-RU" sz="1800">
                          <a:effectLst/>
                          <a:latin typeface="Times New Roman" panose="02020603050405020304" pitchFamily="18" charset="0"/>
                          <a:cs typeface="Times New Roman" panose="02020603050405020304" pitchFamily="18" charset="0"/>
                        </a:rPr>
                        <a:t>После внедрения</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885166550"/>
                  </a:ext>
                </a:extLst>
              </a:tr>
              <a:tr h="578675">
                <a:tc>
                  <a:txBody>
                    <a:bodyPr/>
                    <a:lstStyle/>
                    <a:p>
                      <a:pPr algn="ctr"/>
                      <a:r>
                        <a:rPr lang="ru-RU" sz="1800">
                          <a:effectLst/>
                          <a:latin typeface="Times New Roman" panose="02020603050405020304" pitchFamily="18" charset="0"/>
                          <a:cs typeface="Times New Roman" panose="02020603050405020304" pitchFamily="18" charset="0"/>
                        </a:rPr>
                        <a:t>Время на одну инвентаризацию</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ru-RU" sz="1800">
                          <a:effectLst/>
                          <a:latin typeface="Times New Roman" panose="02020603050405020304" pitchFamily="18" charset="0"/>
                          <a:cs typeface="Times New Roman" panose="02020603050405020304" pitchFamily="18" charset="0"/>
                        </a:rPr>
                        <a:t>7 рабочих дней</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ru-RU" sz="1800">
                          <a:effectLst/>
                          <a:latin typeface="Times New Roman" panose="02020603050405020304" pitchFamily="18" charset="0"/>
                          <a:cs typeface="Times New Roman" panose="02020603050405020304" pitchFamily="18" charset="0"/>
                        </a:rPr>
                        <a:t>2 рабочих дня</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900468734"/>
                  </a:ext>
                </a:extLst>
              </a:tr>
              <a:tr h="456108">
                <a:tc>
                  <a:txBody>
                    <a:bodyPr/>
                    <a:lstStyle/>
                    <a:p>
                      <a:pPr algn="ctr"/>
                      <a:r>
                        <a:rPr lang="ru-RU" sz="1800">
                          <a:effectLst/>
                          <a:latin typeface="Times New Roman" panose="02020603050405020304" pitchFamily="18" charset="0"/>
                          <a:cs typeface="Times New Roman" panose="02020603050405020304" pitchFamily="18" charset="0"/>
                        </a:rPr>
                        <a:t>Ошибки учета</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ru-RU" sz="1800">
                          <a:effectLst/>
                          <a:latin typeface="Times New Roman" panose="02020603050405020304" pitchFamily="18" charset="0"/>
                          <a:cs typeface="Times New Roman" panose="02020603050405020304" pitchFamily="18" charset="0"/>
                        </a:rPr>
                        <a:t>Высокий уровень</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ru-RU" sz="1800">
                          <a:effectLst/>
                          <a:latin typeface="Times New Roman" panose="02020603050405020304" pitchFamily="18" charset="0"/>
                          <a:cs typeface="Times New Roman" panose="02020603050405020304" pitchFamily="18" charset="0"/>
                        </a:rPr>
                        <a:t>Низкий уровень</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291660562"/>
                  </a:ext>
                </a:extLst>
              </a:tr>
              <a:tr h="578675">
                <a:tc>
                  <a:txBody>
                    <a:bodyPr/>
                    <a:lstStyle/>
                    <a:p>
                      <a:pPr algn="ctr"/>
                      <a:r>
                        <a:rPr lang="ru-RU" sz="1800">
                          <a:effectLst/>
                          <a:latin typeface="Times New Roman" panose="02020603050405020304" pitchFamily="18" charset="0"/>
                          <a:cs typeface="Times New Roman" panose="02020603050405020304" pitchFamily="18" charset="0"/>
                        </a:rPr>
                        <a:t>Использование рабочего времени</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ru-RU" sz="1800">
                          <a:effectLst/>
                          <a:latin typeface="Times New Roman" panose="02020603050405020304" pitchFamily="18" charset="0"/>
                          <a:cs typeface="Times New Roman" panose="02020603050405020304" pitchFamily="18" charset="0"/>
                        </a:rPr>
                        <a:t>Занято большое количество сотрудников</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ru-RU" sz="1800">
                          <a:effectLst/>
                          <a:latin typeface="Times New Roman" panose="02020603050405020304" pitchFamily="18" charset="0"/>
                          <a:cs typeface="Times New Roman" panose="02020603050405020304" pitchFamily="18" charset="0"/>
                        </a:rPr>
                        <a:t>Освобождение рабочей силы</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317289808"/>
                  </a:ext>
                </a:extLst>
              </a:tr>
              <a:tr h="868012">
                <a:tc>
                  <a:txBody>
                    <a:bodyPr/>
                    <a:lstStyle/>
                    <a:p>
                      <a:pPr algn="ctr"/>
                      <a:r>
                        <a:rPr lang="ru-RU" sz="1800">
                          <a:effectLst/>
                          <a:latin typeface="Times New Roman" panose="02020603050405020304" pitchFamily="18" charset="0"/>
                          <a:cs typeface="Times New Roman" panose="02020603050405020304" pitchFamily="18" charset="0"/>
                        </a:rPr>
                        <a:t>Стоимость процедуры</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ru-RU" sz="1800">
                          <a:effectLst/>
                          <a:latin typeface="Times New Roman" panose="02020603050405020304" pitchFamily="18" charset="0"/>
                          <a:cs typeface="Times New Roman" panose="02020603050405020304" pitchFamily="18" charset="0"/>
                        </a:rPr>
                        <a:t>Высокая стоимость привлечения дополнительного персонала</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ru-RU" sz="1800" dirty="0">
                          <a:effectLst/>
                          <a:latin typeface="Times New Roman" panose="02020603050405020304" pitchFamily="18" charset="0"/>
                          <a:cs typeface="Times New Roman" panose="02020603050405020304" pitchFamily="18" charset="0"/>
                        </a:rPr>
                        <a:t>Экономия на персонале и оперативных расходах</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307933103"/>
                  </a:ext>
                </a:extLst>
              </a:tr>
            </a:tbl>
          </a:graphicData>
        </a:graphic>
      </p:graphicFrame>
      <p:pic>
        <p:nvPicPr>
          <p:cNvPr id="7" name="Рисунок 6">
            <a:extLst>
              <a:ext uri="{FF2B5EF4-FFF2-40B4-BE49-F238E27FC236}">
                <a16:creationId xmlns:a16="http://schemas.microsoft.com/office/drawing/2014/main" id="{E088D418-0A60-8AED-097A-072ABC53BF8A}"/>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127397" y="232604"/>
            <a:ext cx="826490" cy="547527"/>
          </a:xfrm>
          <a:prstGeom prst="rect">
            <a:avLst/>
          </a:prstGeom>
        </p:spPr>
      </p:pic>
    </p:spTree>
    <p:extLst>
      <p:ext uri="{BB962C8B-B14F-4D97-AF65-F5344CB8AC3E}">
        <p14:creationId xmlns:p14="http://schemas.microsoft.com/office/powerpoint/2010/main" val="14347312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4004177-91A3-80B4-7D24-B785B346BEDC}"/>
              </a:ext>
            </a:extLst>
          </p:cNvPr>
          <p:cNvSpPr>
            <a:spLocks noGrp="1"/>
          </p:cNvSpPr>
          <p:nvPr>
            <p:ph idx="1"/>
          </p:nvPr>
        </p:nvSpPr>
        <p:spPr>
          <a:xfrm>
            <a:off x="446313" y="670985"/>
            <a:ext cx="11495316" cy="2256518"/>
          </a:xfrm>
        </p:spPr>
        <p:txBody>
          <a:bodyPr>
            <a:normAutofit/>
          </a:bodyPr>
          <a:lstStyle/>
          <a:p>
            <a:pPr marL="0" indent="0" algn="ctr">
              <a:buNone/>
            </a:pPr>
            <a:r>
              <a:rPr lang="ru-RU" sz="3200" dirty="0">
                <a:solidFill>
                  <a:srgbClr val="0070C0"/>
                </a:solidFill>
                <a:latin typeface="Times New Roman" panose="02020603050405020304" pitchFamily="18" charset="0"/>
                <a:ea typeface="+mj-ea"/>
                <a:cs typeface="Times New Roman" panose="02020603050405020304" pitchFamily="18" charset="0"/>
              </a:rPr>
              <a:t>Стоимость автоматизированных технологий (для 43 БЕ)</a:t>
            </a:r>
          </a:p>
        </p:txBody>
      </p:sp>
      <p:sp>
        <p:nvSpPr>
          <p:cNvPr id="5" name="Номер слайда 4">
            <a:extLst>
              <a:ext uri="{FF2B5EF4-FFF2-40B4-BE49-F238E27FC236}">
                <a16:creationId xmlns:a16="http://schemas.microsoft.com/office/drawing/2014/main" id="{5222C372-A594-2CFF-D9F9-F045F0955C87}"/>
              </a:ext>
            </a:extLst>
          </p:cNvPr>
          <p:cNvSpPr>
            <a:spLocks noGrp="1"/>
          </p:cNvSpPr>
          <p:nvPr>
            <p:ph type="sldNum" sz="quarter" idx="12"/>
          </p:nvPr>
        </p:nvSpPr>
        <p:spPr>
          <a:xfrm>
            <a:off x="9198429" y="6191250"/>
            <a:ext cx="2743200" cy="365125"/>
          </a:xfrm>
        </p:spPr>
        <p:txBody>
          <a:bodyPr vert="horz" lIns="91440" tIns="45720" rIns="91440" bIns="45720" rtlCol="0" anchor="ct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pPr/>
              <a:t>26</a:t>
            </a:fld>
            <a:endParaRPr lang="ru-RU" sz="2000" b="1" dirty="0">
              <a:solidFill>
                <a:srgbClr val="0070C0"/>
              </a:solidFill>
              <a:latin typeface="Times New Roman" panose="02020603050405020304" pitchFamily="18" charset="0"/>
              <a:cs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85921748-CB5A-710A-E5DD-6198CFAA4D5F}"/>
              </a:ext>
            </a:extLst>
          </p:cNvPr>
          <p:cNvGraphicFramePr>
            <a:graphicFrameLocks noGrp="1"/>
          </p:cNvGraphicFramePr>
          <p:nvPr>
            <p:extLst>
              <p:ext uri="{D42A27DB-BD31-4B8C-83A1-F6EECF244321}">
                <p14:modId xmlns:p14="http://schemas.microsoft.com/office/powerpoint/2010/main" val="1874078409"/>
              </p:ext>
            </p:extLst>
          </p:nvPr>
        </p:nvGraphicFramePr>
        <p:xfrm>
          <a:off x="1414523" y="2064907"/>
          <a:ext cx="9626857" cy="3623535"/>
        </p:xfrm>
        <a:graphic>
          <a:graphicData uri="http://schemas.openxmlformats.org/drawingml/2006/table">
            <a:tbl>
              <a:tblPr firstRow="1" firstCol="1" bandRow="1">
                <a:tableStyleId>{93296810-A885-4BE3-A3E7-6D5BEEA58F35}</a:tableStyleId>
              </a:tblPr>
              <a:tblGrid>
                <a:gridCol w="4568725">
                  <a:extLst>
                    <a:ext uri="{9D8B030D-6E8A-4147-A177-3AD203B41FA5}">
                      <a16:colId xmlns:a16="http://schemas.microsoft.com/office/drawing/2014/main" val="3872605147"/>
                    </a:ext>
                  </a:extLst>
                </a:gridCol>
                <a:gridCol w="1702067">
                  <a:extLst>
                    <a:ext uri="{9D8B030D-6E8A-4147-A177-3AD203B41FA5}">
                      <a16:colId xmlns:a16="http://schemas.microsoft.com/office/drawing/2014/main" val="3930306533"/>
                    </a:ext>
                  </a:extLst>
                </a:gridCol>
                <a:gridCol w="3356065">
                  <a:extLst>
                    <a:ext uri="{9D8B030D-6E8A-4147-A177-3AD203B41FA5}">
                      <a16:colId xmlns:a16="http://schemas.microsoft.com/office/drawing/2014/main" val="929291367"/>
                    </a:ext>
                  </a:extLst>
                </a:gridCol>
              </a:tblGrid>
              <a:tr h="288290">
                <a:tc>
                  <a:txBody>
                    <a:bodyPr/>
                    <a:lstStyle/>
                    <a:p>
                      <a:pPr algn="ctr"/>
                      <a:r>
                        <a:rPr lang="ru-RU" sz="1600">
                          <a:effectLst/>
                          <a:latin typeface="Times New Roman" panose="02020603050405020304" pitchFamily="18" charset="0"/>
                          <a:cs typeface="Times New Roman" panose="02020603050405020304" pitchFamily="18" charset="0"/>
                        </a:rPr>
                        <a:t>Оборудование</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r>
                        <a:rPr lang="ru-RU" sz="1600" dirty="0">
                          <a:effectLst/>
                          <a:latin typeface="Times New Roman" panose="02020603050405020304" pitchFamily="18" charset="0"/>
                          <a:cs typeface="Times New Roman" panose="02020603050405020304" pitchFamily="18" charset="0"/>
                        </a:rPr>
                        <a:t>Стоимость</a:t>
                      </a:r>
                      <a:r>
                        <a:rPr lang="en-US" sz="1600" dirty="0">
                          <a:effectLst/>
                          <a:latin typeface="Times New Roman" panose="02020603050405020304" pitchFamily="18" charset="0"/>
                          <a:cs typeface="Times New Roman" panose="02020603050405020304" pitchFamily="18" charset="0"/>
                        </a:rPr>
                        <a:t>,</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руб</a:t>
                      </a:r>
                      <a:endParaRPr lang="ru-RU" dirty="0"/>
                    </a:p>
                  </a:txBody>
                  <a:tcPr marL="68580" marR="68580" marT="0" marB="0"/>
                </a:tc>
                <a:tc>
                  <a:txBody>
                    <a:bodyPr/>
                    <a:lstStyle/>
                    <a:p>
                      <a:r>
                        <a:rPr lang="ru-RU" sz="1600" dirty="0">
                          <a:effectLst/>
                          <a:latin typeface="Times New Roman" panose="02020603050405020304" pitchFamily="18" charset="0"/>
                          <a:cs typeface="Times New Roman" panose="02020603050405020304" pitchFamily="18" charset="0"/>
                        </a:rPr>
                        <a:t>Расчет</a:t>
                      </a:r>
                      <a:endParaRPr lang="ru-RU" dirty="0"/>
                    </a:p>
                  </a:txBody>
                  <a:tcPr marL="68580" marR="68580" marT="0" marB="0"/>
                </a:tc>
                <a:extLst>
                  <a:ext uri="{0D108BD9-81ED-4DB2-BD59-A6C34878D82A}">
                    <a16:rowId xmlns:a16="http://schemas.microsoft.com/office/drawing/2014/main" val="4288848459"/>
                  </a:ext>
                </a:extLst>
              </a:tr>
              <a:tr h="288290">
                <a:tc gridSpan="3">
                  <a:txBody>
                    <a:bodyPr/>
                    <a:lstStyle/>
                    <a:p>
                      <a:pPr algn="ctr"/>
                      <a:r>
                        <a:rPr lang="en-US" sz="1600">
                          <a:effectLst/>
                          <a:latin typeface="Times New Roman" panose="02020603050405020304" pitchFamily="18" charset="0"/>
                          <a:cs typeface="Times New Roman" panose="02020603050405020304" pitchFamily="18" charset="0"/>
                        </a:rPr>
                        <a:t>RFID-</a:t>
                      </a:r>
                      <a:r>
                        <a:rPr lang="ru-RU" sz="1600">
                          <a:effectLst/>
                          <a:latin typeface="Times New Roman" panose="02020603050405020304" pitchFamily="18" charset="0"/>
                          <a:cs typeface="Times New Roman" panose="02020603050405020304" pitchFamily="18" charset="0"/>
                        </a:rPr>
                        <a:t>технологии</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ru-RU"/>
                    </a:p>
                  </a:txBody>
                  <a:tcPr/>
                </a:tc>
                <a:tc hMerge="1">
                  <a:txBody>
                    <a:bodyPr/>
                    <a:lstStyle/>
                    <a:p>
                      <a:pPr algn="ct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40494322"/>
                  </a:ext>
                </a:extLst>
              </a:tr>
              <a:tr h="288290">
                <a:tc>
                  <a:txBody>
                    <a:bodyPr/>
                    <a:lstStyle/>
                    <a:p>
                      <a:r>
                        <a:rPr lang="ru-RU" sz="1600">
                          <a:effectLst/>
                          <a:latin typeface="Times New Roman" panose="02020603050405020304" pitchFamily="18" charset="0"/>
                          <a:cs typeface="Times New Roman" panose="02020603050405020304" pitchFamily="18" charset="0"/>
                        </a:rPr>
                        <a:t>RFID-принтер этикеток </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r>
                        <a:rPr lang="ru-RU" sz="1600">
                          <a:effectLst/>
                          <a:latin typeface="Times New Roman" panose="02020603050405020304" pitchFamily="18" charset="0"/>
                          <a:cs typeface="Times New Roman" panose="02020603050405020304" pitchFamily="18" charset="0"/>
                        </a:rPr>
                        <a:t>213 273</a:t>
                      </a:r>
                      <a:endParaRPr lang="ru-RU" sz="2400">
                        <a:latin typeface="Times New Roman" panose="02020603050405020304" pitchFamily="18" charset="0"/>
                        <a:cs typeface="Times New Roman" panose="02020603050405020304" pitchFamily="18" charset="0"/>
                      </a:endParaRPr>
                    </a:p>
                  </a:txBody>
                  <a:tcPr marL="68580" marR="68580" marT="0" marB="0" anchor="b"/>
                </a:tc>
                <a:tc>
                  <a:txBody>
                    <a:bodyPr/>
                    <a:lstStyle/>
                    <a:p>
                      <a:r>
                        <a:rPr lang="ru-RU" sz="1600">
                          <a:effectLst/>
                          <a:latin typeface="Times New Roman" panose="02020603050405020304" pitchFamily="18" charset="0"/>
                          <a:cs typeface="Times New Roman" panose="02020603050405020304" pitchFamily="18" charset="0"/>
                        </a:rPr>
                        <a:t>213 273 × 43 = 9 170 739</a:t>
                      </a:r>
                      <a:endParaRPr lang="ru-RU" sz="2400">
                        <a:latin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3759063446"/>
                  </a:ext>
                </a:extLst>
              </a:tr>
              <a:tr h="288290">
                <a:tc>
                  <a:txBody>
                    <a:bodyPr/>
                    <a:lstStyle/>
                    <a:p>
                      <a:r>
                        <a:rPr lang="ru-RU" sz="1600">
                          <a:effectLst/>
                          <a:latin typeface="Times New Roman" panose="02020603050405020304" pitchFamily="18" charset="0"/>
                          <a:cs typeface="Times New Roman" panose="02020603050405020304" pitchFamily="18" charset="0"/>
                        </a:rPr>
                        <a:t>Терминал сбора данных RFID</a:t>
                      </a:r>
                    </a:p>
                    <a:p>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600">
                          <a:effectLst/>
                          <a:latin typeface="Times New Roman" panose="02020603050405020304" pitchFamily="18" charset="0"/>
                          <a:cs typeface="Times New Roman" panose="02020603050405020304" pitchFamily="18" charset="0"/>
                        </a:rPr>
                        <a:t>117 517</a:t>
                      </a:r>
                      <a:endParaRPr lang="ru-RU" sz="2400">
                        <a:latin typeface="Times New Roman" panose="02020603050405020304" pitchFamily="18" charset="0"/>
                        <a:cs typeface="Times New Roman" panose="02020603050405020304" pitchFamily="18" charset="0"/>
                      </a:endParaRPr>
                    </a:p>
                  </a:txBody>
                  <a:tcPr marL="68580" marR="68580" marT="0" marB="0"/>
                </a:tc>
                <a:tc>
                  <a:txBody>
                    <a:bodyPr/>
                    <a:lstStyle/>
                    <a:p>
                      <a:r>
                        <a:rPr lang="en-US" sz="1600">
                          <a:effectLst/>
                          <a:latin typeface="Times New Roman" panose="02020603050405020304" pitchFamily="18" charset="0"/>
                          <a:cs typeface="Times New Roman" panose="02020603050405020304" pitchFamily="18" charset="0"/>
                        </a:rPr>
                        <a:t>117 517 × 43 = 5 053 231</a:t>
                      </a:r>
                      <a:endParaRPr lang="ru-RU" sz="2400">
                        <a:latin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2957194"/>
                  </a:ext>
                </a:extLst>
              </a:tr>
              <a:tr h="288290">
                <a:tc>
                  <a:txBody>
                    <a:bodyPr/>
                    <a:lstStyle/>
                    <a:p>
                      <a:r>
                        <a:rPr lang="ru-RU" sz="1600">
                          <a:effectLst/>
                          <a:latin typeface="Times New Roman" panose="02020603050405020304" pitchFamily="18" charset="0"/>
                          <a:cs typeface="Times New Roman" panose="02020603050405020304" pitchFamily="18" charset="0"/>
                        </a:rPr>
                        <a:t>Программное обеспечение для 1С Клеверенс: Учет имущества, RFID</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r>
                        <a:rPr lang="ru-RU" sz="1600">
                          <a:effectLst/>
                          <a:latin typeface="Times New Roman" panose="02020603050405020304" pitchFamily="18" charset="0"/>
                          <a:cs typeface="Times New Roman" panose="02020603050405020304" pitchFamily="18" charset="0"/>
                        </a:rPr>
                        <a:t>551 375</a:t>
                      </a:r>
                      <a:endParaRPr lang="ru-RU" sz="2400">
                        <a:latin typeface="Times New Roman" panose="02020603050405020304" pitchFamily="18" charset="0"/>
                        <a:cs typeface="Times New Roman" panose="02020603050405020304" pitchFamily="18" charset="0"/>
                      </a:endParaRPr>
                    </a:p>
                  </a:txBody>
                  <a:tcPr marL="68580" marR="68580" marT="0" marB="0"/>
                </a:tc>
                <a:tc>
                  <a:txBody>
                    <a:bodyPr/>
                    <a:lstStyle/>
                    <a:p>
                      <a:r>
                        <a:rPr lang="ru-RU" sz="1600" dirty="0">
                          <a:effectLst/>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95187323"/>
                  </a:ext>
                </a:extLst>
              </a:tr>
              <a:tr h="288290">
                <a:tc>
                  <a:txBody>
                    <a:bodyPr/>
                    <a:lstStyle/>
                    <a:p>
                      <a:r>
                        <a:rPr lang="ru-RU" sz="1600">
                          <a:effectLst/>
                          <a:latin typeface="Times New Roman" panose="02020603050405020304" pitchFamily="18" charset="0"/>
                          <a:cs typeface="Times New Roman" panose="02020603050405020304" pitchFamily="18" charset="0"/>
                        </a:rPr>
                        <a:t>Итого</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gridSpan="2">
                  <a:txBody>
                    <a:bodyPr/>
                    <a:lstStyle/>
                    <a:p>
                      <a:r>
                        <a:rPr lang="ru-RU" sz="1600" dirty="0">
                          <a:effectLst/>
                          <a:latin typeface="Times New Roman" panose="02020603050405020304" pitchFamily="18" charset="0"/>
                          <a:cs typeface="Times New Roman" panose="02020603050405020304" pitchFamily="18" charset="0"/>
                        </a:rPr>
                        <a:t>9 170 739 + 5 053 231 + 551 375 = 14 775 345</a:t>
                      </a:r>
                      <a:endParaRPr lang="ru-RU" sz="2400" dirty="0">
                        <a:latin typeface="Times New Roman" panose="02020603050405020304" pitchFamily="18" charset="0"/>
                        <a:cs typeface="Times New Roman" panose="02020603050405020304" pitchFamily="18" charset="0"/>
                      </a:endParaRPr>
                    </a:p>
                  </a:txBody>
                  <a:tcPr marL="68580" marR="68580" marT="0" marB="0"/>
                </a:tc>
                <a:tc hMerge="1">
                  <a:txBody>
                    <a:bodyPr/>
                    <a:lstStyle/>
                    <a:p>
                      <a:endParaRPr lang="ru-RU" sz="2400" dirty="0">
                        <a:latin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32891848"/>
                  </a:ext>
                </a:extLst>
              </a:tr>
              <a:tr h="288290">
                <a:tc gridSpan="3">
                  <a:txBody>
                    <a:bodyPr/>
                    <a:lstStyle/>
                    <a:p>
                      <a:pPr algn="ctr"/>
                      <a:r>
                        <a:rPr lang="ru-RU" sz="1600">
                          <a:effectLst/>
                          <a:latin typeface="Times New Roman" panose="02020603050405020304" pitchFamily="18" charset="0"/>
                          <a:cs typeface="Times New Roman" panose="02020603050405020304" pitchFamily="18" charset="0"/>
                        </a:rPr>
                        <a:t>Штриховое кодирование</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ru-RU"/>
                    </a:p>
                  </a:txBody>
                  <a:tcPr/>
                </a:tc>
                <a:tc hMerge="1">
                  <a:txBody>
                    <a:bodyPr/>
                    <a:lstStyle/>
                    <a:p>
                      <a:pPr algn="ct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24741946"/>
                  </a:ext>
                </a:extLst>
              </a:tr>
              <a:tr h="288290">
                <a:tc>
                  <a:txBody>
                    <a:bodyPr/>
                    <a:lstStyle/>
                    <a:p>
                      <a:pPr algn="ctr"/>
                      <a:r>
                        <a:rPr lang="ru-RU" sz="1600">
                          <a:effectLst/>
                          <a:latin typeface="Times New Roman" panose="02020603050405020304" pitchFamily="18" charset="0"/>
                          <a:cs typeface="Times New Roman" panose="02020603050405020304" pitchFamily="18" charset="0"/>
                        </a:rPr>
                        <a:t>Терминал сбора данных</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600">
                          <a:effectLst/>
                          <a:latin typeface="Times New Roman" panose="02020603050405020304" pitchFamily="18" charset="0"/>
                          <a:cs typeface="Times New Roman" panose="02020603050405020304" pitchFamily="18" charset="0"/>
                        </a:rPr>
                        <a:t>43 775 </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600">
                          <a:effectLst/>
                          <a:latin typeface="Times New Roman" panose="02020603050405020304" pitchFamily="18" charset="0"/>
                          <a:cs typeface="Times New Roman" panose="02020603050405020304" pitchFamily="18" charset="0"/>
                        </a:rPr>
                        <a:t>43 775 × 43 = 1 882 325</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77028823"/>
                  </a:ext>
                </a:extLst>
              </a:tr>
              <a:tr h="288290">
                <a:tc>
                  <a:txBody>
                    <a:bodyPr/>
                    <a:lstStyle/>
                    <a:p>
                      <a:pPr algn="ctr"/>
                      <a:r>
                        <a:rPr lang="ru-RU" sz="1600">
                          <a:effectLst/>
                          <a:latin typeface="Times New Roman" panose="02020603050405020304" pitchFamily="18" charset="0"/>
                          <a:cs typeface="Times New Roman" panose="02020603050405020304" pitchFamily="18" charset="0"/>
                        </a:rPr>
                        <a:t>Термопринтер этикеток</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600">
                          <a:effectLst/>
                          <a:latin typeface="Times New Roman" panose="02020603050405020304" pitchFamily="18" charset="0"/>
                          <a:cs typeface="Times New Roman" panose="02020603050405020304" pitchFamily="18" charset="0"/>
                        </a:rPr>
                        <a:t>11 700</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600">
                          <a:effectLst/>
                          <a:latin typeface="Times New Roman" panose="02020603050405020304" pitchFamily="18" charset="0"/>
                          <a:cs typeface="Times New Roman" panose="02020603050405020304" pitchFamily="18" charset="0"/>
                        </a:rPr>
                        <a:t>11 700 × 43 = 503 100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3544241"/>
                  </a:ext>
                </a:extLst>
              </a:tr>
              <a:tr h="372767">
                <a:tc>
                  <a:txBody>
                    <a:bodyPr/>
                    <a:lstStyle/>
                    <a:p>
                      <a:pPr algn="ctr"/>
                      <a:r>
                        <a:rPr lang="ru-RU" sz="1600" dirty="0">
                          <a:effectLst/>
                          <a:latin typeface="Times New Roman" panose="02020603050405020304" pitchFamily="18" charset="0"/>
                          <a:cs typeface="Times New Roman" panose="02020603050405020304" pitchFamily="18" charset="0"/>
                        </a:rPr>
                        <a:t>Программное обеспечений основных средств</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600">
                          <a:effectLst/>
                          <a:latin typeface="Times New Roman" panose="02020603050405020304" pitchFamily="18" charset="0"/>
                          <a:cs typeface="Times New Roman" panose="02020603050405020304" pitchFamily="18" charset="0"/>
                        </a:rPr>
                        <a:t>35 954</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600" dirty="0">
                          <a:effectLst/>
                          <a:latin typeface="Times New Roman" panose="02020603050405020304" pitchFamily="18" charset="0"/>
                          <a:cs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10003812"/>
                  </a:ext>
                </a:extLst>
              </a:tr>
              <a:tr h="257378">
                <a:tc>
                  <a:txBody>
                    <a:bodyPr/>
                    <a:lstStyle/>
                    <a:p>
                      <a:pPr algn="ctr"/>
                      <a:r>
                        <a:rPr lang="ru-RU" sz="1600">
                          <a:effectLst/>
                          <a:latin typeface="Times New Roman" panose="02020603050405020304" pitchFamily="18" charset="0"/>
                          <a:cs typeface="Times New Roman" panose="02020603050405020304" pitchFamily="18" charset="0"/>
                        </a:rPr>
                        <a:t>Итого</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gridSpan="2">
                  <a:txBody>
                    <a:bodyPr/>
                    <a:lstStyle/>
                    <a:p>
                      <a:pPr algn="ctr"/>
                      <a:r>
                        <a:rPr lang="ru-RU" sz="1600" dirty="0">
                          <a:effectLst/>
                          <a:latin typeface="Times New Roman" panose="02020603050405020304" pitchFamily="18" charset="0"/>
                          <a:cs typeface="Times New Roman" panose="02020603050405020304" pitchFamily="18" charset="0"/>
                        </a:rPr>
                        <a:t>1 882 325 + 503 100 + 35 954 = 2 421 370</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pPr algn="ct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15663199"/>
                  </a:ext>
                </a:extLst>
              </a:tr>
            </a:tbl>
          </a:graphicData>
        </a:graphic>
      </p:graphicFrame>
      <p:pic>
        <p:nvPicPr>
          <p:cNvPr id="7" name="Рисунок 6">
            <a:extLst>
              <a:ext uri="{FF2B5EF4-FFF2-40B4-BE49-F238E27FC236}">
                <a16:creationId xmlns:a16="http://schemas.microsoft.com/office/drawing/2014/main" id="{53CC7087-9455-8C5A-DCFC-55EA9F7B59AE}"/>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127397" y="232604"/>
            <a:ext cx="826490" cy="547527"/>
          </a:xfrm>
          <a:prstGeom prst="rect">
            <a:avLst/>
          </a:prstGeom>
        </p:spPr>
      </p:pic>
    </p:spTree>
    <p:extLst>
      <p:ext uri="{BB962C8B-B14F-4D97-AF65-F5344CB8AC3E}">
        <p14:creationId xmlns:p14="http://schemas.microsoft.com/office/powerpoint/2010/main" val="14288500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23528AC-7B67-1E9D-366B-1308B10E2997}"/>
              </a:ext>
            </a:extLst>
          </p:cNvPr>
          <p:cNvSpPr>
            <a:spLocks noGrp="1"/>
          </p:cNvSpPr>
          <p:nvPr>
            <p:ph idx="1"/>
          </p:nvPr>
        </p:nvSpPr>
        <p:spPr>
          <a:xfrm>
            <a:off x="718457" y="136525"/>
            <a:ext cx="10515600" cy="1616075"/>
          </a:xfrm>
        </p:spPr>
        <p:txBody>
          <a:bodyPr/>
          <a:lstStyle/>
          <a:p>
            <a:pPr marL="0" indent="0" algn="ctr">
              <a:buNone/>
            </a:pPr>
            <a:r>
              <a:rPr lang="ru-RU" sz="3200" dirty="0">
                <a:solidFill>
                  <a:srgbClr val="0070C0"/>
                </a:solidFill>
                <a:latin typeface="Times New Roman" panose="02020603050405020304" pitchFamily="18" charset="0"/>
                <a:ea typeface="+mj-ea"/>
                <a:cs typeface="Times New Roman" panose="02020603050405020304" pitchFamily="18" charset="0"/>
              </a:rPr>
              <a:t>Затраты на проведение инвентаризации до внедрения и после внедрения автоматизированных технологий</a:t>
            </a:r>
          </a:p>
        </p:txBody>
      </p:sp>
      <p:sp>
        <p:nvSpPr>
          <p:cNvPr id="5" name="Номер слайда 4">
            <a:extLst>
              <a:ext uri="{FF2B5EF4-FFF2-40B4-BE49-F238E27FC236}">
                <a16:creationId xmlns:a16="http://schemas.microsoft.com/office/drawing/2014/main" id="{6FA1D732-386F-B400-7BB8-3FB3B7067708}"/>
              </a:ext>
            </a:extLst>
          </p:cNvPr>
          <p:cNvSpPr>
            <a:spLocks noGrp="1"/>
          </p:cNvSpPr>
          <p:nvPr>
            <p:ph type="sldNum" sz="quarter" idx="12"/>
          </p:nvPr>
        </p:nvSpPr>
        <p:spPr>
          <a:xfrm>
            <a:off x="9290957" y="6236607"/>
            <a:ext cx="2743200" cy="365125"/>
          </a:xfrm>
        </p:spPr>
        <p:txBody>
          <a:bodyP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t>27</a:t>
            </a:fld>
            <a:endParaRPr lang="ru-RU" sz="2000" b="1" dirty="0">
              <a:solidFill>
                <a:srgbClr val="0070C0"/>
              </a:solidFill>
              <a:latin typeface="Times New Roman" panose="02020603050405020304" pitchFamily="18" charset="0"/>
              <a:cs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1C4FC701-1232-3037-88E0-3928D3ADDEF6}"/>
              </a:ext>
            </a:extLst>
          </p:cNvPr>
          <p:cNvGraphicFramePr>
            <a:graphicFrameLocks noGrp="1"/>
          </p:cNvGraphicFramePr>
          <p:nvPr>
            <p:extLst>
              <p:ext uri="{D42A27DB-BD31-4B8C-83A1-F6EECF244321}">
                <p14:modId xmlns:p14="http://schemas.microsoft.com/office/powerpoint/2010/main" val="92453831"/>
              </p:ext>
            </p:extLst>
          </p:nvPr>
        </p:nvGraphicFramePr>
        <p:xfrm>
          <a:off x="1529443" y="1676399"/>
          <a:ext cx="9133114" cy="4365171"/>
        </p:xfrm>
        <a:graphic>
          <a:graphicData uri="http://schemas.openxmlformats.org/drawingml/2006/table">
            <a:tbl>
              <a:tblPr firstRow="1" firstCol="1" bandRow="1">
                <a:tableStyleId>{93296810-A885-4BE3-A3E7-6D5BEEA58F35}</a:tableStyleId>
              </a:tblPr>
              <a:tblGrid>
                <a:gridCol w="3009313">
                  <a:extLst>
                    <a:ext uri="{9D8B030D-6E8A-4147-A177-3AD203B41FA5}">
                      <a16:colId xmlns:a16="http://schemas.microsoft.com/office/drawing/2014/main" val="1995219942"/>
                    </a:ext>
                  </a:extLst>
                </a:gridCol>
                <a:gridCol w="3112593">
                  <a:extLst>
                    <a:ext uri="{9D8B030D-6E8A-4147-A177-3AD203B41FA5}">
                      <a16:colId xmlns:a16="http://schemas.microsoft.com/office/drawing/2014/main" val="2267411017"/>
                    </a:ext>
                  </a:extLst>
                </a:gridCol>
                <a:gridCol w="3011208">
                  <a:extLst>
                    <a:ext uri="{9D8B030D-6E8A-4147-A177-3AD203B41FA5}">
                      <a16:colId xmlns:a16="http://schemas.microsoft.com/office/drawing/2014/main" val="765936292"/>
                    </a:ext>
                  </a:extLst>
                </a:gridCol>
              </a:tblGrid>
              <a:tr h="485019">
                <a:tc>
                  <a:txBody>
                    <a:bodyPr/>
                    <a:lstStyle/>
                    <a:p>
                      <a:pPr algn="ctr">
                        <a:lnSpc>
                          <a:spcPct val="150000"/>
                        </a:lnSpc>
                      </a:pPr>
                      <a:r>
                        <a:rPr lang="ru-RU" sz="1800">
                          <a:effectLst/>
                          <a:latin typeface="Times New Roman" panose="02020603050405020304" pitchFamily="18" charset="0"/>
                          <a:cs typeface="Times New Roman" panose="02020603050405020304" pitchFamily="18" charset="0"/>
                        </a:rPr>
                        <a:t>Статья расходов</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ru-RU" sz="1800">
                          <a:effectLst/>
                          <a:latin typeface="Times New Roman" panose="02020603050405020304" pitchFamily="18" charset="0"/>
                          <a:cs typeface="Times New Roman" panose="02020603050405020304" pitchFamily="18" charset="0"/>
                        </a:rPr>
                        <a:t>Сумма</a:t>
                      </a:r>
                      <a:r>
                        <a:rPr lang="en-US" sz="1800">
                          <a:effectLst/>
                          <a:latin typeface="Times New Roman" panose="02020603050405020304" pitchFamily="18" charset="0"/>
                          <a:cs typeface="Times New Roman" panose="02020603050405020304" pitchFamily="18" charset="0"/>
                        </a:rPr>
                        <a:t>,</a:t>
                      </a:r>
                      <a:r>
                        <a:rPr lang="ru-RU" sz="1800">
                          <a:effectLst/>
                          <a:latin typeface="Times New Roman" panose="02020603050405020304" pitchFamily="18" charset="0"/>
                          <a:cs typeface="Times New Roman" panose="02020603050405020304" pitchFamily="18" charset="0"/>
                        </a:rPr>
                        <a:t> руб</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ru-RU" sz="1800">
                          <a:effectLst/>
                          <a:latin typeface="Times New Roman" panose="02020603050405020304" pitchFamily="18" charset="0"/>
                          <a:cs typeface="Times New Roman" panose="02020603050405020304" pitchFamily="18" charset="0"/>
                        </a:rPr>
                        <a:t>Итого</a:t>
                      </a:r>
                      <a:r>
                        <a:rPr lang="en-US" sz="1800">
                          <a:effectLst/>
                          <a:latin typeface="Times New Roman" panose="02020603050405020304" pitchFamily="18" charset="0"/>
                          <a:cs typeface="Times New Roman" panose="02020603050405020304" pitchFamily="18" charset="0"/>
                        </a:rPr>
                        <a:t>/</a:t>
                      </a:r>
                      <a:r>
                        <a:rPr lang="ru-RU" sz="1800">
                          <a:effectLst/>
                          <a:latin typeface="Times New Roman" panose="02020603050405020304" pitchFamily="18" charset="0"/>
                          <a:cs typeface="Times New Roman" panose="02020603050405020304" pitchFamily="18" charset="0"/>
                        </a:rPr>
                        <a:t>Расчет</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41643950"/>
                  </a:ext>
                </a:extLst>
              </a:tr>
              <a:tr h="485019">
                <a:tc gridSpan="3">
                  <a:txBody>
                    <a:bodyPr/>
                    <a:lstStyle/>
                    <a:p>
                      <a:pPr algn="ctr">
                        <a:lnSpc>
                          <a:spcPct val="150000"/>
                        </a:lnSpc>
                      </a:pPr>
                      <a:r>
                        <a:rPr lang="ru-RU" sz="1800">
                          <a:effectLst/>
                          <a:latin typeface="Times New Roman" panose="02020603050405020304" pitchFamily="18" charset="0"/>
                          <a:cs typeface="Times New Roman" panose="02020603050405020304" pitchFamily="18" charset="0"/>
                        </a:rPr>
                        <a:t>Затраты до введения автоматизированных технологий</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912425840"/>
                  </a:ext>
                </a:extLst>
              </a:tr>
              <a:tr h="485019">
                <a:tc>
                  <a:txBody>
                    <a:bodyPr/>
                    <a:lstStyle/>
                    <a:p>
                      <a:r>
                        <a:rPr lang="ru-RU" sz="1800">
                          <a:effectLst/>
                          <a:latin typeface="Times New Roman" panose="02020603050405020304" pitchFamily="18" charset="0"/>
                          <a:cs typeface="Times New Roman" panose="02020603050405020304" pitchFamily="18" charset="0"/>
                        </a:rPr>
                        <a:t>Суточные</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800">
                          <a:effectLst/>
                          <a:latin typeface="Times New Roman" panose="02020603050405020304" pitchFamily="18" charset="0"/>
                          <a:cs typeface="Times New Roman" panose="02020603050405020304" pitchFamily="18" charset="0"/>
                        </a:rPr>
                        <a:t>200</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800">
                          <a:effectLst/>
                          <a:latin typeface="Times New Roman" panose="02020603050405020304" pitchFamily="18" charset="0"/>
                          <a:cs typeface="Times New Roman" panose="02020603050405020304" pitchFamily="18" charset="0"/>
                        </a:rPr>
                        <a:t>200 × 100 чел. =20 000</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04204491"/>
                  </a:ext>
                </a:extLst>
              </a:tr>
              <a:tr h="485019">
                <a:tc>
                  <a:txBody>
                    <a:bodyPr/>
                    <a:lstStyle/>
                    <a:p>
                      <a:r>
                        <a:rPr lang="ru-RU" sz="1800">
                          <a:effectLst/>
                          <a:latin typeface="Times New Roman" panose="02020603050405020304" pitchFamily="18" charset="0"/>
                          <a:cs typeface="Times New Roman" panose="02020603050405020304" pitchFamily="18" charset="0"/>
                        </a:rPr>
                        <a:t>Транспортные расходы</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800">
                          <a:effectLst/>
                          <a:latin typeface="Times New Roman" panose="02020603050405020304" pitchFamily="18" charset="0"/>
                          <a:cs typeface="Times New Roman" panose="02020603050405020304" pitchFamily="18" charset="0"/>
                        </a:rPr>
                        <a:t>70</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800">
                          <a:effectLst/>
                          <a:latin typeface="Times New Roman" panose="02020603050405020304" pitchFamily="18" charset="0"/>
                          <a:cs typeface="Times New Roman" panose="02020603050405020304" pitchFamily="18" charset="0"/>
                        </a:rPr>
                        <a:t>70 × 100 чел. = 7 000</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99890305"/>
                  </a:ext>
                </a:extLst>
              </a:tr>
              <a:tr h="485019">
                <a:tc>
                  <a:txBody>
                    <a:bodyPr/>
                    <a:lstStyle/>
                    <a:p>
                      <a:r>
                        <a:rPr lang="ru-RU" sz="1800">
                          <a:effectLst/>
                          <a:latin typeface="Times New Roman" panose="02020603050405020304" pitchFamily="18" charset="0"/>
                          <a:cs typeface="Times New Roman" panose="02020603050405020304" pitchFamily="18" charset="0"/>
                        </a:rPr>
                        <a:t>Итого</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gridSpan="2">
                  <a:txBody>
                    <a:bodyPr/>
                    <a:lstStyle/>
                    <a:p>
                      <a:pPr algn="just">
                        <a:lnSpc>
                          <a:spcPct val="150000"/>
                        </a:lnSpc>
                      </a:pPr>
                      <a:r>
                        <a:rPr lang="ru-RU" sz="1800">
                          <a:effectLst/>
                          <a:latin typeface="Times New Roman" panose="02020603050405020304" pitchFamily="18" charset="0"/>
                          <a:cs typeface="Times New Roman" panose="02020603050405020304" pitchFamily="18" charset="0"/>
                        </a:rPr>
                        <a:t>20 000 + 7 000 = 27 000</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ru-RU"/>
                    </a:p>
                  </a:txBody>
                  <a:tcPr/>
                </a:tc>
                <a:extLst>
                  <a:ext uri="{0D108BD9-81ED-4DB2-BD59-A6C34878D82A}">
                    <a16:rowId xmlns:a16="http://schemas.microsoft.com/office/drawing/2014/main" val="1103820573"/>
                  </a:ext>
                </a:extLst>
              </a:tr>
              <a:tr h="485019">
                <a:tc gridSpan="3">
                  <a:txBody>
                    <a:bodyPr/>
                    <a:lstStyle/>
                    <a:p>
                      <a:pPr algn="ctr">
                        <a:lnSpc>
                          <a:spcPct val="150000"/>
                        </a:lnSpc>
                      </a:pPr>
                      <a:r>
                        <a:rPr lang="ru-RU" sz="1800">
                          <a:effectLst/>
                          <a:latin typeface="Times New Roman" panose="02020603050405020304" pitchFamily="18" charset="0"/>
                          <a:cs typeface="Times New Roman" panose="02020603050405020304" pitchFamily="18" charset="0"/>
                        </a:rPr>
                        <a:t>Затраты после внедрения автоматизированных технологий</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963077837"/>
                  </a:ext>
                </a:extLst>
              </a:tr>
              <a:tr h="485019">
                <a:tc>
                  <a:txBody>
                    <a:bodyPr/>
                    <a:lstStyle/>
                    <a:p>
                      <a:r>
                        <a:rPr lang="ru-RU" sz="1800">
                          <a:effectLst/>
                          <a:latin typeface="Times New Roman" panose="02020603050405020304" pitchFamily="18" charset="0"/>
                          <a:cs typeface="Times New Roman" panose="02020603050405020304" pitchFamily="18" charset="0"/>
                        </a:rPr>
                        <a:t>Суточные</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800">
                          <a:effectLst/>
                          <a:latin typeface="Times New Roman" panose="02020603050405020304" pitchFamily="18" charset="0"/>
                          <a:cs typeface="Times New Roman" panose="02020603050405020304" pitchFamily="18" charset="0"/>
                        </a:rPr>
                        <a:t>200</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800">
                          <a:effectLst/>
                          <a:latin typeface="Times New Roman" panose="02020603050405020304" pitchFamily="18" charset="0"/>
                          <a:cs typeface="Times New Roman" panose="02020603050405020304" pitchFamily="18" charset="0"/>
                        </a:rPr>
                        <a:t>200 × 50 чел. = 10 000</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71021229"/>
                  </a:ext>
                </a:extLst>
              </a:tr>
              <a:tr h="485019">
                <a:tc>
                  <a:txBody>
                    <a:bodyPr/>
                    <a:lstStyle/>
                    <a:p>
                      <a:r>
                        <a:rPr lang="ru-RU" sz="1800">
                          <a:effectLst/>
                          <a:latin typeface="Times New Roman" panose="02020603050405020304" pitchFamily="18" charset="0"/>
                          <a:cs typeface="Times New Roman" panose="02020603050405020304" pitchFamily="18" charset="0"/>
                        </a:rPr>
                        <a:t>Транспортные расходы</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800">
                          <a:effectLst/>
                          <a:latin typeface="Times New Roman" panose="02020603050405020304" pitchFamily="18" charset="0"/>
                          <a:cs typeface="Times New Roman" panose="02020603050405020304" pitchFamily="18" charset="0"/>
                        </a:rPr>
                        <a:t>70</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800">
                          <a:effectLst/>
                          <a:latin typeface="Times New Roman" panose="02020603050405020304" pitchFamily="18" charset="0"/>
                          <a:cs typeface="Times New Roman" panose="02020603050405020304" pitchFamily="18" charset="0"/>
                        </a:rPr>
                        <a:t>70 × 50 чел. = 3 500</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4638768"/>
                  </a:ext>
                </a:extLst>
              </a:tr>
              <a:tr h="485019">
                <a:tc>
                  <a:txBody>
                    <a:bodyPr/>
                    <a:lstStyle/>
                    <a:p>
                      <a:pPr>
                        <a:lnSpc>
                          <a:spcPct val="150000"/>
                        </a:lnSpc>
                      </a:pPr>
                      <a:r>
                        <a:rPr lang="ru-RU" sz="1800">
                          <a:effectLst/>
                          <a:latin typeface="Times New Roman" panose="02020603050405020304" pitchFamily="18" charset="0"/>
                          <a:cs typeface="Times New Roman" panose="02020603050405020304" pitchFamily="18" charset="0"/>
                        </a:rPr>
                        <a:t>Итого</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gridSpan="2">
                  <a:txBody>
                    <a:bodyPr/>
                    <a:lstStyle/>
                    <a:p>
                      <a:pPr algn="just">
                        <a:lnSpc>
                          <a:spcPct val="150000"/>
                        </a:lnSpc>
                      </a:pPr>
                      <a:r>
                        <a:rPr lang="ru-RU" sz="1800" dirty="0">
                          <a:effectLst/>
                          <a:latin typeface="Times New Roman" panose="02020603050405020304" pitchFamily="18" charset="0"/>
                          <a:cs typeface="Times New Roman" panose="02020603050405020304" pitchFamily="18" charset="0"/>
                        </a:rPr>
                        <a:t>10 000 + 3500 = 13 500</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ru-RU"/>
                    </a:p>
                  </a:txBody>
                  <a:tcPr/>
                </a:tc>
                <a:extLst>
                  <a:ext uri="{0D108BD9-81ED-4DB2-BD59-A6C34878D82A}">
                    <a16:rowId xmlns:a16="http://schemas.microsoft.com/office/drawing/2014/main" val="2816995842"/>
                  </a:ext>
                </a:extLst>
              </a:tr>
            </a:tbl>
          </a:graphicData>
        </a:graphic>
      </p:graphicFrame>
      <p:pic>
        <p:nvPicPr>
          <p:cNvPr id="7" name="Рисунок 6">
            <a:extLst>
              <a:ext uri="{FF2B5EF4-FFF2-40B4-BE49-F238E27FC236}">
                <a16:creationId xmlns:a16="http://schemas.microsoft.com/office/drawing/2014/main" id="{1E6F2845-A39B-5480-318F-CCA49163D4AE}"/>
              </a:ext>
            </a:extLst>
          </p:cNvPr>
          <p:cNvPicPr>
            <a:picLocks noChangeAspect="1"/>
          </p:cNvPicPr>
          <p:nvPr/>
        </p:nvPicPr>
        <p:blipFill rotWithShape="1">
          <a:blip r:embed="rId2">
            <a:duotone>
              <a:prstClr val="black"/>
              <a:srgbClr val="7DABF7">
                <a:tint val="45000"/>
                <a:satMod val="400000"/>
              </a:srgbClr>
            </a:duotone>
            <a:extLst>
              <a:ext uri="{BEBA8EAE-BF5A-486C-A8C5-ECC9F3942E4B}">
                <a14:imgProps xmlns:a14="http://schemas.microsoft.com/office/drawing/2010/main">
                  <a14:imgLayer r:embed="rId3">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1127397" y="232604"/>
            <a:ext cx="826490" cy="547527"/>
          </a:xfrm>
          <a:prstGeom prst="rect">
            <a:avLst/>
          </a:prstGeom>
        </p:spPr>
      </p:pic>
    </p:spTree>
    <p:extLst>
      <p:ext uri="{BB962C8B-B14F-4D97-AF65-F5344CB8AC3E}">
        <p14:creationId xmlns:p14="http://schemas.microsoft.com/office/powerpoint/2010/main" val="33376036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7E9A8C3-ABAC-3132-9B7C-3AC4F85EA052}"/>
              </a:ext>
            </a:extLst>
          </p:cNvPr>
          <p:cNvSpPr>
            <a:spLocks noGrp="1"/>
          </p:cNvSpPr>
          <p:nvPr>
            <p:ph type="title"/>
          </p:nvPr>
        </p:nvSpPr>
        <p:spPr>
          <a:xfrm>
            <a:off x="5026768" y="0"/>
            <a:ext cx="2138464" cy="1325563"/>
          </a:xfrm>
        </p:spPr>
        <p:txBody>
          <a:bodyPr/>
          <a:lstStyle/>
          <a:p>
            <a:r>
              <a:rPr lang="ru-RU" dirty="0">
                <a:solidFill>
                  <a:srgbClr val="0070C0"/>
                </a:solidFill>
              </a:rPr>
              <a:t>Итоги</a:t>
            </a:r>
            <a:r>
              <a:rPr lang="en-US" dirty="0">
                <a:solidFill>
                  <a:srgbClr val="0070C0"/>
                </a:solidFill>
              </a:rPr>
              <a:t> </a:t>
            </a:r>
            <a:endParaRPr lang="ru-RU" dirty="0">
              <a:solidFill>
                <a:srgbClr val="0070C0"/>
              </a:solidFill>
            </a:endParaRPr>
          </a:p>
        </p:txBody>
      </p:sp>
      <p:sp>
        <p:nvSpPr>
          <p:cNvPr id="5" name="Номер слайда 4">
            <a:extLst>
              <a:ext uri="{FF2B5EF4-FFF2-40B4-BE49-F238E27FC236}">
                <a16:creationId xmlns:a16="http://schemas.microsoft.com/office/drawing/2014/main" id="{985C4767-1109-2DA7-D231-F62D7BB128F7}"/>
              </a:ext>
            </a:extLst>
          </p:cNvPr>
          <p:cNvSpPr>
            <a:spLocks noGrp="1"/>
          </p:cNvSpPr>
          <p:nvPr>
            <p:ph type="sldNum" sz="quarter" idx="12"/>
          </p:nvPr>
        </p:nvSpPr>
        <p:spPr>
          <a:xfrm>
            <a:off x="9242898" y="6268801"/>
            <a:ext cx="2743200" cy="365125"/>
          </a:xfrm>
        </p:spPr>
        <p:txBody>
          <a:bodyPr/>
          <a:lstStyle/>
          <a:p>
            <a:fld id="{2867FFB2-FA83-4A05-BBB4-8E512F127361}" type="slidenum">
              <a:rPr lang="ru-RU" sz="2000" b="1">
                <a:solidFill>
                  <a:srgbClr val="0070C0"/>
                </a:solidFill>
                <a:latin typeface="Times New Roman" panose="02020603050405020304" pitchFamily="18" charset="0"/>
                <a:cs typeface="Times New Roman" panose="02020603050405020304" pitchFamily="18" charset="0"/>
              </a:rPr>
              <a:t>28</a:t>
            </a:fld>
            <a:endParaRPr lang="ru-RU" sz="2000" b="1" dirty="0">
              <a:solidFill>
                <a:srgbClr val="0070C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55C5AF2E-DF0C-E88B-FEEC-EB923B828D8F}"/>
              </a:ext>
            </a:extLst>
          </p:cNvPr>
          <p:cNvSpPr txBox="1"/>
          <p:nvPr/>
        </p:nvSpPr>
        <p:spPr>
          <a:xfrm>
            <a:off x="264268" y="1458766"/>
            <a:ext cx="11721830" cy="4832092"/>
          </a:xfrm>
          <a:prstGeom prst="rect">
            <a:avLst/>
          </a:prstGeom>
          <a:noFill/>
        </p:spPr>
        <p:txBody>
          <a:bodyPr wrap="square" rtlCol="0">
            <a:spAutoFit/>
          </a:bodyPr>
          <a:lstStyle/>
          <a:p>
            <a:pPr marL="285750" indent="-285750">
              <a:buFont typeface="Wingdings" panose="05000000000000000000" pitchFamily="2" charset="2"/>
              <a:buChar char="§"/>
            </a:pPr>
            <a:r>
              <a:rPr lang="ru-RU" sz="2800" dirty="0">
                <a:latin typeface="Times New Roman" panose="02020603050405020304" pitchFamily="18" charset="0"/>
                <a:cs typeface="Times New Roman" panose="02020603050405020304" pitchFamily="18" charset="0"/>
              </a:rPr>
              <a:t>Инвентаризация имущества и обязательств в ОАО «РЖД» была проведена в соответствии с законодательством</a:t>
            </a:r>
            <a:r>
              <a:rPr lang="en-US" sz="2800" dirty="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
            </a:pPr>
            <a:r>
              <a:rPr lang="ru-RU" sz="2800" dirty="0">
                <a:latin typeface="Times New Roman" panose="02020603050405020304" pitchFamily="18" charset="0"/>
                <a:cs typeface="Times New Roman" panose="02020603050405020304" pitchFamily="18" charset="0"/>
              </a:rPr>
              <a:t>Разработан проект-приказа по учетной политики раздела 1.3 Инвентаризация ОАО «РЖД»</a:t>
            </a:r>
            <a:r>
              <a:rPr lang="en-US" sz="2800" dirty="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ru-RU" sz="2800" dirty="0">
                <a:latin typeface="Times New Roman" panose="02020603050405020304" pitchFamily="18" charset="0"/>
                <a:cs typeface="Times New Roman" panose="02020603050405020304" pitchFamily="18" charset="0"/>
              </a:rPr>
              <a:t>Предложены рекомендации для автоматизации процесса инвентаризации с использованием </a:t>
            </a:r>
            <a:r>
              <a:rPr lang="en-US" sz="2800" dirty="0">
                <a:latin typeface="Times New Roman" panose="02020603050405020304" pitchFamily="18" charset="0"/>
                <a:cs typeface="Times New Roman" panose="02020603050405020304" pitchFamily="18" charset="0"/>
              </a:rPr>
              <a:t>RFID-</a:t>
            </a:r>
            <a:r>
              <a:rPr lang="ru-RU" sz="2800" dirty="0">
                <a:latin typeface="Times New Roman" panose="02020603050405020304" pitchFamily="18" charset="0"/>
                <a:cs typeface="Times New Roman" panose="02020603050405020304" pitchFamily="18" charset="0"/>
              </a:rPr>
              <a:t>технологии</a:t>
            </a:r>
            <a:r>
              <a:rPr lang="en-US" sz="2800" dirty="0">
                <a:latin typeface="Times New Roman" panose="02020603050405020304" pitchFamily="18" charset="0"/>
                <a:cs typeface="Times New Roman" panose="02020603050405020304" pitchFamily="18" charset="0"/>
              </a:rPr>
              <a:t>,</a:t>
            </a:r>
            <a:r>
              <a:rPr lang="ru-RU" sz="2800" dirty="0">
                <a:latin typeface="Times New Roman" panose="02020603050405020304" pitchFamily="18" charset="0"/>
                <a:cs typeface="Times New Roman" panose="02020603050405020304" pitchFamily="18" charset="0"/>
              </a:rPr>
              <a:t> штрихового кодирования</a:t>
            </a:r>
          </a:p>
          <a:p>
            <a:pPr marL="285750" indent="-285750">
              <a:buFont typeface="Wingdings" panose="05000000000000000000" pitchFamily="2" charset="2"/>
              <a:buChar char="§"/>
            </a:pPr>
            <a:endParaRPr lang="ru-RU" sz="28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sz="28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56104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Picture background">
            <a:extLst>
              <a:ext uri="{FF2B5EF4-FFF2-40B4-BE49-F238E27FC236}">
                <a16:creationId xmlns:a16="http://schemas.microsoft.com/office/drawing/2014/main" id="{B0898783-682B-CDDC-4C37-C94376AC3A73}"/>
              </a:ext>
            </a:extLst>
          </p:cNvPr>
          <p:cNvPicPr>
            <a:picLocks noChangeAspect="1" noChangeArrowheads="1"/>
          </p:cNvPicPr>
          <p:nvPr/>
        </p:nvPicPr>
        <p:blipFill>
          <a:blip r:embed="rId2">
            <a:duotone>
              <a:prstClr val="black"/>
              <a:schemeClr val="accent6">
                <a:tint val="45000"/>
                <a:satMod val="400000"/>
              </a:schemeClr>
            </a:duotone>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rcRect/>
          <a:stretch>
            <a:fillRect/>
          </a:stretch>
        </p:blipFill>
        <p:spPr bwMode="auto">
          <a:xfrm>
            <a:off x="-174171" y="-511628"/>
            <a:ext cx="12616542" cy="7870372"/>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9">
            <a:extLst>
              <a:ext uri="{FF2B5EF4-FFF2-40B4-BE49-F238E27FC236}">
                <a16:creationId xmlns:a16="http://schemas.microsoft.com/office/drawing/2014/main" id="{159E7D65-FCA2-4EE3-93FD-F5486779F7E2}"/>
              </a:ext>
            </a:extLst>
          </p:cNvPr>
          <p:cNvSpPr txBox="1">
            <a:spLocks/>
          </p:cNvSpPr>
          <p:nvPr/>
        </p:nvSpPr>
        <p:spPr>
          <a:xfrm>
            <a:off x="4161104" y="2278733"/>
            <a:ext cx="4432499" cy="1150267"/>
          </a:xfrm>
          <a:prstGeom prst="rect">
            <a:avLst/>
          </a:prstGeom>
          <a:effectLst>
            <a:outerShdw blurRad="50800" dist="38100" dir="5400000" algn="t" rotWithShape="0">
              <a:schemeClr val="accent4">
                <a:lumMod val="50000"/>
                <a:alpha val="40000"/>
              </a:schemeClr>
            </a:outerShdw>
          </a:effectLst>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7200" b="1" dirty="0">
                <a:solidFill>
                  <a:schemeClr val="bg1"/>
                </a:solidFill>
              </a:rPr>
              <a:t>Спасибо за Внимание</a:t>
            </a:r>
          </a:p>
        </p:txBody>
      </p:sp>
      <p:pic>
        <p:nvPicPr>
          <p:cNvPr id="2" name="Рисунок 1">
            <a:extLst>
              <a:ext uri="{FF2B5EF4-FFF2-40B4-BE49-F238E27FC236}">
                <a16:creationId xmlns:a16="http://schemas.microsoft.com/office/drawing/2014/main" id="{CDBF2C9A-D82C-6A8B-659A-0D4B6A8B247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30869" b="61253" l="10000" r="90000">
                        <a14:foregroundMark x1="26094" y1="45625" x2="26094" y2="45625"/>
                        <a14:foregroundMark x1="62344" y1="37734" x2="62344" y2="37734"/>
                        <a14:foregroundMark x1="75234" y1="43516" x2="75234" y2="43516"/>
                      </a14:backgroundRemoval>
                    </a14:imgEffect>
                  </a14:imgLayer>
                </a14:imgProps>
              </a:ext>
            </a:extLst>
          </a:blip>
          <a:srcRect t="27071" b="34949"/>
          <a:stretch/>
        </p:blipFill>
        <p:spPr>
          <a:xfrm>
            <a:off x="10985883" y="-41161"/>
            <a:ext cx="826490" cy="547527"/>
          </a:xfrm>
          <a:prstGeom prst="rect">
            <a:avLst/>
          </a:prstGeom>
        </p:spPr>
      </p:pic>
      <p:pic>
        <p:nvPicPr>
          <p:cNvPr id="3" name="Рисунок 2">
            <a:extLst>
              <a:ext uri="{FF2B5EF4-FFF2-40B4-BE49-F238E27FC236}">
                <a16:creationId xmlns:a16="http://schemas.microsoft.com/office/drawing/2014/main" id="{06E725D7-91E8-A969-AE84-1853FD7B593F}"/>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foregroundMark x1="57456" y1="54255" x2="57456" y2="54255"/>
                        <a14:foregroundMark x1="39912" y1="61348" x2="39912" y2="61348"/>
                        <a14:foregroundMark x1="50877" y1="78014" x2="50877" y2="78014"/>
                        <a14:foregroundMark x1="41228" y1="85461" x2="41228" y2="85461"/>
                      </a14:backgroundRemoval>
                    </a14:imgEffect>
                  </a14:imgLayer>
                </a14:imgProps>
              </a:ext>
            </a:extLst>
          </a:blip>
          <a:stretch>
            <a:fillRect/>
          </a:stretch>
        </p:blipFill>
        <p:spPr>
          <a:xfrm>
            <a:off x="9806426" y="-255690"/>
            <a:ext cx="1179457" cy="976587"/>
          </a:xfrm>
          <a:prstGeom prst="rect">
            <a:avLst/>
          </a:prstGeom>
        </p:spPr>
      </p:pic>
    </p:spTree>
    <p:extLst>
      <p:ext uri="{BB962C8B-B14F-4D97-AF65-F5344CB8AC3E}">
        <p14:creationId xmlns:p14="http://schemas.microsoft.com/office/powerpoint/2010/main" val="22681397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Тема Office">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1318</TotalTime>
  <Words>2530</Words>
  <Application>Microsoft Office PowerPoint</Application>
  <PresentationFormat>Широкоэкранный</PresentationFormat>
  <Paragraphs>387</Paragraphs>
  <Slides>29</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29</vt:i4>
      </vt:variant>
    </vt:vector>
  </HeadingPairs>
  <TitlesOfParts>
    <vt:vector size="36" baseType="lpstr">
      <vt:lpstr>Aptos</vt:lpstr>
      <vt:lpstr>Arial</vt:lpstr>
      <vt:lpstr>Calibri</vt:lpstr>
      <vt:lpstr>Calibri Light</vt:lpstr>
      <vt:lpstr>Times New Roman</vt:lpstr>
      <vt:lpstr>Wingdings</vt:lpstr>
      <vt:lpstr>Тема Office</vt:lpstr>
      <vt:lpstr>МИНИСТЕРСТВО НАУКИ И ВЫСШЕГО ОБРАЗОВАНИЯ РФ ВЛАДИВОСТОКСКИЙ ГОСУДАРСТВЕННЫЙ УНИВЕРСИТЕТ ИНСТИТУТ МЕЖДУНАРОДНОГО БИЗНЕСА, ЭКОНОМИКИ И УПРАВЛЕНИЯ КАФЕДРА ЭКОНОМИКИ И УПРАВЛЕНИЯ</vt:lpstr>
      <vt:lpstr>Цель выпускной квалификационной работы</vt:lpstr>
      <vt:lpstr>Презентация PowerPoint</vt:lpstr>
      <vt:lpstr>Динамика основных технико-экономических показателей АО «Желдоручет»</vt:lpstr>
      <vt:lpstr>Презентация PowerPoint</vt:lpstr>
      <vt:lpstr>Нормативная база ОАО «РЖД» по инвентаризации</vt:lpstr>
      <vt:lpstr>Презентация PowerPoint</vt:lpstr>
      <vt:lpstr>Функции инвентаризации</vt:lpstr>
      <vt:lpstr>Условия и сроки проведения обязательной инвентаризации</vt:lpstr>
      <vt:lpstr>Презентация PowerPoint</vt:lpstr>
      <vt:lpstr>Инвентаризация запасов топлива ОАО «РЖД»  -  БЕ 1319 ДТЦФТО</vt:lpstr>
      <vt:lpstr>Презентация PowerPoint</vt:lpstr>
      <vt:lpstr>Презентация PowerPoint</vt:lpstr>
      <vt:lpstr>Инвентаризация постельного белья ОАО «РЖД»  -  БЕ 9379 АХЦ ДВОСТ Ж.Д</vt:lpstr>
      <vt:lpstr>По результатам инвентаризации постельного белья были составлены бухгалтерские проводки</vt:lpstr>
      <vt:lpstr>Инвентаризация билетов ОАО «РЖД»  -  БЕ 2212 РДЖВ</vt:lpstr>
      <vt:lpstr>Презентация PowerPoint</vt:lpstr>
      <vt:lpstr>Презентация PowerPoint</vt:lpstr>
      <vt:lpstr>Инвентаризация обязательств ОАО «РЖД»</vt:lpstr>
      <vt:lpstr>Презентация PowerPoint</vt:lpstr>
      <vt:lpstr>Инвентаризация оценочных обязательств </vt:lpstr>
      <vt:lpstr>Инвентаризация дебиторской и кредиторской задолженности </vt:lpstr>
      <vt:lpstr>В АО «Желдоручет» на практике часто наблюдаются недостатки в организации подготовительного этапа инвентаризации </vt:lpstr>
      <vt:lpstr>Рекомендации по изменению учетной политики, раздела 1.3 Инвентаризации ОАО «РЖД»</vt:lpstr>
      <vt:lpstr>Оценка эффективно процесса инвентаризации после новвоведений </vt:lpstr>
      <vt:lpstr>Презентация PowerPoint</vt:lpstr>
      <vt:lpstr>Презентация PowerPoint</vt:lpstr>
      <vt:lpstr>Итоги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 Obstinate</dc:creator>
  <cp:lastModifiedBy>Елизавета Шемякина</cp:lastModifiedBy>
  <cp:revision>74</cp:revision>
  <dcterms:created xsi:type="dcterms:W3CDTF">2021-12-09T11:10:51Z</dcterms:created>
  <dcterms:modified xsi:type="dcterms:W3CDTF">2025-07-13T11:02:00Z</dcterms:modified>
</cp:coreProperties>
</file>